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334" r:id="rId3"/>
    <p:sldId id="330" r:id="rId4"/>
    <p:sldId id="333" r:id="rId5"/>
    <p:sldId id="335" r:id="rId6"/>
    <p:sldId id="348" r:id="rId7"/>
    <p:sldId id="337" r:id="rId8"/>
    <p:sldId id="345" r:id="rId9"/>
    <p:sldId id="341" r:id="rId10"/>
    <p:sldId id="344" r:id="rId11"/>
    <p:sldId id="332" r:id="rId12"/>
    <p:sldId id="338" r:id="rId13"/>
    <p:sldId id="346" r:id="rId14"/>
    <p:sldId id="343" r:id="rId15"/>
    <p:sldId id="326" r:id="rId16"/>
    <p:sldId id="336" r:id="rId17"/>
    <p:sldId id="347" r:id="rId18"/>
    <p:sldId id="331" r:id="rId19"/>
    <p:sldId id="291" r:id="rId20"/>
    <p:sldId id="294" r:id="rId21"/>
    <p:sldId id="313" r:id="rId22"/>
    <p:sldId id="310" r:id="rId23"/>
    <p:sldId id="290" r:id="rId24"/>
    <p:sldId id="292" r:id="rId25"/>
    <p:sldId id="293" r:id="rId26"/>
    <p:sldId id="314" r:id="rId27"/>
    <p:sldId id="339" r:id="rId28"/>
    <p:sldId id="329" r:id="rId29"/>
  </p:sldIdLst>
  <p:sldSz cx="9144000" cy="6858000" type="screen4x3"/>
  <p:notesSz cx="6946900" cy="92837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davis" initials="j" lastIdx="1" clrIdx="0">
    <p:extLst>
      <p:ext uri="{19B8F6BF-5375-455C-9EA6-DF929625EA0E}">
        <p15:presenceInfo xmlns:p15="http://schemas.microsoft.com/office/powerpoint/2012/main" userId="jdav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CC6600"/>
    <a:srgbClr val="996633"/>
    <a:srgbClr val="993300"/>
    <a:srgbClr val="FFCC99"/>
    <a:srgbClr val="CC9900"/>
    <a:srgbClr val="FFCC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24" autoAdjust="0"/>
  </p:normalViewPr>
  <p:slideViewPr>
    <p:cSldViewPr>
      <p:cViewPr varScale="1">
        <p:scale>
          <a:sx n="84" d="100"/>
          <a:sy n="84" d="100"/>
        </p:scale>
        <p:origin x="14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davis\Desktop\Fan%20Power%20Analysis%20Too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Fan Part Load Performance Curves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278335743746318"/>
          <c:y val="0.12452380952380952"/>
          <c:w val="0.85628983877015374"/>
          <c:h val="0.76664479440069988"/>
        </c:manualLayout>
      </c:layout>
      <c:scatterChart>
        <c:scatterStyle val="smoothMarker"/>
        <c:varyColors val="0"/>
        <c:ser>
          <c:idx val="5"/>
          <c:order val="0"/>
          <c:tx>
            <c:v>Discharge Dampers</c:v>
          </c:tx>
          <c:xVal>
            <c:numRef>
              <c:f>'Reference Data'!$L$27:$L$47</c:f>
              <c:numCache>
                <c:formatCode>0%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'Reference Data'!$R$27:$R$47</c:f>
              <c:numCache>
                <c:formatCode>General</c:formatCode>
                <c:ptCount val="21"/>
                <c:pt idx="2" formatCode="0%">
                  <c:v>0.31405430000000001</c:v>
                </c:pt>
                <c:pt idx="3" formatCode="0%">
                  <c:v>0.33253601249999998</c:v>
                </c:pt>
                <c:pt idx="4" formatCode="0%">
                  <c:v>0.3520664</c:v>
                </c:pt>
                <c:pt idx="5" formatCode="0%">
                  <c:v>0.3728796875</c:v>
                </c:pt>
                <c:pt idx="6" formatCode="0%">
                  <c:v>0.39521010000000001</c:v>
                </c:pt>
                <c:pt idx="7" formatCode="0%">
                  <c:v>0.41929186249999995</c:v>
                </c:pt>
                <c:pt idx="8" formatCode="0%">
                  <c:v>0.44535920000000001</c:v>
                </c:pt>
                <c:pt idx="9" formatCode="0%">
                  <c:v>0.47364633750000001</c:v>
                </c:pt>
                <c:pt idx="10" formatCode="0%">
                  <c:v>0.50438749999999999</c:v>
                </c:pt>
                <c:pt idx="11" formatCode="0%">
                  <c:v>0.53781691250000008</c:v>
                </c:pt>
                <c:pt idx="12" formatCode="0%">
                  <c:v>0.57416880000000003</c:v>
                </c:pt>
                <c:pt idx="13" formatCode="0%">
                  <c:v>0.6136773875</c:v>
                </c:pt>
                <c:pt idx="14" formatCode="0%">
                  <c:v>0.65657689999999991</c:v>
                </c:pt>
                <c:pt idx="15" formatCode="0%">
                  <c:v>0.70310156250000011</c:v>
                </c:pt>
                <c:pt idx="16" formatCode="0%">
                  <c:v>0.75348560000000009</c:v>
                </c:pt>
                <c:pt idx="17" formatCode="0%">
                  <c:v>0.80796323749999999</c:v>
                </c:pt>
                <c:pt idx="18" formatCode="0%">
                  <c:v>0.86676870000000006</c:v>
                </c:pt>
                <c:pt idx="19" formatCode="0%">
                  <c:v>0.9301362125</c:v>
                </c:pt>
                <c:pt idx="20" formatCode="0%">
                  <c:v>0.99830000000000008</c:v>
                </c:pt>
              </c:numCache>
            </c:numRef>
          </c:yVal>
          <c:smooth val="1"/>
        </c:ser>
        <c:ser>
          <c:idx val="8"/>
          <c:order val="1"/>
          <c:tx>
            <c:v>On-Off Cycling</c:v>
          </c:tx>
          <c:xVal>
            <c:numRef>
              <c:f>'Reference Data'!$L$27:$L$47</c:f>
              <c:numCache>
                <c:formatCode>0%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'Reference Data'!$U$27:$U$47</c:f>
              <c:numCache>
                <c:formatCode>General</c:formatCode>
                <c:ptCount val="21"/>
                <c:pt idx="2" formatCode="0%">
                  <c:v>0.1</c:v>
                </c:pt>
                <c:pt idx="3" formatCode="0%">
                  <c:v>0.15</c:v>
                </c:pt>
                <c:pt idx="4" formatCode="0%">
                  <c:v>0.2</c:v>
                </c:pt>
                <c:pt idx="5" formatCode="0%">
                  <c:v>0.25</c:v>
                </c:pt>
                <c:pt idx="6" formatCode="0%">
                  <c:v>0.3</c:v>
                </c:pt>
                <c:pt idx="7" formatCode="0%">
                  <c:v>0.35</c:v>
                </c:pt>
                <c:pt idx="8" formatCode="0%">
                  <c:v>0.4</c:v>
                </c:pt>
                <c:pt idx="9" formatCode="0%">
                  <c:v>0.45</c:v>
                </c:pt>
                <c:pt idx="10" formatCode="0%">
                  <c:v>0.5</c:v>
                </c:pt>
                <c:pt idx="11" formatCode="0%">
                  <c:v>0.55000000000000004</c:v>
                </c:pt>
                <c:pt idx="12" formatCode="0%">
                  <c:v>0.6</c:v>
                </c:pt>
                <c:pt idx="13" formatCode="0%">
                  <c:v>0.65</c:v>
                </c:pt>
                <c:pt idx="14" formatCode="0%">
                  <c:v>0.7</c:v>
                </c:pt>
                <c:pt idx="15" formatCode="0%">
                  <c:v>0.75</c:v>
                </c:pt>
                <c:pt idx="16" formatCode="0%">
                  <c:v>0.8</c:v>
                </c:pt>
                <c:pt idx="17" formatCode="0%">
                  <c:v>0.85</c:v>
                </c:pt>
                <c:pt idx="18" formatCode="0%">
                  <c:v>0.9</c:v>
                </c:pt>
                <c:pt idx="19" formatCode="0%">
                  <c:v>0.95</c:v>
                </c:pt>
                <c:pt idx="20" formatCode="0%">
                  <c:v>1</c:v>
                </c:pt>
              </c:numCache>
            </c:numRef>
          </c:yVal>
          <c:smooth val="1"/>
        </c:ser>
        <c:ser>
          <c:idx val="11"/>
          <c:order val="2"/>
          <c:tx>
            <c:v>VFD</c:v>
          </c:tx>
          <c:xVal>
            <c:numRef>
              <c:f>'Reference Data'!$L$27:$L$47</c:f>
              <c:numCache>
                <c:formatCode>0%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'Reference Data'!$X$27:$X$47</c:f>
              <c:numCache>
                <c:formatCode>General</c:formatCode>
                <c:ptCount val="21"/>
                <c:pt idx="2" formatCode="0%">
                  <c:v>7.1182126696832576E-2</c:v>
                </c:pt>
                <c:pt idx="3" formatCode="0%">
                  <c:v>7.3124999999999996E-2</c:v>
                </c:pt>
                <c:pt idx="4" formatCode="0%">
                  <c:v>7.6018099547511306E-2</c:v>
                </c:pt>
                <c:pt idx="5" formatCode="0%">
                  <c:v>8.0811651583710398E-2</c:v>
                </c:pt>
                <c:pt idx="6" formatCode="0%">
                  <c:v>9.509803921568627E-2</c:v>
                </c:pt>
                <c:pt idx="7" formatCode="0%">
                  <c:v>0.11415912518853692</c:v>
                </c:pt>
                <c:pt idx="8" formatCode="0%">
                  <c:v>0.14276018099547511</c:v>
                </c:pt>
                <c:pt idx="9" formatCode="0%">
                  <c:v>0.16190610859728508</c:v>
                </c:pt>
                <c:pt idx="10" formatCode="0%">
                  <c:v>0.20013197586726997</c:v>
                </c:pt>
                <c:pt idx="11" formatCode="0%">
                  <c:v>0.23843325791855199</c:v>
                </c:pt>
                <c:pt idx="12" formatCode="0%">
                  <c:v>0.30542986425339369</c:v>
                </c:pt>
                <c:pt idx="13" formatCode="0%">
                  <c:v>0.36300904977375559</c:v>
                </c:pt>
                <c:pt idx="14" formatCode="0%">
                  <c:v>0.42070135746606335</c:v>
                </c:pt>
                <c:pt idx="15" formatCode="0%">
                  <c:v>0.47850678733031671</c:v>
                </c:pt>
                <c:pt idx="16" formatCode="0%">
                  <c:v>0.54600301659125194</c:v>
                </c:pt>
                <c:pt idx="17" formatCode="0%">
                  <c:v>0.619774158653846</c:v>
                </c:pt>
                <c:pt idx="18" formatCode="0%">
                  <c:v>0.73280961538461542</c:v>
                </c:pt>
                <c:pt idx="19" formatCode="0%">
                  <c:v>0.85929338942307676</c:v>
                </c:pt>
                <c:pt idx="20" formatCode="0%">
                  <c:v>1</c:v>
                </c:pt>
              </c:numCache>
            </c:numRef>
          </c:yVal>
          <c:smooth val="1"/>
        </c:ser>
        <c:ser>
          <c:idx val="12"/>
          <c:order val="3"/>
          <c:tx>
            <c:v>VFD with SP Reset</c:v>
          </c:tx>
          <c:xVal>
            <c:numRef>
              <c:f>'Reference Data'!$L$27:$L$47</c:f>
              <c:numCache>
                <c:formatCode>0%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'Reference Data'!$Y$27:$Y$47</c:f>
              <c:numCache>
                <c:formatCode>General</c:formatCode>
                <c:ptCount val="21"/>
                <c:pt idx="2" formatCode="0%">
                  <c:v>0.06</c:v>
                </c:pt>
                <c:pt idx="3" formatCode="0%">
                  <c:v>0.06</c:v>
                </c:pt>
                <c:pt idx="4" formatCode="0%">
                  <c:v>0.06</c:v>
                </c:pt>
                <c:pt idx="5" formatCode="0%">
                  <c:v>0.06</c:v>
                </c:pt>
                <c:pt idx="6" formatCode="0%">
                  <c:v>6.0769465333333335E-2</c:v>
                </c:pt>
                <c:pt idx="7" formatCode="0%">
                  <c:v>6.5933663861708153E-2</c:v>
                </c:pt>
                <c:pt idx="8" formatCode="0%">
                  <c:v>7.7904048036199089E-2</c:v>
                </c:pt>
                <c:pt idx="9" formatCode="0%">
                  <c:v>8.7208878856759056E-2</c:v>
                </c:pt>
                <c:pt idx="10" formatCode="0%">
                  <c:v>0.1104428308823529</c:v>
                </c:pt>
                <c:pt idx="11" formatCode="0%">
                  <c:v>0.13854734187627255</c:v>
                </c:pt>
                <c:pt idx="12" formatCode="0%">
                  <c:v>0.19007545520361976</c:v>
                </c:pt>
                <c:pt idx="13" formatCode="0%">
                  <c:v>0.24389575967816743</c:v>
                </c:pt>
                <c:pt idx="14" formatCode="0%">
                  <c:v>0.30554627512217208</c:v>
                </c:pt>
                <c:pt idx="15" formatCode="0%">
                  <c:v>0.37436427106900377</c:v>
                </c:pt>
                <c:pt idx="16" formatCode="0%">
                  <c:v>0.45711695782805412</c:v>
                </c:pt>
                <c:pt idx="17" formatCode="0%">
                  <c:v>0.55046989354081544</c:v>
                </c:pt>
                <c:pt idx="18" formatCode="0%">
                  <c:v>0.68364272154907613</c:v>
                </c:pt>
                <c:pt idx="19" formatCode="0%">
                  <c:v>0.83290474292544425</c:v>
                </c:pt>
                <c:pt idx="20" formatCode="0%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045632"/>
        <c:axId val="225044848"/>
      </c:scatterChart>
      <c:valAx>
        <c:axId val="225045632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cfm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225044848"/>
        <c:crosses val="autoZero"/>
        <c:crossBetween val="midCat"/>
      </c:valAx>
      <c:valAx>
        <c:axId val="225044848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Power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2250456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8603687484373377"/>
          <c:y val="0.14805842138790196"/>
          <c:w val="0.22145709464888313"/>
          <c:h val="0.3118168562263051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0.56122</cdr:x>
      <cdr:y>0.50794</cdr:y>
    </cdr:from>
    <cdr:to>
      <cdr:x>0.71429</cdr:x>
      <cdr:y>0.5873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91000" y="2438400"/>
          <a:ext cx="1143000" cy="3810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1"/>
              </a:solidFill>
            </a:rPr>
            <a:t>Savings</a:t>
          </a:r>
          <a:endParaRPr lang="en-US" sz="18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 New Roman" pitchFamily="18" charset="0"/>
              </a:defRPr>
            </a:lvl1pPr>
          </a:lstStyle>
          <a:p>
            <a:fld id="{5B43F402-EC7D-48B7-86F6-0E0FB252E1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2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0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7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7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C06BAE1-6AF4-4A03-9EC5-BD5F6B3922C5}" type="datetime1">
              <a:rPr lang="en-US" smtClean="0"/>
              <a:t>7/19/2014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7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1139699-B574-4EF6-A3D4-DEA8E2DF040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1D58-5AA4-4274-8A35-5BE220BA7DEC}" type="datetime1">
              <a:rPr lang="en-US" smtClean="0"/>
              <a:t>7/19/2014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9699-B574-4EF6-A3D4-DEA8E2DF0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BBA2-1A9D-46B3-BD77-CB735DFB0134}" type="datetime1">
              <a:rPr lang="en-US" smtClean="0"/>
              <a:t>7/19/2014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9699-B574-4EF6-A3D4-DEA8E2DF0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F507-56FD-494E-BE03-34E018DFB336}" type="datetime1">
              <a:rPr lang="en-US" smtClean="0"/>
              <a:t>7/19/2014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9699-B574-4EF6-A3D4-DEA8E2DF04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76200"/>
            <a:ext cx="2743200" cy="4603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7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463C-006F-4FFC-A4E0-40617253C12D}" type="datetime1">
              <a:rPr lang="en-US" smtClean="0"/>
              <a:t>7/19/2014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9699-B574-4EF6-A3D4-DEA8E2DF0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A1A9-FE2D-41D8-8D7B-E2CE273D852E}" type="datetime1">
              <a:rPr lang="en-US" smtClean="0"/>
              <a:t>7/19/2014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9699-B574-4EF6-A3D4-DEA8E2DF04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9" y="2316009"/>
            <a:ext cx="3055717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B78C-782D-47F3-B5A4-950F0E991E9F}" type="datetime1">
              <a:rPr lang="en-US" smtClean="0"/>
              <a:t>7/19/2014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9699-B574-4EF6-A3D4-DEA8E2DF0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A323-1861-4042-A0DC-D302228846E2}" type="datetime1">
              <a:rPr lang="en-US" smtClean="0"/>
              <a:t>7/19/2014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9699-B574-4EF6-A3D4-DEA8E2DF0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C3F8-02B8-45B1-BF72-80628B49DB53}" type="datetime1">
              <a:rPr lang="en-US" smtClean="0"/>
              <a:t>7/19/2014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9699-B574-4EF6-A3D4-DEA8E2DF0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1"/>
            <a:ext cx="3505200" cy="623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FEAA-4EDF-4E6B-9C26-3D88C3BE7D0D}" type="datetime1">
              <a:rPr lang="en-US" smtClean="0"/>
              <a:t>7/19/2014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9699-B574-4EF6-A3D4-DEA8E2DF040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3" y="601884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5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1"/>
            <a:ext cx="3505200" cy="623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3" y="601884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4133089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6649-EDCB-4071-9297-469FCACB9CE5}" type="datetime1">
              <a:rPr lang="en-US" smtClean="0"/>
              <a:t>7/19/2014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9699-B574-4EF6-A3D4-DEA8E2DF0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9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0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4" y="2323653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67D0C14-AAFC-4E53-A7EC-0714731078DF}" type="datetime1">
              <a:rPr lang="en-US" smtClean="0"/>
              <a:t>7/19/2014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2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1139699-B574-4EF6-A3D4-DEA8E2DF04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838700" y="2438400"/>
            <a:ext cx="3200400" cy="2082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small" dirty="0" smtClean="0"/>
              <a:t>Energy Efficiency in the Pacific Northwest</a:t>
            </a:r>
            <a:endParaRPr lang="en-US" sz="3600" b="1" cap="small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4572000"/>
            <a:ext cx="3581400" cy="14478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sz="2400" b="1" dirty="0" smtClean="0"/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Jeffrey Davis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dirty="0" smtClean="0"/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July 19, 2014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096001"/>
            <a:ext cx="2590800" cy="457199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/>
          <a:lstStyle/>
          <a:p>
            <a:r>
              <a:rPr lang="en-US" dirty="0" smtClean="0"/>
              <a:t>Boiler EEMs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1981200"/>
            <a:ext cx="6777317" cy="40009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Minimally heat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If you need 120°F water &amp; 200°F water, </a:t>
            </a:r>
          </a:p>
          <a:p>
            <a:pPr marL="365760" lvl="1" indent="0">
              <a:buNone/>
            </a:pPr>
            <a:r>
              <a:rPr lang="en-US" dirty="0"/>
              <a:t>   use (2) boilers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/>
              <a:t>Minimally pressurize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If you need 50 psi steam and 150 psi steam, use (2) boilers </a:t>
            </a:r>
          </a:p>
          <a:p>
            <a:endParaRPr lang="en-US" dirty="0" smtClean="0"/>
          </a:p>
          <a:p>
            <a:r>
              <a:rPr lang="en-US" dirty="0" smtClean="0"/>
              <a:t>Automate boiler </a:t>
            </a:r>
            <a:r>
              <a:rPr lang="en-US" dirty="0" err="1" smtClean="0"/>
              <a:t>blowdown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See case study</a:t>
            </a:r>
          </a:p>
          <a:p>
            <a:pPr marL="6858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63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029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Study: Automated Boiler </a:t>
            </a:r>
            <a:r>
              <a:rPr lang="en-US" dirty="0" err="1" smtClean="0"/>
              <a:t>Blowdown</a:t>
            </a:r>
            <a:r>
              <a:rPr lang="en-US" dirty="0" smtClean="0"/>
              <a:t>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6777317" cy="411480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 smtClean="0"/>
              <a:t>Wood Drying Equipment: </a:t>
            </a:r>
          </a:p>
          <a:p>
            <a:r>
              <a:rPr lang="en-US" dirty="0" smtClean="0"/>
              <a:t>(3) 750 </a:t>
            </a:r>
            <a:r>
              <a:rPr lang="en-US" dirty="0" err="1" smtClean="0"/>
              <a:t>hp</a:t>
            </a:r>
            <a:r>
              <a:rPr lang="en-US" dirty="0" smtClean="0"/>
              <a:t> boilers 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Baseline: Manual </a:t>
            </a:r>
            <a:r>
              <a:rPr lang="en-US" dirty="0" err="1" smtClean="0"/>
              <a:t>Blowdown</a:t>
            </a:r>
            <a:r>
              <a:rPr lang="en-US" dirty="0" smtClean="0"/>
              <a:t> </a:t>
            </a:r>
          </a:p>
          <a:p>
            <a:pPr marL="68580" indent="0">
              <a:buNone/>
            </a:pPr>
            <a:r>
              <a:rPr lang="en-US" dirty="0" smtClean="0"/>
              <a:t>EEM: Automatic </a:t>
            </a:r>
            <a:r>
              <a:rPr lang="en-US" dirty="0" err="1" smtClean="0"/>
              <a:t>Blowdown</a:t>
            </a:r>
            <a:endParaRPr lang="en-US" dirty="0" smtClean="0"/>
          </a:p>
          <a:p>
            <a:r>
              <a:rPr lang="en-US" sz="1600" dirty="0" smtClean="0"/>
              <a:t>Requires control panel, conductivity probe, throttling valve, motorized </a:t>
            </a:r>
            <a:r>
              <a:rPr lang="en-US" sz="1600" dirty="0" err="1" smtClean="0"/>
              <a:t>blowdown</a:t>
            </a:r>
            <a:r>
              <a:rPr lang="en-US" sz="1600" dirty="0" smtClean="0"/>
              <a:t> valve</a:t>
            </a:r>
          </a:p>
          <a:p>
            <a:endParaRPr lang="en-US" sz="1600" dirty="0"/>
          </a:p>
          <a:p>
            <a:pPr marL="68580" indent="0">
              <a:buNone/>
            </a:pPr>
            <a:r>
              <a:rPr lang="en-US" dirty="0" smtClean="0"/>
              <a:t>Cost:       $8,000</a:t>
            </a:r>
          </a:p>
          <a:p>
            <a:pPr marL="68580" indent="0">
              <a:buNone/>
            </a:pPr>
            <a:r>
              <a:rPr lang="en-US" dirty="0" smtClean="0"/>
              <a:t>Savings:  $30,000/</a:t>
            </a:r>
            <a:r>
              <a:rPr lang="en-US" dirty="0" err="1" smtClean="0"/>
              <a:t>yr</a:t>
            </a:r>
            <a:endParaRPr lang="en-US" dirty="0" smtClean="0"/>
          </a:p>
          <a:p>
            <a:pPr marL="68580" indent="0">
              <a:buNone/>
            </a:pPr>
            <a:r>
              <a:rPr lang="en-US" dirty="0"/>
              <a:t>	 </a:t>
            </a:r>
            <a:r>
              <a:rPr lang="en-US" dirty="0" smtClean="0"/>
              <a:t>     (50,000 </a:t>
            </a:r>
            <a:r>
              <a:rPr lang="en-US" dirty="0" err="1" smtClean="0"/>
              <a:t>therms</a:t>
            </a:r>
            <a:r>
              <a:rPr lang="en-US" dirty="0" smtClean="0"/>
              <a:t> ~ 100 residences)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150658" y="5105400"/>
            <a:ext cx="681317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81600" y="4988866"/>
            <a:ext cx="3200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Payback = 3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5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260" y="581661"/>
            <a:ext cx="7024744" cy="801136"/>
          </a:xfrm>
        </p:spPr>
        <p:txBody>
          <a:bodyPr/>
          <a:lstStyle/>
          <a:p>
            <a:r>
              <a:rPr lang="en-US" dirty="0" smtClean="0"/>
              <a:t>Lighting EEMs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227" y="1580422"/>
            <a:ext cx="804519" cy="133667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69" y="1516452"/>
            <a:ext cx="2034392" cy="1466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00200"/>
            <a:ext cx="1634502" cy="1316897"/>
          </a:xfrm>
          <a:prstGeom prst="rect">
            <a:avLst/>
          </a:prstGeom>
        </p:spPr>
      </p:pic>
      <p:sp>
        <p:nvSpPr>
          <p:cNvPr id="11" name="L-Shape 10"/>
          <p:cNvSpPr/>
          <p:nvPr/>
        </p:nvSpPr>
        <p:spPr>
          <a:xfrm rot="13635565">
            <a:off x="2731571" y="1978626"/>
            <a:ext cx="585163" cy="541794"/>
          </a:xfrm>
          <a:prstGeom prst="corner">
            <a:avLst>
              <a:gd name="adj1" fmla="val 20131"/>
              <a:gd name="adj2" fmla="val 2080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15260" y="4151158"/>
            <a:ext cx="6777317" cy="21389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Occupancy Controls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700" dirty="0" smtClean="0"/>
              <a:t>For noncritical tasks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Daylight Controls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700" dirty="0" smtClean="0"/>
              <a:t>Utilize the Sun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Design to IES light levels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700" dirty="0" smtClean="0"/>
              <a:t>The right amount of light</a:t>
            </a:r>
            <a:endParaRPr lang="en-US" sz="1700" dirty="0"/>
          </a:p>
        </p:txBody>
      </p:sp>
      <p:sp>
        <p:nvSpPr>
          <p:cNvPr id="15" name="TextBox 14"/>
          <p:cNvSpPr txBox="1"/>
          <p:nvPr/>
        </p:nvSpPr>
        <p:spPr>
          <a:xfrm>
            <a:off x="803843" y="2977030"/>
            <a:ext cx="2105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50,000 </a:t>
            </a:r>
            <a:r>
              <a:rPr lang="en-US" sz="1400" dirty="0" err="1" smtClean="0">
                <a:solidFill>
                  <a:srgbClr val="00B050"/>
                </a:solidFill>
              </a:rPr>
              <a:t>hrs</a:t>
            </a:r>
            <a:endParaRPr lang="en-US" sz="1400" dirty="0" smtClean="0">
              <a:solidFill>
                <a:srgbClr val="00B050"/>
              </a:solidFill>
            </a:endParaRPr>
          </a:p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15% power</a:t>
            </a:r>
          </a:p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Commercial - $$</a:t>
            </a:r>
          </a:p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Residential – $$$$$$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4149" y="2974415"/>
            <a:ext cx="1861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F0"/>
                </a:solidFill>
              </a:rPr>
              <a:t>10,000 </a:t>
            </a:r>
            <a:r>
              <a:rPr lang="en-US" sz="1400" dirty="0" err="1" smtClean="0">
                <a:solidFill>
                  <a:srgbClr val="00B0F0"/>
                </a:solidFill>
              </a:rPr>
              <a:t>hrs</a:t>
            </a:r>
            <a:endParaRPr lang="en-US" sz="1400" dirty="0" smtClean="0">
              <a:solidFill>
                <a:srgbClr val="00B0F0"/>
              </a:solidFill>
            </a:endParaRPr>
          </a:p>
          <a:p>
            <a:pPr algn="ctr"/>
            <a:r>
              <a:rPr lang="en-US" sz="1400" dirty="0" smtClean="0">
                <a:solidFill>
                  <a:srgbClr val="00B0F0"/>
                </a:solidFill>
              </a:rPr>
              <a:t>25% power</a:t>
            </a:r>
          </a:p>
          <a:p>
            <a:pPr algn="ctr"/>
            <a:r>
              <a:rPr lang="en-US" sz="1400" dirty="0" smtClean="0">
                <a:solidFill>
                  <a:srgbClr val="00B0F0"/>
                </a:solidFill>
              </a:rPr>
              <a:t>Commercial - $</a:t>
            </a:r>
          </a:p>
          <a:p>
            <a:pPr algn="ctr"/>
            <a:r>
              <a:rPr lang="en-US" sz="1400" dirty="0" smtClean="0">
                <a:solidFill>
                  <a:srgbClr val="00B0F0"/>
                </a:solidFill>
              </a:rPr>
              <a:t>Residential – $$$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4805" y="2995318"/>
            <a:ext cx="2458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1,000 </a:t>
            </a:r>
            <a:r>
              <a:rPr lang="en-US" sz="1400" dirty="0" err="1" smtClean="0">
                <a:solidFill>
                  <a:srgbClr val="FF0000"/>
                </a:solidFill>
              </a:rPr>
              <a:t>hrs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100% power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Commercial – DON’T USE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Residential – $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" name="L-Shape 17"/>
          <p:cNvSpPr/>
          <p:nvPr/>
        </p:nvSpPr>
        <p:spPr>
          <a:xfrm rot="13635565">
            <a:off x="5434427" y="1957290"/>
            <a:ext cx="585163" cy="541794"/>
          </a:xfrm>
          <a:prstGeom prst="corner">
            <a:avLst>
              <a:gd name="adj1" fmla="val 20131"/>
              <a:gd name="adj2" fmla="val 2080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1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66" y="914400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Air Compressor EEMs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779" y="2057400"/>
            <a:ext cx="6777317" cy="4191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Leak Repairs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Low cost, quick payback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Engineered Nozzles</a:t>
            </a:r>
          </a:p>
          <a:p>
            <a:endParaRPr lang="en-US" dirty="0" smtClean="0"/>
          </a:p>
          <a:p>
            <a:r>
              <a:rPr lang="en-US" dirty="0"/>
              <a:t>Correct Applications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E.g. Don’t use for cleaning (use </a:t>
            </a:r>
            <a:r>
              <a:rPr lang="en-US" dirty="0" smtClean="0"/>
              <a:t>vacuum instead)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VFD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(1) 150 </a:t>
            </a:r>
            <a:r>
              <a:rPr lang="en-US" dirty="0" err="1" smtClean="0"/>
              <a:t>hp</a:t>
            </a:r>
            <a:r>
              <a:rPr lang="en-US" dirty="0" smtClean="0"/>
              <a:t> compressor (most efficient)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Multi-stage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(3) 50 </a:t>
            </a:r>
            <a:r>
              <a:rPr lang="en-US" dirty="0" err="1" smtClean="0"/>
              <a:t>hp</a:t>
            </a:r>
            <a:r>
              <a:rPr lang="en-US" dirty="0" smtClean="0"/>
              <a:t> compressors (most reliable)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66184"/>
            <a:ext cx="2540000" cy="20955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810000" y="2613934"/>
            <a:ext cx="1828800" cy="434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98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744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Chiller EEMs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7696"/>
            <a:ext cx="7391400" cy="4876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Proper Sequencing (2+ chillers)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/>
              <a:t>Low/No </a:t>
            </a:r>
            <a:r>
              <a:rPr lang="en-US" sz="1800" dirty="0" smtClean="0"/>
              <a:t>Cost, huge savings potential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  <a:p>
            <a:pPr lvl="0"/>
            <a:r>
              <a:rPr lang="en-US" dirty="0"/>
              <a:t>VFD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/>
              <a:t>Over 50 % energy savings </a:t>
            </a:r>
            <a:r>
              <a:rPr lang="en-US" sz="1800" dirty="0" smtClean="0"/>
              <a:t>possible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1800" dirty="0"/>
          </a:p>
          <a:p>
            <a:pPr lvl="0"/>
            <a:r>
              <a:rPr lang="en-US" dirty="0"/>
              <a:t>Reduce condenser water temp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/>
              <a:t>0.5 – 1.5 % </a:t>
            </a:r>
            <a:r>
              <a:rPr lang="en-US" sz="1800" dirty="0" smtClean="0"/>
              <a:t>power saved </a:t>
            </a:r>
            <a:r>
              <a:rPr lang="en-US" sz="1800" dirty="0"/>
              <a:t>per  </a:t>
            </a:r>
            <a:r>
              <a:rPr lang="en-US" sz="1800" dirty="0" smtClean="0"/>
              <a:t>1°F change</a:t>
            </a:r>
            <a:endParaRPr lang="en-US" sz="1800" dirty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Desuperheater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 smtClean="0"/>
              <a:t>Turns waste heat into practical heating (e.g. hot water)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1800" dirty="0"/>
          </a:p>
          <a:p>
            <a:pPr lvl="0"/>
            <a:r>
              <a:rPr lang="en-US" dirty="0" smtClean="0"/>
              <a:t>Automatic </a:t>
            </a:r>
            <a:r>
              <a:rPr lang="en-US" dirty="0"/>
              <a:t>Volume Index (Vi) &amp; </a:t>
            </a:r>
            <a:r>
              <a:rPr lang="en-US" dirty="0" err="1"/>
              <a:t>Thermosyphon</a:t>
            </a:r>
            <a:r>
              <a:rPr lang="en-US" dirty="0"/>
              <a:t> Oil Cooling (TSOC)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/>
              <a:t>Efficiency new e</a:t>
            </a:r>
            <a:r>
              <a:rPr lang="en-US" sz="1800" dirty="0" smtClean="0"/>
              <a:t>quipment </a:t>
            </a:r>
            <a:r>
              <a:rPr lang="en-US" sz="1800" dirty="0"/>
              <a:t>o</a:t>
            </a:r>
            <a:r>
              <a:rPr lang="en-US" sz="1800" dirty="0" smtClean="0"/>
              <a:t>ptions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  <a:p>
            <a:pPr marL="365760" lvl="1" indent="0">
              <a:buNone/>
            </a:pPr>
            <a:endParaRPr lang="en-US" sz="1800" dirty="0"/>
          </a:p>
          <a:p>
            <a:pPr marL="685800" lvl="2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6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979575"/>
            <a:ext cx="7024744" cy="8950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Refrigeration Cycle </a:t>
            </a:r>
            <a:br>
              <a:rPr lang="en-US" dirty="0" smtClean="0"/>
            </a:br>
            <a:r>
              <a:rPr lang="en-US" dirty="0" smtClean="0"/>
              <a:t>(pressure-enthalpy diagram)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27221"/>
            <a:ext cx="5991551" cy="3729435"/>
          </a:xfrm>
        </p:spPr>
      </p:pic>
      <p:sp>
        <p:nvSpPr>
          <p:cNvPr id="3" name="TextBox 2"/>
          <p:cNvSpPr txBox="1"/>
          <p:nvPr/>
        </p:nvSpPr>
        <p:spPr>
          <a:xfrm>
            <a:off x="6552085" y="3962399"/>
            <a:ext cx="1623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Work (kW)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324600" y="3886200"/>
            <a:ext cx="0" cy="61406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48400" y="3810000"/>
            <a:ext cx="15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48400" y="4648200"/>
            <a:ext cx="15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124200" y="4076699"/>
            <a:ext cx="2576676" cy="15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12538" y="3810000"/>
            <a:ext cx="3048" cy="2666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019800" y="2322728"/>
            <a:ext cx="1295400" cy="3727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33400" y="240305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Pressure or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Temperature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58613" y="3394513"/>
            <a:ext cx="287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258613" y="3426942"/>
            <a:ext cx="297738" cy="2736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16215" y="2001277"/>
            <a:ext cx="297738" cy="2736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516215" y="1962216"/>
            <a:ext cx="287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5120" name="Straight Arrow Connector 5119"/>
          <p:cNvCxnSpPr/>
          <p:nvPr/>
        </p:nvCxnSpPr>
        <p:spPr>
          <a:xfrm>
            <a:off x="1905000" y="3781920"/>
            <a:ext cx="1143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65887" y="34538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Condensing Water Temp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121" name="Rounded Rectangle 5120"/>
          <p:cNvSpPr/>
          <p:nvPr/>
        </p:nvSpPr>
        <p:spPr>
          <a:xfrm>
            <a:off x="533400" y="3426942"/>
            <a:ext cx="1371600" cy="6649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553609" y="583108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Enthalpy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802095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Study: Compressor Sequencing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504" y="2052116"/>
            <a:ext cx="6483096" cy="3046215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dirty="0" smtClean="0"/>
              <a:t>Pasteurizer Cooling Equipment:</a:t>
            </a:r>
          </a:p>
          <a:p>
            <a:r>
              <a:rPr lang="en-US" dirty="0" smtClean="0"/>
              <a:t>4 compressors (total 1,650 HP)</a:t>
            </a:r>
          </a:p>
          <a:p>
            <a:r>
              <a:rPr lang="en-US" dirty="0" smtClean="0"/>
              <a:t>C3 &amp; C4          new with VFDs </a:t>
            </a:r>
          </a:p>
          <a:p>
            <a:r>
              <a:rPr lang="en-US" dirty="0" smtClean="0"/>
              <a:t>C1 &amp; C2 </a:t>
            </a:r>
            <a:r>
              <a:rPr lang="en-US" dirty="0"/>
              <a:t> </a:t>
            </a:r>
            <a:r>
              <a:rPr lang="en-US" dirty="0" smtClean="0"/>
              <a:t>        old w/o VFDs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Cost:        $28,000</a:t>
            </a:r>
          </a:p>
          <a:p>
            <a:pPr marL="68580" indent="0">
              <a:buNone/>
            </a:pPr>
            <a:r>
              <a:rPr lang="en-US" dirty="0" smtClean="0"/>
              <a:t>Savings:</a:t>
            </a:r>
            <a:r>
              <a:rPr lang="en-US" dirty="0"/>
              <a:t> </a:t>
            </a:r>
            <a:r>
              <a:rPr lang="en-US" dirty="0" smtClean="0"/>
              <a:t>  $</a:t>
            </a:r>
            <a:r>
              <a:rPr lang="en-US" dirty="0"/>
              <a:t>17,000/</a:t>
            </a:r>
            <a:r>
              <a:rPr lang="en-US" dirty="0" err="1"/>
              <a:t>yr</a:t>
            </a:r>
            <a:r>
              <a:rPr lang="en-US" dirty="0"/>
              <a:t> 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	      (200,000 kWh/</a:t>
            </a:r>
            <a:r>
              <a:rPr lang="en-US" dirty="0" err="1" smtClean="0"/>
              <a:t>yr</a:t>
            </a:r>
            <a:r>
              <a:rPr lang="en-US" dirty="0" smtClean="0"/>
              <a:t> ~ 10 residences)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755392" y="2837099"/>
            <a:ext cx="457200" cy="23502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755392" y="3216493"/>
            <a:ext cx="457200" cy="250333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7798" y="3958145"/>
            <a:ext cx="2667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Payback = 1.6yrs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181600"/>
            <a:ext cx="7618998" cy="108114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305300" y="4074678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5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780" y="762000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Typical HVAC EEMs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467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Avoid simultaneously heating and cooling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Minimally cool &amp; heat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Minimally ventilate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Fan, heating &amp; cooling savings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“Sick Building Syndrome” led to many over-ventilated spaces in the 1980s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Use VAV system when serving multiple zones</a:t>
            </a:r>
          </a:p>
          <a:p>
            <a:endParaRPr lang="en-US" dirty="0" smtClean="0"/>
          </a:p>
          <a:p>
            <a:r>
              <a:rPr lang="en-US" dirty="0" smtClean="0"/>
              <a:t>Supply air temperature reset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Heating and cooling savings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 smtClean="0"/>
          </a:p>
          <a:p>
            <a:r>
              <a:rPr lang="en-US" dirty="0" smtClean="0"/>
              <a:t>Static pressure reset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F</a:t>
            </a:r>
            <a:r>
              <a:rPr lang="en-US" dirty="0" smtClean="0"/>
              <a:t>an savings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 smtClean="0"/>
          </a:p>
          <a:p>
            <a:r>
              <a:rPr lang="en-US" dirty="0" smtClean="0"/>
              <a:t>Schedule temperature setbacks when unoccupied</a:t>
            </a:r>
          </a:p>
          <a:p>
            <a:endParaRPr lang="en-US" dirty="0" smtClean="0"/>
          </a:p>
          <a:p>
            <a:r>
              <a:rPr lang="en-US" dirty="0" smtClean="0"/>
              <a:t>Economize (“free cooling”)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Cooling savings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Economizers are often broken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357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72" y="982428"/>
            <a:ext cx="3669255" cy="6576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HVAC Cooling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176" y="1758582"/>
            <a:ext cx="5368173" cy="4171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142881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EEM Opportunities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3" idx="7"/>
          </p:cNvCxnSpPr>
          <p:nvPr/>
        </p:nvCxnSpPr>
        <p:spPr>
          <a:xfrm flipV="1">
            <a:off x="1896034" y="2333613"/>
            <a:ext cx="2142566" cy="7482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33601" y="3657600"/>
            <a:ext cx="2743199" cy="4333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752600" y="4191000"/>
            <a:ext cx="762000" cy="914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76800" y="1217804"/>
            <a:ext cx="284214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Fan VFDs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Oversized Cooling Tower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Wet Bulb Temp Approach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54260" y="2835104"/>
            <a:ext cx="2247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Lower CW Temp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VFD Chiller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Auto Vi &amp; TSOC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Sequencing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 (2+ chillers)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76400" y="5930532"/>
            <a:ext cx="2247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VFD CHW Pump</a:t>
            </a:r>
          </a:p>
        </p:txBody>
      </p:sp>
      <p:sp>
        <p:nvSpPr>
          <p:cNvPr id="3" name="Oval 2"/>
          <p:cNvSpPr/>
          <p:nvPr/>
        </p:nvSpPr>
        <p:spPr>
          <a:xfrm>
            <a:off x="511395" y="2869800"/>
            <a:ext cx="1622206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0546" y="5336868"/>
            <a:ext cx="3269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rgbClr val="FF0000"/>
                </a:solidFill>
              </a:rPr>
              <a:t>Air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Static Pressure Reset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Supply Air Temperature Reset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Scheduling (temp setbacks)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03206" y="3966222"/>
            <a:ext cx="3327340" cy="16006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51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7874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Typical Refrigeration EEMs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4" y="2323653"/>
            <a:ext cx="6777317" cy="392474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Compressor VFD </a:t>
            </a:r>
          </a:p>
          <a:p>
            <a:r>
              <a:rPr lang="en-US" dirty="0" smtClean="0"/>
              <a:t>Evaporator VFDs</a:t>
            </a:r>
          </a:p>
          <a:p>
            <a:r>
              <a:rPr lang="en-US" dirty="0" smtClean="0"/>
              <a:t>Condenser Fan VFDs</a:t>
            </a:r>
          </a:p>
          <a:p>
            <a:r>
              <a:rPr lang="en-US" dirty="0" smtClean="0"/>
              <a:t>Control System</a:t>
            </a:r>
          </a:p>
          <a:p>
            <a:r>
              <a:rPr lang="en-US" dirty="0" smtClean="0"/>
              <a:t>Defrost Float Drainers</a:t>
            </a:r>
          </a:p>
          <a:p>
            <a:r>
              <a:rPr lang="en-US" dirty="0" smtClean="0"/>
              <a:t>TSOC in lieu of LIOC</a:t>
            </a:r>
          </a:p>
          <a:p>
            <a:r>
              <a:rPr lang="en-US" dirty="0" smtClean="0"/>
              <a:t>Variable Vi</a:t>
            </a:r>
          </a:p>
          <a:p>
            <a:r>
              <a:rPr lang="en-US" dirty="0" smtClean="0"/>
              <a:t>Oversized Condenser (reduces CWT)</a:t>
            </a:r>
          </a:p>
          <a:p>
            <a:r>
              <a:rPr lang="en-US" dirty="0" smtClean="0"/>
              <a:t>Hot Gas Defrost</a:t>
            </a:r>
          </a:p>
          <a:p>
            <a:r>
              <a:rPr lang="en-US" dirty="0" err="1" smtClean="0"/>
              <a:t>Desuperheater</a:t>
            </a:r>
            <a:r>
              <a:rPr lang="en-US" dirty="0" smtClean="0"/>
              <a:t> for Under Floor Heating</a:t>
            </a:r>
          </a:p>
        </p:txBody>
      </p:sp>
    </p:spTree>
    <p:extLst>
      <p:ext uri="{BB962C8B-B14F-4D97-AF65-F5344CB8AC3E}">
        <p14:creationId xmlns:p14="http://schemas.microsoft.com/office/powerpoint/2010/main" val="40619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28" y="914400"/>
            <a:ext cx="7024744" cy="799064"/>
          </a:xfrm>
        </p:spPr>
        <p:txBody>
          <a:bodyPr>
            <a:normAutofit/>
          </a:bodyPr>
          <a:lstStyle/>
          <a:p>
            <a:r>
              <a:rPr lang="en-US" dirty="0" smtClean="0"/>
              <a:t>Good Audit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132" y="2057400"/>
            <a:ext cx="7162800" cy="3508977"/>
          </a:xfrm>
        </p:spPr>
        <p:txBody>
          <a:bodyPr/>
          <a:lstStyle/>
          <a:p>
            <a:r>
              <a:rPr lang="en-US" dirty="0" smtClean="0"/>
              <a:t>Is equipment appropriately sized? </a:t>
            </a:r>
          </a:p>
          <a:p>
            <a:endParaRPr lang="en-US" dirty="0" smtClean="0"/>
          </a:p>
          <a:p>
            <a:r>
              <a:rPr lang="en-US" dirty="0" smtClean="0"/>
              <a:t>Is equipment off when not in use?</a:t>
            </a:r>
          </a:p>
          <a:p>
            <a:endParaRPr lang="en-US" dirty="0" smtClean="0"/>
          </a:p>
          <a:p>
            <a:r>
              <a:rPr lang="en-US" dirty="0" smtClean="0"/>
              <a:t>Is equipment used for intended application?</a:t>
            </a:r>
          </a:p>
          <a:p>
            <a:endParaRPr lang="en-US" dirty="0"/>
          </a:p>
          <a:p>
            <a:r>
              <a:rPr lang="en-US" dirty="0" smtClean="0"/>
              <a:t>Are systems optimized for efficiency?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2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7874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Screw Compressor VFD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4" y="2323653"/>
            <a:ext cx="6777317" cy="3924747"/>
          </a:xfrm>
        </p:spPr>
        <p:txBody>
          <a:bodyPr>
            <a:normAutofit/>
          </a:bodyPr>
          <a:lstStyle/>
          <a:p>
            <a:r>
              <a:rPr lang="en-US" dirty="0" smtClean="0"/>
              <a:t>Motor speed will vary to maintain suction pressure</a:t>
            </a:r>
          </a:p>
          <a:p>
            <a:r>
              <a:rPr lang="en-US" dirty="0" smtClean="0"/>
              <a:t>Once motor speed reaches minimum speed (~40%), the screw compressor will begin to unload on the slide valve</a:t>
            </a:r>
          </a:p>
          <a:p>
            <a:r>
              <a:rPr lang="en-US" dirty="0" smtClean="0"/>
              <a:t>On highly variable loads such as cold storage applications, this is a cost effective measure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159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405744" cy="1092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Evaporator &amp; Condenser Fan VFDs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4" y="2323653"/>
            <a:ext cx="6777317" cy="392474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Evaporator Fans</a:t>
            </a:r>
          </a:p>
          <a:p>
            <a:pPr lvl="1"/>
            <a:r>
              <a:rPr lang="en-US" dirty="0" smtClean="0"/>
              <a:t>Fan speed modulates to maintain zone temperature</a:t>
            </a:r>
          </a:p>
          <a:p>
            <a:pPr lvl="1"/>
            <a:r>
              <a:rPr lang="en-US" dirty="0" smtClean="0"/>
              <a:t>Be cautious of minimum fan speed recommendations b/c air flow must be delivered long distances in cold storages</a:t>
            </a:r>
          </a:p>
          <a:p>
            <a:pPr lvl="1"/>
            <a:r>
              <a:rPr lang="en-US" dirty="0" smtClean="0"/>
              <a:t>Baseline operation is continuous fan operation or fan cycling (with cycle time to accommodate defrost)</a:t>
            </a:r>
          </a:p>
          <a:p>
            <a:r>
              <a:rPr lang="en-US" dirty="0" smtClean="0"/>
              <a:t>Condenser Fans</a:t>
            </a:r>
          </a:p>
          <a:p>
            <a:pPr lvl="1"/>
            <a:r>
              <a:rPr lang="en-US" dirty="0" smtClean="0"/>
              <a:t>Fan speed modulates to maintain condensing pressure</a:t>
            </a:r>
          </a:p>
          <a:p>
            <a:pPr lvl="1"/>
            <a:r>
              <a:rPr lang="en-US" dirty="0" smtClean="0"/>
              <a:t>Baseline operation is fan cycling, typically with pressure switches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047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7874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Control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4" y="2323653"/>
            <a:ext cx="6777317" cy="3924747"/>
          </a:xfrm>
        </p:spPr>
        <p:txBody>
          <a:bodyPr>
            <a:normAutofit/>
          </a:bodyPr>
          <a:lstStyle/>
          <a:p>
            <a:r>
              <a:rPr lang="en-US" dirty="0" smtClean="0"/>
              <a:t>Dynamic compressor staging </a:t>
            </a:r>
          </a:p>
          <a:p>
            <a:r>
              <a:rPr lang="en-US" dirty="0" smtClean="0"/>
              <a:t>Floating suction pressure</a:t>
            </a:r>
          </a:p>
          <a:p>
            <a:r>
              <a:rPr lang="en-US" dirty="0" smtClean="0"/>
              <a:t>Floating condensing pressure with ambient wet bulb</a:t>
            </a:r>
          </a:p>
          <a:p>
            <a:r>
              <a:rPr lang="en-US" dirty="0" smtClean="0"/>
              <a:t>VFD Control</a:t>
            </a:r>
          </a:p>
          <a:p>
            <a:r>
              <a:rPr lang="en-US" dirty="0" smtClean="0"/>
              <a:t>Defrost control</a:t>
            </a:r>
          </a:p>
          <a:p>
            <a:pPr lvl="1"/>
            <a:r>
              <a:rPr lang="en-US" dirty="0" smtClean="0"/>
              <a:t>Liquid runtime</a:t>
            </a:r>
          </a:p>
          <a:p>
            <a:pPr lvl="1"/>
            <a:r>
              <a:rPr lang="en-US" dirty="0" smtClean="0"/>
              <a:t>On demand</a:t>
            </a:r>
          </a:p>
        </p:txBody>
      </p:sp>
    </p:spTree>
    <p:extLst>
      <p:ext uri="{BB962C8B-B14F-4D97-AF65-F5344CB8AC3E}">
        <p14:creationId xmlns:p14="http://schemas.microsoft.com/office/powerpoint/2010/main" val="37247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7874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Evaporator Defrost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4" y="1981200"/>
            <a:ext cx="6777317" cy="42672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Electric</a:t>
            </a:r>
          </a:p>
          <a:p>
            <a:pPr lvl="1"/>
            <a:r>
              <a:rPr lang="en-US" dirty="0" smtClean="0"/>
              <a:t>Electric resistance coils are located between the rows of an evaporator coil as well as in the drain pan. </a:t>
            </a:r>
          </a:p>
          <a:p>
            <a:pPr lvl="1"/>
            <a:r>
              <a:rPr lang="en-US" dirty="0" smtClean="0"/>
              <a:t>This type of defrost is typical in commercial and packaged refrigeration applications.</a:t>
            </a:r>
          </a:p>
          <a:p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Water from 50°F – 100°F is washed over the exterior surface of the coil. </a:t>
            </a:r>
          </a:p>
          <a:p>
            <a:pPr lvl="1"/>
            <a:r>
              <a:rPr lang="en-US" dirty="0" smtClean="0"/>
              <a:t>This is typical in nurseries, blast freezers, IQFs or anywhere the air quality is not ideal as this cleans the coil surface in the process.</a:t>
            </a:r>
          </a:p>
          <a:p>
            <a:r>
              <a:rPr lang="en-US" dirty="0" smtClean="0"/>
              <a:t>Hot gas</a:t>
            </a:r>
          </a:p>
          <a:p>
            <a:pPr lvl="1"/>
            <a:r>
              <a:rPr lang="en-US" dirty="0" smtClean="0"/>
              <a:t>Superheated discharge refrigerant gas is directed through the drain pan and coil. </a:t>
            </a:r>
          </a:p>
          <a:p>
            <a:pPr lvl="1"/>
            <a:r>
              <a:rPr lang="en-US" dirty="0" smtClean="0"/>
              <a:t>This is a great method for defrosting since this is free heat</a:t>
            </a:r>
          </a:p>
          <a:p>
            <a:pPr lvl="1"/>
            <a:r>
              <a:rPr lang="en-US" dirty="0" smtClean="0"/>
              <a:t>This is typical for industrial applications with built up systems.</a:t>
            </a:r>
          </a:p>
        </p:txBody>
      </p:sp>
    </p:spTree>
    <p:extLst>
      <p:ext uri="{BB962C8B-B14F-4D97-AF65-F5344CB8AC3E}">
        <p14:creationId xmlns:p14="http://schemas.microsoft.com/office/powerpoint/2010/main" val="339732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7874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Defrost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4" y="2133601"/>
            <a:ext cx="6777317" cy="4114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Fixed Time of Day</a:t>
            </a:r>
          </a:p>
          <a:p>
            <a:pPr lvl="1"/>
            <a:r>
              <a:rPr lang="en-US" dirty="0" smtClean="0"/>
              <a:t>Each evaporator defrosts via a mechanical time clock.</a:t>
            </a:r>
          </a:p>
          <a:p>
            <a:pPr lvl="1"/>
            <a:r>
              <a:rPr lang="en-US" dirty="0" smtClean="0"/>
              <a:t>This type of defrost is independent of coil load or ice accumulation.</a:t>
            </a:r>
          </a:p>
          <a:p>
            <a:pPr lvl="1"/>
            <a:r>
              <a:rPr lang="en-US" dirty="0" smtClean="0"/>
              <a:t>This is typical in commercial and packaged industrial refrigeration applications (most likely with electric defrost).</a:t>
            </a:r>
          </a:p>
          <a:p>
            <a:r>
              <a:rPr lang="en-US" dirty="0" smtClean="0"/>
              <a:t>Liquid Runtime</a:t>
            </a:r>
          </a:p>
          <a:p>
            <a:pPr lvl="1"/>
            <a:r>
              <a:rPr lang="en-US" dirty="0" smtClean="0"/>
              <a:t>Cumulative runtime of liquid line solenoid valves are monitored. Once the runtime equals a predetermined value, the evaporator will initiate a defrost cycle.</a:t>
            </a:r>
          </a:p>
          <a:p>
            <a:pPr lvl="1"/>
            <a:r>
              <a:rPr lang="en-US" dirty="0" smtClean="0"/>
              <a:t>This is typical of hot gas defrost evaporators in built up industrial systems</a:t>
            </a:r>
          </a:p>
          <a:p>
            <a:r>
              <a:rPr lang="en-US" dirty="0" smtClean="0"/>
              <a:t>On Demand</a:t>
            </a:r>
          </a:p>
          <a:p>
            <a:pPr lvl="1"/>
            <a:r>
              <a:rPr lang="en-US" dirty="0" smtClean="0"/>
              <a:t>This is a newer technology</a:t>
            </a:r>
          </a:p>
          <a:p>
            <a:pPr lvl="1"/>
            <a:r>
              <a:rPr lang="en-US" dirty="0" err="1" smtClean="0"/>
              <a:t>Intelli</a:t>
            </a:r>
            <a:r>
              <a:rPr lang="en-US" dirty="0" smtClean="0"/>
              <a:t>-Frost by </a:t>
            </a:r>
            <a:r>
              <a:rPr lang="en-US" dirty="0" err="1" smtClean="0"/>
              <a:t>Logix</a:t>
            </a:r>
            <a:r>
              <a:rPr lang="en-US" dirty="0" smtClean="0"/>
              <a:t> is gaining popularity and proving to be an efficient alternative to liquid runtime defrost strategy</a:t>
            </a:r>
          </a:p>
          <a:p>
            <a:r>
              <a:rPr lang="en-US" dirty="0" smtClean="0"/>
              <a:t>Defrosts are necessary to maintain adequate heat transfer across the coil, but introduce additional load into the refrigerated space which must then be removed.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933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54102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Defrost Float Drainers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6777317" cy="148634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Float drainers fully condense defrost vapor which then gravity drains to the LPR. This prevents defrost vapor from entering compressor inlet and creating a false load due to increased mass flow.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124200"/>
            <a:ext cx="4343400" cy="3257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945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1066800"/>
            <a:ext cx="62484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Oversized Condenser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the surface area of the condenser to your advantage. </a:t>
            </a:r>
          </a:p>
          <a:p>
            <a:r>
              <a:rPr lang="en-US" dirty="0" smtClean="0"/>
              <a:t>Oversizing a condenser will lower the approach temperature between the ambient wet bulb temperature and the saturated condensing temperature.</a:t>
            </a:r>
          </a:p>
          <a:p>
            <a:r>
              <a:rPr lang="en-US" dirty="0" smtClean="0"/>
              <a:t>This will allow for lower condensing pressures whenever possible.</a:t>
            </a:r>
          </a:p>
          <a:p>
            <a:r>
              <a:rPr lang="en-US" dirty="0" smtClean="0"/>
              <a:t>Typical Baseline:  90°F SCT / 68°F WBT</a:t>
            </a:r>
          </a:p>
          <a:p>
            <a:r>
              <a:rPr lang="en-US" dirty="0" smtClean="0"/>
              <a:t>Typical EEM:  85°F </a:t>
            </a:r>
            <a:r>
              <a:rPr lang="en-US" dirty="0"/>
              <a:t>SCT / </a:t>
            </a:r>
            <a:r>
              <a:rPr lang="en-US" dirty="0" smtClean="0"/>
              <a:t>70°F </a:t>
            </a:r>
            <a:r>
              <a:rPr lang="en-US" dirty="0"/>
              <a:t>WBT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07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8153400" cy="557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800600" y="1447800"/>
            <a:ext cx="3200400" cy="2082800"/>
          </a:xfrm>
        </p:spPr>
        <p:txBody>
          <a:bodyPr/>
          <a:lstStyle/>
          <a:p>
            <a:pPr algn="ctr"/>
            <a:r>
              <a:rPr lang="en-US" b="1" cap="small" dirty="0" smtClean="0"/>
              <a:t>The End</a:t>
            </a:r>
            <a:endParaRPr lang="en-US" sz="3600" b="1" cap="smal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096001"/>
            <a:ext cx="2590800" cy="4571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4760976" y="38862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you want a copy of this presentation, please let me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4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5528"/>
            <a:ext cx="7010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Keys to Successful Energy Projects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0772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Large equipment first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700" dirty="0"/>
              <a:t>E</a:t>
            </a:r>
            <a:r>
              <a:rPr lang="en-US" sz="1700" dirty="0" smtClean="0"/>
              <a:t>quate to many small projects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sz="2200" dirty="0" smtClean="0"/>
              <a:t>Low cost options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700" dirty="0" smtClean="0"/>
              <a:t>Controls upgrades and O&amp;M are very cost effective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 smtClean="0"/>
          </a:p>
          <a:p>
            <a:r>
              <a:rPr lang="en-US" sz="2200" dirty="0" smtClean="0"/>
              <a:t>High hours of operation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700" dirty="0" smtClean="0"/>
              <a:t>Contribute to short payback period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1800" dirty="0" smtClean="0"/>
          </a:p>
          <a:p>
            <a:r>
              <a:rPr lang="en-US" sz="2200" dirty="0" smtClean="0"/>
              <a:t>Automatic &gt; Manual</a:t>
            </a:r>
          </a:p>
          <a:p>
            <a:pPr marL="68580" indent="0">
              <a:buNone/>
            </a:pPr>
            <a:endParaRPr lang="en-US" sz="2200" dirty="0" smtClean="0"/>
          </a:p>
          <a:p>
            <a:r>
              <a:rPr lang="en-US" sz="2200" dirty="0" smtClean="0"/>
              <a:t>Add </a:t>
            </a:r>
            <a:r>
              <a:rPr lang="en-US" sz="2200" dirty="0" smtClean="0"/>
              <a:t>VFDs on Variable Loads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700" dirty="0" smtClean="0"/>
              <a:t>Increasingly more cost effective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700" dirty="0" smtClean="0"/>
              <a:t>50% speed ~ 15% power</a:t>
            </a:r>
          </a:p>
          <a:p>
            <a:pPr marL="365760" lvl="1" indent="0">
              <a:buNone/>
            </a:pPr>
            <a:r>
              <a:rPr lang="en-US" sz="1700" b="0" dirty="0" smtClean="0"/>
              <a:t>					</a:t>
            </a:r>
            <a:endParaRPr lang="en-US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57800" y="5029200"/>
                <a:ext cx="3048000" cy="9951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𝑅𝑃𝑀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𝑅𝑃𝑀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029200"/>
                <a:ext cx="3048000" cy="99514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15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Energy Consumers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6777317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Pumps</a:t>
            </a:r>
          </a:p>
          <a:p>
            <a:r>
              <a:rPr lang="en-US" dirty="0" smtClean="0"/>
              <a:t>Fans</a:t>
            </a:r>
          </a:p>
          <a:p>
            <a:r>
              <a:rPr lang="en-US" dirty="0" smtClean="0"/>
              <a:t>Boilers</a:t>
            </a:r>
          </a:p>
          <a:p>
            <a:r>
              <a:rPr lang="en-US" dirty="0" smtClean="0"/>
              <a:t>Lighting</a:t>
            </a:r>
          </a:p>
          <a:p>
            <a:r>
              <a:rPr lang="en-US" dirty="0" smtClean="0"/>
              <a:t>Air Compressors</a:t>
            </a:r>
          </a:p>
          <a:p>
            <a:r>
              <a:rPr lang="en-US" dirty="0" smtClean="0"/>
              <a:t>Chillers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HVAC </a:t>
            </a:r>
            <a:endParaRPr lang="en-US" dirty="0"/>
          </a:p>
          <a:p>
            <a:r>
              <a:rPr lang="en-US" dirty="0" smtClean="0"/>
              <a:t>Refrigeration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3490" y="4495800"/>
            <a:ext cx="7024744" cy="5725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3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877336"/>
          </a:xfrm>
        </p:spPr>
        <p:txBody>
          <a:bodyPr>
            <a:normAutofit/>
          </a:bodyPr>
          <a:lstStyle/>
          <a:p>
            <a:r>
              <a:rPr lang="en-US" dirty="0" smtClean="0"/>
              <a:t>Pump EEMs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1905000"/>
            <a:ext cx="7186106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VFD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/>
              <a:t>Open Balance Valves &amp; Triple Duty Valves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/>
              <a:t>Control to pressure setpoint</a:t>
            </a:r>
          </a:p>
          <a:p>
            <a:pPr marL="68580" indent="0">
              <a:buNone/>
            </a:pPr>
            <a:endParaRPr lang="en-US" dirty="0" smtClean="0"/>
          </a:p>
          <a:p>
            <a:pPr marL="342900" lvl="1"/>
            <a:r>
              <a:rPr lang="en-US" sz="2400" dirty="0"/>
              <a:t>Correct </a:t>
            </a:r>
            <a:r>
              <a:rPr lang="en-US" sz="2400" dirty="0" smtClean="0"/>
              <a:t>Size</a:t>
            </a:r>
          </a:p>
          <a:p>
            <a:pPr marL="731520" lvl="2" indent="-342900">
              <a:buFont typeface="Wingdings" panose="05000000000000000000" pitchFamily="2" charset="2"/>
              <a:buChar char="v"/>
            </a:pPr>
            <a:r>
              <a:rPr lang="en-US" sz="1800" dirty="0" smtClean="0"/>
              <a:t>Typically pumps operate most efficiently at full load</a:t>
            </a:r>
          </a:p>
          <a:p>
            <a:pPr marL="731520" lvl="2" indent="-342900">
              <a:buFont typeface="Wingdings" panose="05000000000000000000" pitchFamily="2" charset="2"/>
              <a:buChar char="v"/>
            </a:pPr>
            <a:endParaRPr lang="en-US" sz="1800" dirty="0" smtClean="0"/>
          </a:p>
          <a:p>
            <a:pPr marL="342900" lvl="1"/>
            <a:r>
              <a:rPr lang="en-US" sz="2400" dirty="0" smtClean="0"/>
              <a:t>Correct # of Pumps</a:t>
            </a:r>
          </a:p>
          <a:p>
            <a:pPr marL="731520" lvl="2" indent="-342900">
              <a:buFont typeface="Wingdings" panose="05000000000000000000" pitchFamily="2" charset="2"/>
              <a:buChar char="v"/>
            </a:pPr>
            <a:r>
              <a:rPr lang="en-US" sz="1800" dirty="0" smtClean="0"/>
              <a:t>Sometimes a pump in parallel can be shut down</a:t>
            </a:r>
          </a:p>
          <a:p>
            <a:pPr marL="731520" lvl="2" indent="-342900">
              <a:buFont typeface="Wingdings" panose="05000000000000000000" pitchFamily="2" charset="2"/>
              <a:buChar char="v"/>
            </a:pPr>
            <a:r>
              <a:rPr lang="en-US" sz="1800" dirty="0" smtClean="0"/>
              <a:t>One large site has 10,000,000 kWh ($500,000yr) in identified pump shutdown projects</a:t>
            </a:r>
          </a:p>
          <a:p>
            <a:pPr marL="68580" lvl="1" indent="0">
              <a:buNone/>
            </a:pPr>
            <a:endParaRPr lang="en-US" sz="2400" dirty="0"/>
          </a:p>
          <a:p>
            <a:endParaRPr lang="en-US" dirty="0" smtClean="0"/>
          </a:p>
          <a:p>
            <a:pPr marL="365760" lvl="1" indent="0">
              <a:buNone/>
            </a:pPr>
            <a:endParaRPr lang="en-US" sz="1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81596" y="2743200"/>
                <a:ext cx="3048000" cy="9951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𝑅𝑃𝑀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𝑅𝑃𝑀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596" y="2743200"/>
                <a:ext cx="3048000" cy="99514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87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7560204" cy="4457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4944" y="457200"/>
            <a:ext cx="7024744" cy="877336"/>
          </a:xfrm>
        </p:spPr>
        <p:txBody>
          <a:bodyPr>
            <a:normAutofit/>
          </a:bodyPr>
          <a:lstStyle/>
          <a:p>
            <a:r>
              <a:rPr lang="en-US" dirty="0" smtClean="0"/>
              <a:t>Pump </a:t>
            </a:r>
            <a:r>
              <a:rPr lang="en-US" dirty="0" smtClean="0"/>
              <a:t>VFD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30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4" y="436720"/>
            <a:ext cx="7024744" cy="1143000"/>
          </a:xfrm>
        </p:spPr>
        <p:txBody>
          <a:bodyPr/>
          <a:lstStyle/>
          <a:p>
            <a:r>
              <a:rPr lang="en-US" dirty="0" smtClean="0"/>
              <a:t>Fan EEMs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Static Pressure Reset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Ducting applications (HVAC)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Baseline = 3</a:t>
            </a:r>
            <a:r>
              <a:rPr lang="en-US" dirty="0"/>
              <a:t>” </a:t>
            </a:r>
            <a:r>
              <a:rPr lang="en-US" dirty="0" err="1"/>
              <a:t>w.c.</a:t>
            </a:r>
            <a:r>
              <a:rPr lang="en-US" dirty="0"/>
              <a:t>          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EEM = 1.5</a:t>
            </a:r>
            <a:r>
              <a:rPr lang="en-US" dirty="0"/>
              <a:t>” </a:t>
            </a:r>
            <a:r>
              <a:rPr lang="en-US" dirty="0" err="1"/>
              <a:t>w.c</a:t>
            </a:r>
            <a:r>
              <a:rPr lang="en-US" dirty="0" err="1" smtClean="0"/>
              <a:t>.</a:t>
            </a:r>
            <a:r>
              <a:rPr lang="en-US" dirty="0" smtClean="0"/>
              <a:t> 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Wet bulb approach controls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</a:t>
            </a:r>
            <a:r>
              <a:rPr lang="en-US" dirty="0" smtClean="0"/>
              <a:t>ooling tower fans</a:t>
            </a:r>
          </a:p>
          <a:p>
            <a:endParaRPr lang="en-US" dirty="0" smtClean="0"/>
          </a:p>
          <a:p>
            <a:r>
              <a:rPr lang="en-US" dirty="0" smtClean="0"/>
              <a:t>VFD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Best VFD application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583294" y="3048000"/>
            <a:ext cx="762000" cy="36096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45294" y="4724400"/>
                <a:ext cx="3048000" cy="102784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𝑅𝑃𝑀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𝑅𝑃𝑀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2.7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294" y="4724400"/>
                <a:ext cx="3048000" cy="10278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650905" y="299765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~50</a:t>
            </a:r>
            <a:r>
              <a:rPr lang="en-US" dirty="0">
                <a:latin typeface="Century Gothic" panose="020B0502020202020204" pitchFamily="34" charset="0"/>
              </a:rPr>
              <a:t>% savings</a:t>
            </a:r>
          </a:p>
        </p:txBody>
      </p:sp>
    </p:spTree>
    <p:extLst>
      <p:ext uri="{BB962C8B-B14F-4D97-AF65-F5344CB8AC3E}">
        <p14:creationId xmlns:p14="http://schemas.microsoft.com/office/powerpoint/2010/main" val="6249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482343"/>
              </p:ext>
            </p:extLst>
          </p:nvPr>
        </p:nvGraphicFramePr>
        <p:xfrm>
          <a:off x="533400" y="1143000"/>
          <a:ext cx="7467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648200" y="3581400"/>
            <a:ext cx="0" cy="9906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724400" y="3581400"/>
            <a:ext cx="990600" cy="381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4" y="7620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Case Study: Idle Motor Shutdown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4" y="1981200"/>
            <a:ext cx="6777317" cy="441960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 smtClean="0"/>
              <a:t>Equipment for moving wood chips:</a:t>
            </a:r>
          </a:p>
          <a:p>
            <a:r>
              <a:rPr lang="en-US" sz="1800" dirty="0" smtClean="0"/>
              <a:t>(2) 500 HP &amp; (1) 700 HP Blowers</a:t>
            </a:r>
          </a:p>
          <a:p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Baseline: Blowers left on in “Idle” mode</a:t>
            </a:r>
          </a:p>
          <a:p>
            <a:r>
              <a:rPr lang="en-US" sz="1800" dirty="0" smtClean="0"/>
              <a:t>Total Idle Power = 550 kW</a:t>
            </a:r>
          </a:p>
          <a:p>
            <a:endParaRPr lang="en-US" sz="1800" dirty="0"/>
          </a:p>
          <a:p>
            <a:pPr marL="68580" indent="0">
              <a:buNone/>
            </a:pPr>
            <a:r>
              <a:rPr lang="en-US" dirty="0" smtClean="0"/>
              <a:t>EEM: Turn off blowers after 1hr of idle time</a:t>
            </a:r>
          </a:p>
          <a:p>
            <a:r>
              <a:rPr lang="en-US" sz="1800" dirty="0" smtClean="0"/>
              <a:t>Reduced run time by 2,700 </a:t>
            </a:r>
            <a:r>
              <a:rPr lang="en-US" sz="1800" dirty="0" err="1" smtClean="0"/>
              <a:t>hrs</a:t>
            </a:r>
            <a:r>
              <a:rPr lang="en-US" sz="1800" dirty="0" smtClean="0"/>
              <a:t>/</a:t>
            </a:r>
            <a:r>
              <a:rPr lang="en-US" sz="1800" dirty="0" err="1" smtClean="0"/>
              <a:t>yr</a:t>
            </a:r>
            <a:r>
              <a:rPr lang="en-US" sz="1800" dirty="0" smtClean="0"/>
              <a:t>!</a:t>
            </a:r>
          </a:p>
          <a:p>
            <a:endParaRPr lang="en-US" sz="1800" dirty="0"/>
          </a:p>
          <a:p>
            <a:pPr marL="68580" indent="0">
              <a:buNone/>
            </a:pPr>
            <a:r>
              <a:rPr lang="en-US" dirty="0" smtClean="0"/>
              <a:t>Cost: FREE</a:t>
            </a:r>
          </a:p>
          <a:p>
            <a:pPr marL="68580" indent="0">
              <a:buNone/>
            </a:pPr>
            <a:r>
              <a:rPr lang="en-US" dirty="0" smtClean="0"/>
              <a:t>Savings: $75,000/</a:t>
            </a:r>
            <a:r>
              <a:rPr lang="en-US" dirty="0" err="1" smtClean="0"/>
              <a:t>yr</a:t>
            </a:r>
            <a:endParaRPr lang="en-US" dirty="0" smtClean="0"/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     (1,500,000 kWh ~ 75 residences)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117939" y="5327902"/>
            <a:ext cx="816234" cy="207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81600" y="5200702"/>
            <a:ext cx="3352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Payback = 1 second!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3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E350 Heat Pump Evaluation Proposal_JW</Template>
  <TotalTime>2105</TotalTime>
  <Words>1245</Words>
  <Application>Microsoft Office PowerPoint</Application>
  <PresentationFormat>On-screen Show (4:3)</PresentationFormat>
  <Paragraphs>282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Cambria Math</vt:lpstr>
      <vt:lpstr>Century Gothic</vt:lpstr>
      <vt:lpstr>Times New Roman</vt:lpstr>
      <vt:lpstr>Wingdings</vt:lpstr>
      <vt:lpstr>Wingdings 2</vt:lpstr>
      <vt:lpstr>Austin</vt:lpstr>
      <vt:lpstr>Energy Efficiency in the Pacific Northwest</vt:lpstr>
      <vt:lpstr>Good Audit Questions</vt:lpstr>
      <vt:lpstr>Keys to Successful Energy Projects</vt:lpstr>
      <vt:lpstr>Energy Consumers </vt:lpstr>
      <vt:lpstr>Pump EEMs</vt:lpstr>
      <vt:lpstr>Pump VFD Analysis</vt:lpstr>
      <vt:lpstr>Fan EEMs</vt:lpstr>
      <vt:lpstr>PowerPoint Presentation</vt:lpstr>
      <vt:lpstr>Case Study: Idle Motor Shutdown</vt:lpstr>
      <vt:lpstr>Boiler EEMs</vt:lpstr>
      <vt:lpstr>Case Study: Automated Boiler Blowdown Controls</vt:lpstr>
      <vt:lpstr>Lighting EEMs</vt:lpstr>
      <vt:lpstr>Air Compressor EEMs</vt:lpstr>
      <vt:lpstr>Chiller EEMs </vt:lpstr>
      <vt:lpstr>Refrigeration Cycle  (pressure-enthalpy diagram)</vt:lpstr>
      <vt:lpstr>Case Study: Compressor Sequencing </vt:lpstr>
      <vt:lpstr>Typical HVAC EEMs</vt:lpstr>
      <vt:lpstr>HVAC Cooling System</vt:lpstr>
      <vt:lpstr>Typical Refrigeration EEMs</vt:lpstr>
      <vt:lpstr>Screw Compressor VFD</vt:lpstr>
      <vt:lpstr>Evaporator &amp; Condenser Fan VFDs</vt:lpstr>
      <vt:lpstr>Control Systems</vt:lpstr>
      <vt:lpstr>Evaporator Defrost</vt:lpstr>
      <vt:lpstr>Defrost Control</vt:lpstr>
      <vt:lpstr>Defrost Float Drainers</vt:lpstr>
      <vt:lpstr>Oversized Condenser</vt:lpstr>
      <vt:lpstr>PowerPoint Presentation</vt:lpstr>
      <vt:lpstr>The End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Identifying, Quantifying and Measuring Efficiency Opportunity</dc:title>
  <dc:creator>Chris</dc:creator>
  <cp:lastModifiedBy>jdavis</cp:lastModifiedBy>
  <cp:revision>223</cp:revision>
  <cp:lastPrinted>1601-01-01T00:00:00Z</cp:lastPrinted>
  <dcterms:created xsi:type="dcterms:W3CDTF">2012-04-20T14:49:30Z</dcterms:created>
  <dcterms:modified xsi:type="dcterms:W3CDTF">2014-07-19T17:47:34Z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TC010184381033</vt:lpwstr>
  </property>
</Properties>
</file>