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44" r:id="rId6"/>
    <p:sldMasterId id="2147483816" r:id="rId7"/>
    <p:sldMasterId id="2147483828" r:id="rId8"/>
  </p:sldMasterIdLst>
  <p:notesMasterIdLst>
    <p:notesMasterId r:id="rId54"/>
  </p:notesMasterIdLst>
  <p:sldIdLst>
    <p:sldId id="257" r:id="rId9"/>
    <p:sldId id="258" r:id="rId10"/>
    <p:sldId id="261" r:id="rId11"/>
    <p:sldId id="263" r:id="rId12"/>
    <p:sldId id="264" r:id="rId13"/>
    <p:sldId id="278" r:id="rId14"/>
    <p:sldId id="318" r:id="rId15"/>
    <p:sldId id="319" r:id="rId16"/>
    <p:sldId id="277" r:id="rId17"/>
    <p:sldId id="267" r:id="rId18"/>
    <p:sldId id="268" r:id="rId19"/>
    <p:sldId id="260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321" r:id="rId28"/>
    <p:sldId id="340" r:id="rId29"/>
    <p:sldId id="341" r:id="rId30"/>
    <p:sldId id="342" r:id="rId31"/>
    <p:sldId id="298" r:id="rId32"/>
    <p:sldId id="293" r:id="rId33"/>
    <p:sldId id="292" r:id="rId34"/>
    <p:sldId id="344" r:id="rId35"/>
    <p:sldId id="300" r:id="rId36"/>
    <p:sldId id="348" r:id="rId37"/>
    <p:sldId id="301" r:id="rId38"/>
    <p:sldId id="349" r:id="rId39"/>
    <p:sldId id="350" r:id="rId40"/>
    <p:sldId id="345" r:id="rId41"/>
    <p:sldId id="346" r:id="rId42"/>
    <p:sldId id="347" r:id="rId43"/>
    <p:sldId id="351" r:id="rId44"/>
    <p:sldId id="352" r:id="rId45"/>
    <p:sldId id="339" r:id="rId46"/>
    <p:sldId id="314" r:id="rId47"/>
    <p:sldId id="333" r:id="rId48"/>
    <p:sldId id="325" r:id="rId49"/>
    <p:sldId id="334" r:id="rId50"/>
    <p:sldId id="315" r:id="rId51"/>
    <p:sldId id="335" r:id="rId52"/>
    <p:sldId id="33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D90"/>
    <a:srgbClr val="41719C"/>
    <a:srgbClr val="5681A7"/>
    <a:srgbClr val="FDC701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83774" autoAdjust="0"/>
  </p:normalViewPr>
  <p:slideViewPr>
    <p:cSldViewPr snapToGrid="0">
      <p:cViewPr>
        <p:scale>
          <a:sx n="60" d="100"/>
          <a:sy n="60" d="100"/>
        </p:scale>
        <p:origin x="480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18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9B5B9-F5B4-4A54-8AD9-A13A62BCE85F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196B4-C2A7-429B-8294-018B4FE2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having</a:t>
            </a:r>
            <a:r>
              <a:rPr lang="en-US" baseline="0" dirty="0" smtClean="0"/>
              <a:t> 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5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&gt;&gt;Here, you’re seeing a </a:t>
            </a:r>
            <a:r>
              <a:rPr lang="en-US" b="1" dirty="0" smtClean="0"/>
              <a:t>spectrogram</a:t>
            </a:r>
            <a:r>
              <a:rPr lang="en-US" dirty="0" smtClean="0"/>
              <a:t>&lt;&lt;</a:t>
            </a:r>
          </a:p>
          <a:p>
            <a:r>
              <a:rPr lang="en-US" dirty="0" smtClean="0"/>
              <a:t>Vocal recursion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7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Song system</a:t>
            </a:r>
            <a:r>
              <a:rPr lang="en-US" baseline="0" dirty="0" smtClean="0"/>
              <a:t> </a:t>
            </a:r>
            <a:r>
              <a:rPr lang="en-US" i="1" baseline="0" dirty="0" smtClean="0"/>
              <a:t>solely </a:t>
            </a:r>
            <a:r>
              <a:rPr lang="en-US" i="0" baseline="0" dirty="0" smtClean="0"/>
              <a:t>devoted to vocal behavior.</a:t>
            </a:r>
          </a:p>
          <a:p>
            <a:r>
              <a:rPr lang="en-US" i="0" baseline="0" dirty="0" smtClean="0"/>
              <a:t>Distributed nuclei (amenable to experimentation) as opposed to entangled cortical layers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have a</a:t>
            </a:r>
            <a:r>
              <a:rPr lang="en-US" i="1" dirty="0" smtClean="0"/>
              <a:t> deep</a:t>
            </a:r>
            <a:r>
              <a:rPr lang="en-US" dirty="0" smtClean="0"/>
              <a:t> understanding of cell types involved in behavior, their anatomical interconnectivity, and electrophysiological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0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opposed to ‘</a:t>
            </a:r>
            <a:r>
              <a:rPr lang="en-US" dirty="0" err="1" smtClean="0"/>
              <a:t>orthology</a:t>
            </a:r>
            <a:r>
              <a:rPr lang="en-US" dirty="0" smtClean="0"/>
              <a:t>-based’ strategy</a:t>
            </a:r>
          </a:p>
          <a:p>
            <a:r>
              <a:rPr lang="en-US" dirty="0" smtClean="0"/>
              <a:t>Use of multiple </a:t>
            </a:r>
            <a:r>
              <a:rPr lang="en-US" dirty="0" err="1" smtClean="0"/>
              <a:t>ingroups</a:t>
            </a:r>
            <a:r>
              <a:rPr lang="en-US" dirty="0" smtClean="0"/>
              <a:t> to ensure true presence (as opposed</a:t>
            </a:r>
            <a:r>
              <a:rPr lang="en-US" baseline="0" dirty="0" smtClean="0"/>
              <a:t> to assembly issues)</a:t>
            </a:r>
            <a:r>
              <a:rPr lang="en-US" dirty="0" smtClean="0"/>
              <a:t>,</a:t>
            </a:r>
          </a:p>
          <a:p>
            <a:r>
              <a:rPr lang="en-US" dirty="0" smtClean="0"/>
              <a:t>multiple outgroups to control for sequence</a:t>
            </a:r>
            <a:r>
              <a:rPr lang="en-US" baseline="0" dirty="0" smtClean="0"/>
              <a:t> incompleteness (not novel if it’s just </a:t>
            </a:r>
            <a:r>
              <a:rPr lang="en-US" baseline="0" dirty="0" err="1" smtClean="0"/>
              <a:t>unsequenced</a:t>
            </a:r>
            <a:r>
              <a:rPr lang="en-US" baseline="0" dirty="0" smtClean="0"/>
              <a:t> / assembled in your outgroup)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13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SDs:</a:t>
            </a:r>
            <a:r>
              <a:rPr lang="en-US" baseline="0" dirty="0" smtClean="0"/>
              <a:t> highly promising areas for novel gene discovery, only found through locus-based approaches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61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6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 songbird novel genes, parrot novel genes, HB</a:t>
            </a:r>
            <a:r>
              <a:rPr lang="en-US" baseline="0" dirty="0" smtClean="0"/>
              <a:t> novel genes are work in progress… </a:t>
            </a:r>
          </a:p>
          <a:p>
            <a:r>
              <a:rPr lang="en-US" baseline="0" dirty="0" smtClean="0"/>
              <a:t>	…unique novel genes could explain idiosyncratic behavioral features</a:t>
            </a:r>
          </a:p>
          <a:p>
            <a:r>
              <a:rPr lang="en-US" baseline="0" dirty="0" smtClean="0"/>
              <a:t>But ‘core’ gene networks could reveal fundamental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54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Genes going up or down, but resolution is limited</a:t>
            </a:r>
            <a:r>
              <a:rPr lang="en-US" baseline="0" dirty="0" smtClean="0"/>
              <a:t> to the nucleus, cell type, etc. Want subnetworks!</a:t>
            </a:r>
          </a:p>
          <a:p>
            <a:r>
              <a:rPr lang="en-US" baseline="0" dirty="0" smtClean="0"/>
              <a:t>Can’t just rely on GO – ideally you are describing new networks too, beyond what is in databases, and these may actually be the most interesting ones!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33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</a:t>
            </a:r>
            <a:r>
              <a:rPr lang="en-US" baseline="0" dirty="0" smtClean="0"/>
              <a:t> use regulatory motifs to </a:t>
            </a:r>
            <a:r>
              <a:rPr lang="en-US" baseline="0" dirty="0" err="1" smtClean="0"/>
              <a:t>subclassify</a:t>
            </a:r>
            <a:r>
              <a:rPr lang="en-US" baseline="0" dirty="0" smtClean="0"/>
              <a:t>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76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8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4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Myriad Pro" panose="020B0503030403020204" pitchFamily="34" charset="0"/>
              </a:rPr>
              <a:t>Behavior: learned or genetic?</a:t>
            </a:r>
            <a:endParaRPr lang="en-US" dirty="0" smtClean="0">
              <a:latin typeface="Myriad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03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RE: 7. enrichment: “multiple permutations relative to other cell types, other brain regions, full genome”?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06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70C0"/>
              </a:buClr>
            </a:pPr>
            <a:r>
              <a:rPr lang="en-US" dirty="0" smtClean="0"/>
              <a:t>#1:</a:t>
            </a:r>
            <a:r>
              <a:rPr lang="en-US" baseline="0" dirty="0" smtClean="0"/>
              <a:t> MPRAs, STARR-</a:t>
            </a:r>
            <a:r>
              <a:rPr lang="en-US" baseline="0" dirty="0" err="1" smtClean="0"/>
              <a:t>seq</a:t>
            </a:r>
            <a:endParaRPr lang="en-US" baseline="0" dirty="0" smtClean="0"/>
          </a:p>
          <a:p>
            <a:pPr>
              <a:buClr>
                <a:srgbClr val="0070C0"/>
              </a:buClr>
            </a:pPr>
            <a:r>
              <a:rPr lang="en-US" dirty="0" smtClean="0"/>
              <a:t>#2:</a:t>
            </a:r>
            <a:r>
              <a:rPr lang="en-US" baseline="0" dirty="0" smtClean="0"/>
              <a:t> </a:t>
            </a:r>
            <a:r>
              <a:rPr lang="en-US" sz="1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Do the same regulatory motif combinations drive independent evolutionary events of the same trait, or are there multiple paths? </a:t>
            </a:r>
          </a:p>
          <a:p>
            <a:pPr>
              <a:buClr>
                <a:srgbClr val="0070C0"/>
              </a:buClr>
            </a:pPr>
            <a:r>
              <a:rPr lang="en-US" sz="1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#3: CRISPR: can we stop a bird from singing</a:t>
            </a:r>
            <a:r>
              <a:rPr lang="en-US" sz="1200" baseline="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by cutting out crucial motifs? Of, if you like, can we get a chicken to sing?</a:t>
            </a:r>
            <a:endParaRPr lang="en-US" sz="12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7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Myriad Pro" panose="020B0503030403020204" pitchFamily="34" charset="0"/>
              </a:rPr>
              <a:t>Genomic basis of complex, learned behavior?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Myriad Pro" panose="020B0503030403020204" pitchFamily="34" charset="0"/>
              </a:rPr>
              <a:t>depression</a:t>
            </a:r>
            <a:r>
              <a:rPr lang="en-US" baseline="0" dirty="0" smtClean="0">
                <a:latin typeface="Myriad Pro" panose="020B0503030403020204" pitchFamily="34" charset="0"/>
              </a:rPr>
              <a:t> / bipolar / </a:t>
            </a:r>
            <a:r>
              <a:rPr lang="en-US" baseline="0" dirty="0" err="1" smtClean="0">
                <a:latin typeface="Myriad Pro" panose="020B0503030403020204" pitchFamily="34" charset="0"/>
              </a:rPr>
              <a:t>schiz</a:t>
            </a:r>
            <a:r>
              <a:rPr lang="en-US" baseline="0" dirty="0" smtClean="0">
                <a:latin typeface="Myriad Pro" panose="020B0503030403020204" pitchFamily="34" charset="0"/>
              </a:rPr>
              <a:t>… as well as intelligence… are hugely heritable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Myriad Pro" panose="020B0503030403020204" pitchFamily="34" charset="0"/>
              </a:rPr>
              <a:t>GWAS fails to explain much… natural mutations like FOXP2 are few and far between…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Myriad Pro" panose="020B0503030403020204" pitchFamily="34" charset="0"/>
              </a:rPr>
              <a:t>And human-centric studies like these only explain part of the system that you can lose and still be viable!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1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Myriad Pro" panose="020B0503030403020204" pitchFamily="34" charset="0"/>
              </a:rPr>
              <a:t>Want to identify role of gene evolution in behavioral evolution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Myriad Pro" panose="020B0503030403020204" pitchFamily="34" charset="0"/>
              </a:rPr>
              <a:t>want to take strategy to find ‘core’ components that are necessary and sufficient for behavior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Myriad Pro" panose="020B0503030403020204" pitchFamily="34" charset="0"/>
              </a:rPr>
              <a:t>Do changes in regulatory elements result in new behaviors? What does that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4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Premier</a:t>
            </a:r>
            <a:r>
              <a:rPr lang="en-US" baseline="0" dirty="0" smtClean="0"/>
              <a:t> model the for study of complex, learned behavior is songbird vocal learning</a:t>
            </a:r>
          </a:p>
          <a:p>
            <a:r>
              <a:rPr lang="en-US" baseline="0" dirty="0" smtClean="0"/>
              <a:t>Despite the gap between humans and birds, who last split 320 MYA, several advantages I’d like to lay out: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95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Cross-fostering!</a:t>
            </a:r>
            <a:r>
              <a:rPr lang="en-US" baseline="0" dirty="0" smtClean="0"/>
              <a:t> Shows incredible plasticity and adaptability for this system to learn complex rules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84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Unlike other leaning paradigms</a:t>
            </a:r>
            <a:r>
              <a:rPr lang="en-US" baseline="0" dirty="0" smtClean="0"/>
              <a:t> in rodents, which rely on navigation, we c</a:t>
            </a:r>
            <a:r>
              <a:rPr lang="en-US" dirty="0" smtClean="0"/>
              <a:t>an control the *Second* a bird hears its first song, allowing us to explore the mechanisms </a:t>
            </a:r>
            <a:r>
              <a:rPr lang="en-US" dirty="0" err="1" smtClean="0"/>
              <a:t>subserving</a:t>
            </a:r>
            <a:r>
              <a:rPr lang="en-US" dirty="0" smtClean="0"/>
              <a:t> plasticity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90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81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beyond</a:t>
            </a:r>
            <a:r>
              <a:rPr lang="en-US" baseline="0" dirty="0" smtClean="0"/>
              <a:t> the complexity of vocal learning, this is the b</a:t>
            </a:r>
            <a:r>
              <a:rPr lang="en-US" dirty="0" smtClean="0"/>
              <a:t>iological</a:t>
            </a:r>
            <a:r>
              <a:rPr lang="en-US" baseline="0" dirty="0" smtClean="0"/>
              <a:t> definition of </a:t>
            </a:r>
            <a:r>
              <a:rPr lang="en-US" b="1" baseline="0" dirty="0" smtClean="0"/>
              <a:t>c</a:t>
            </a:r>
            <a:r>
              <a:rPr lang="en-US" b="1" dirty="0" smtClean="0"/>
              <a:t>ulture</a:t>
            </a:r>
            <a:r>
              <a:rPr lang="en-US" dirty="0" smtClean="0"/>
              <a:t>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196B4-C2A7-429B-8294-018B4FE298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3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5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57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72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91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4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0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6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57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35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0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13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57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13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59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0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76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30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79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9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66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71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28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27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28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26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61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36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74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1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61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6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2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06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85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57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15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75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55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9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604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42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3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1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323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92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74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45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0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140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1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157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37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94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178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41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186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096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57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72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88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6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78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26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655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649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618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904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46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165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09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255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8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106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389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300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52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365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931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403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127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633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7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4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CB8F5-3021-4197-8068-78C8AD06C9D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5FF3D-00C0-4CF6-81A7-04C9B6F69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3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0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6112E-1333-44E6-8672-1F3294BA7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D01D7-FFCF-4F35-A9A5-B686C3615E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3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8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2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9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68004-F85A-448F-85D8-C19E29844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2AB14-B61E-4236-9067-9E25BEA31F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9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8/88/Procnias_tricarunculata_-Costa_Rica_-male-8-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11" y="355236"/>
            <a:ext cx="6818143" cy="6374254"/>
          </a:xfrm>
          <a:prstGeom prst="rect">
            <a:avLst/>
          </a:prstGeom>
          <a:noFill/>
          <a:effectLst>
            <a:softEdge rad="685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1" y="348522"/>
            <a:ext cx="6022728" cy="6352716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 smtClean="0">
                <a:latin typeface="Gill Sans MT" panose="020B0502020104020203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Gill Sans MT" panose="020B0502020104020203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Gill Sans MT" panose="020B0502020104020203" pitchFamily="34" charset="0"/>
                <a:cs typeface="Arial" panose="020B0604020202020204" pitchFamily="34" charset="0"/>
              </a:rPr>
              <a:t>Computational </a:t>
            </a:r>
            <a:r>
              <a:rPr lang="en-US" sz="36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Genetics   </a:t>
            </a:r>
            <a:br>
              <a:rPr lang="en-US" sz="3600" dirty="0" smtClean="0"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    Unlocks </a:t>
            </a:r>
            <a:r>
              <a:rPr lang="en-US" sz="3600" dirty="0">
                <a:latin typeface="Gill Sans MT" panose="020B0502020104020203" pitchFamily="34" charset="0"/>
                <a:cs typeface="Arial" panose="020B0604020202020204" pitchFamily="34" charset="0"/>
              </a:rPr>
              <a:t>the Basis for </a:t>
            </a:r>
            <a:r>
              <a:rPr lang="en-US" sz="3600" dirty="0" smtClean="0">
                <a:latin typeface="Gill Sans MT" panose="020B0502020104020203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    Birdsong &amp; </a:t>
            </a:r>
            <a:r>
              <a:rPr lang="en-US" sz="3600" dirty="0">
                <a:latin typeface="Gill Sans MT" panose="020B0502020104020203" pitchFamily="34" charset="0"/>
                <a:cs typeface="Arial" panose="020B0604020202020204" pitchFamily="34" charset="0"/>
              </a:rPr>
              <a:t>Human Speech</a:t>
            </a:r>
            <a:r>
              <a:rPr lang="en-US" sz="2800" dirty="0" smtClean="0">
                <a:latin typeface="Gill Sans MT" panose="020B0502020104020203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4900" dirty="0" smtClean="0"/>
              <a:t>Morgan </a:t>
            </a:r>
            <a:r>
              <a:rPr lang="en-US" sz="4900" dirty="0" err="1" smtClean="0"/>
              <a:t>Wirthlin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  Dept. Behavioral Neuroscience</a:t>
            </a:r>
            <a:b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</a:b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  Oregon Health &amp; Science University</a:t>
            </a:r>
            <a:endParaRPr lang="en-US" sz="4900" dirty="0"/>
          </a:p>
        </p:txBody>
      </p:sp>
    </p:spTree>
    <p:extLst>
      <p:ext uri="{BB962C8B-B14F-4D97-AF65-F5344CB8AC3E}">
        <p14:creationId xmlns:p14="http://schemas.microsoft.com/office/powerpoint/2010/main" val="33834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nature.com/nature/journal/v417/n6886/images/417351a-f2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52" y="625643"/>
            <a:ext cx="9412041" cy="495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00" y="232393"/>
            <a:ext cx="11685566" cy="1419943"/>
          </a:xfrm>
        </p:spPr>
        <p:txBody>
          <a:bodyPr anchor="t">
            <a:normAutofit fontScale="90000"/>
          </a:bodyPr>
          <a:lstStyle/>
          <a:p>
            <a:r>
              <a:rPr lang="en-US" b="1" dirty="0" smtClean="0"/>
              <a:t>Birdsong as a model for vocal learning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49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96530" y="1612230"/>
            <a:ext cx="5847471" cy="5245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err="1" smtClean="0">
                <a:solidFill>
                  <a:prstClr val="black"/>
                </a:solidFill>
              </a:rPr>
              <a:t>i</a:t>
            </a:r>
            <a:r>
              <a:rPr lang="en-US" sz="4400" b="1" dirty="0" smtClean="0">
                <a:solidFill>
                  <a:prstClr val="black"/>
                </a:solidFill>
              </a:rPr>
              <a:t>)</a:t>
            </a:r>
            <a:r>
              <a:rPr lang="en-US" sz="4400" dirty="0" smtClean="0">
                <a:solidFill>
                  <a:prstClr val="black"/>
                </a:solidFill>
              </a:rPr>
              <a:t> dependent on learning 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ii) </a:t>
            </a:r>
            <a:r>
              <a:rPr lang="en-US" sz="4400" dirty="0" smtClean="0">
                <a:solidFill>
                  <a:prstClr val="black"/>
                </a:solidFill>
              </a:rPr>
              <a:t>critical periods</a:t>
            </a:r>
          </a:p>
          <a:p>
            <a:pPr algn="l"/>
            <a:r>
              <a:rPr lang="en-US" sz="6200" b="1" dirty="0" smtClean="0">
                <a:solidFill>
                  <a:prstClr val="black"/>
                </a:solidFill>
              </a:rPr>
              <a:t>iii) babbling phase</a:t>
            </a:r>
          </a:p>
          <a:p>
            <a:pPr algn="l"/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4201" r="1"/>
          <a:stretch/>
        </p:blipFill>
        <p:spPr>
          <a:xfrm>
            <a:off x="7074569" y="-716853"/>
            <a:ext cx="6585794" cy="8485776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392"/>
          <a:stretch/>
        </p:blipFill>
        <p:spPr>
          <a:xfrm>
            <a:off x="280715" y="815702"/>
            <a:ext cx="6874063" cy="54206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7538" y="430056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tutor song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0993" y="6283460"/>
            <a:ext cx="2899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Myriad Pro" panose="020B0503030403020204" pitchFamily="34" charset="0"/>
              </a:rPr>
              <a:t>Fee &amp; Goldberg (2011) Neuroscience</a:t>
            </a:r>
          </a:p>
        </p:txBody>
      </p:sp>
    </p:spTree>
    <p:extLst>
      <p:ext uri="{BB962C8B-B14F-4D97-AF65-F5344CB8AC3E}">
        <p14:creationId xmlns:p14="http://schemas.microsoft.com/office/powerpoint/2010/main" val="38489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00" y="232393"/>
            <a:ext cx="11685566" cy="1419943"/>
          </a:xfrm>
        </p:spPr>
        <p:txBody>
          <a:bodyPr anchor="t">
            <a:normAutofit fontScale="90000"/>
          </a:bodyPr>
          <a:lstStyle/>
          <a:p>
            <a:r>
              <a:rPr lang="en-US" b="1" dirty="0" smtClean="0"/>
              <a:t>Birdsong as a model for vocal learning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49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96530" y="1612230"/>
            <a:ext cx="5847471" cy="5245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err="1" smtClean="0">
                <a:solidFill>
                  <a:prstClr val="black"/>
                </a:solidFill>
              </a:rPr>
              <a:t>i</a:t>
            </a:r>
            <a:r>
              <a:rPr lang="en-US" sz="4400" b="1" dirty="0" smtClean="0">
                <a:solidFill>
                  <a:prstClr val="black"/>
                </a:solidFill>
              </a:rPr>
              <a:t>)</a:t>
            </a:r>
            <a:r>
              <a:rPr lang="en-US" sz="4400" dirty="0" smtClean="0">
                <a:solidFill>
                  <a:prstClr val="black"/>
                </a:solidFill>
              </a:rPr>
              <a:t> dependent on learning 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ii) </a:t>
            </a:r>
            <a:r>
              <a:rPr lang="en-US" sz="4400" dirty="0" smtClean="0">
                <a:solidFill>
                  <a:prstClr val="black"/>
                </a:solidFill>
              </a:rPr>
              <a:t>critical periods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iii)</a:t>
            </a:r>
            <a:r>
              <a:rPr lang="en-US" sz="4400" dirty="0" smtClean="0">
                <a:solidFill>
                  <a:prstClr val="black"/>
                </a:solidFill>
              </a:rPr>
              <a:t> babbling phase</a:t>
            </a:r>
          </a:p>
          <a:p>
            <a:pPr algn="l"/>
            <a:r>
              <a:rPr lang="en-US" sz="6200" b="1" dirty="0" smtClean="0">
                <a:solidFill>
                  <a:prstClr val="black"/>
                </a:solidFill>
              </a:rPr>
              <a:t>iv) dialects</a:t>
            </a:r>
          </a:p>
          <a:p>
            <a:pPr algn="l"/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3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as.wvu.edu/daly/images/pugetdial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53" y="313331"/>
            <a:ext cx="3681376" cy="654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1.bp.blogspot.com/-GKRWxzxFtdU/U4Yn767SVyI/AAAAAAAABps/YKqbMjOldsY/s1600/White-crowned+singing-Deception+Pa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3895" y="161345"/>
            <a:ext cx="4725448" cy="51155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09776" y="6196183"/>
            <a:ext cx="3186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Myriad Pro" panose="020B0503030403020204" pitchFamily="34" charset="0"/>
              </a:rPr>
              <a:t>Marler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 &amp; Tamura (1962) Condor</a:t>
            </a:r>
          </a:p>
        </p:txBody>
      </p:sp>
    </p:spTree>
    <p:extLst>
      <p:ext uri="{BB962C8B-B14F-4D97-AF65-F5344CB8AC3E}">
        <p14:creationId xmlns:p14="http://schemas.microsoft.com/office/powerpoint/2010/main" val="4958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00" y="232393"/>
            <a:ext cx="11685566" cy="1419943"/>
          </a:xfrm>
        </p:spPr>
        <p:txBody>
          <a:bodyPr anchor="t">
            <a:normAutofit fontScale="90000"/>
          </a:bodyPr>
          <a:lstStyle/>
          <a:p>
            <a:r>
              <a:rPr lang="en-US" b="1" dirty="0" smtClean="0"/>
              <a:t>Birdsong as a model for vocal learning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49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96530" y="1612230"/>
            <a:ext cx="6521238" cy="5245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err="1" smtClean="0">
                <a:solidFill>
                  <a:prstClr val="black"/>
                </a:solidFill>
              </a:rPr>
              <a:t>i</a:t>
            </a:r>
            <a:r>
              <a:rPr lang="en-US" sz="4400" b="1" dirty="0" smtClean="0">
                <a:solidFill>
                  <a:prstClr val="black"/>
                </a:solidFill>
              </a:rPr>
              <a:t>)</a:t>
            </a:r>
            <a:r>
              <a:rPr lang="en-US" sz="4400" dirty="0" smtClean="0">
                <a:solidFill>
                  <a:prstClr val="black"/>
                </a:solidFill>
              </a:rPr>
              <a:t> dependent on learning 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ii) </a:t>
            </a:r>
            <a:r>
              <a:rPr lang="en-US" sz="4400" dirty="0" smtClean="0">
                <a:solidFill>
                  <a:prstClr val="black"/>
                </a:solidFill>
              </a:rPr>
              <a:t>critical periods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iii)</a:t>
            </a:r>
            <a:r>
              <a:rPr lang="en-US" sz="4400" dirty="0" smtClean="0">
                <a:solidFill>
                  <a:prstClr val="black"/>
                </a:solidFill>
              </a:rPr>
              <a:t> babbling phase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iv)</a:t>
            </a:r>
            <a:r>
              <a:rPr lang="en-US" sz="4400" dirty="0" smtClean="0">
                <a:solidFill>
                  <a:prstClr val="black"/>
                </a:solidFill>
              </a:rPr>
              <a:t> dialects</a:t>
            </a:r>
          </a:p>
          <a:p>
            <a:pPr algn="l"/>
            <a:r>
              <a:rPr lang="en-US" sz="6200" b="1" dirty="0" smtClean="0">
                <a:solidFill>
                  <a:prstClr val="black"/>
                </a:solidFill>
              </a:rPr>
              <a:t>v) syntactic structure</a:t>
            </a:r>
          </a:p>
          <a:p>
            <a:pPr algn="l"/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" y="2910304"/>
            <a:ext cx="88392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" y="1792704"/>
            <a:ext cx="88392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" y="687804"/>
            <a:ext cx="88392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6"/>
          <a:stretch>
            <a:fillRect/>
          </a:stretch>
        </p:blipFill>
        <p:spPr bwMode="auto">
          <a:xfrm>
            <a:off x="671347" y="403642"/>
            <a:ext cx="86106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595147" y="497304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71347" y="1259304"/>
            <a:ext cx="1219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23747" y="1259304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prstClr val="black"/>
                </a:solidFill>
              </a:rPr>
              <a:t>1 sec</a:t>
            </a:r>
            <a:endParaRPr lang="en-US" altLang="en-US" sz="28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 rot="16200000">
            <a:off x="72065" y="517148"/>
            <a:ext cx="738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prstClr val="black"/>
                </a:solidFill>
              </a:rPr>
              <a:t>10 kHz</a:t>
            </a:r>
            <a:endParaRPr lang="en-US" altLang="en-US" sz="28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714086" y="3536446"/>
            <a:ext cx="1295400" cy="134336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002844" y="4482930"/>
            <a:ext cx="7665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latin typeface="Times" panose="02020603050405020304" pitchFamily="18" charset="0"/>
              </a:rPr>
              <a:t>motif</a:t>
            </a:r>
          </a:p>
        </p:txBody>
      </p:sp>
      <p:pic>
        <p:nvPicPr>
          <p:cNvPr id="28674" name="Picture 2" descr="https://upload.wikimedia.org/wikipedia/commons/5/51/European_Starling_in_breeding_pluma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r="31514"/>
          <a:stretch/>
        </p:blipFill>
        <p:spPr bwMode="auto">
          <a:xfrm>
            <a:off x="8744410" y="231941"/>
            <a:ext cx="330467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499499" y="3582735"/>
            <a:ext cx="202134" cy="99721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15226" y="4509830"/>
            <a:ext cx="1107996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rgbClr val="5B9BD5">
                    <a:lumMod val="75000"/>
                  </a:srgbClr>
                </a:solidFill>
                <a:latin typeface="Times" panose="02020603050405020304" pitchFamily="18" charset="0"/>
              </a:rPr>
              <a:t>syllables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883903" y="3582735"/>
            <a:ext cx="170894" cy="99721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658708" y="3582735"/>
            <a:ext cx="271960" cy="99721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018506" y="3582735"/>
            <a:ext cx="202134" cy="99721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1182416" y="3582735"/>
            <a:ext cx="202134" cy="99721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1352613" y="3582735"/>
            <a:ext cx="202134" cy="99721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560" y="5671758"/>
            <a:ext cx="3066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Myriad Pro" panose="020B0503030403020204" pitchFamily="34" charset="0"/>
              </a:rPr>
              <a:t>Gentner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 et al (2006) Nature</a:t>
            </a: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452620" y="3475872"/>
            <a:ext cx="8157285" cy="143406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020482" y="4446637"/>
            <a:ext cx="99899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00B050"/>
                </a:solidFill>
                <a:latin typeface="Times" panose="02020603050405020304" pitchFamily="18" charset="0"/>
              </a:rPr>
              <a:t>phrase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288759" y="300453"/>
            <a:ext cx="8376774" cy="5039089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4499691" y="4877878"/>
            <a:ext cx="784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7030A0"/>
                </a:solidFill>
                <a:latin typeface="Times" panose="02020603050405020304" pitchFamily="18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22809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00" y="232393"/>
            <a:ext cx="11685566" cy="1419943"/>
          </a:xfrm>
        </p:spPr>
        <p:txBody>
          <a:bodyPr anchor="t">
            <a:normAutofit fontScale="90000"/>
          </a:bodyPr>
          <a:lstStyle/>
          <a:p>
            <a:r>
              <a:rPr lang="en-US" b="1" dirty="0" smtClean="0"/>
              <a:t>Birdsong as a model for vocal learning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49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96529" y="1612230"/>
            <a:ext cx="8205660" cy="5245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err="1" smtClean="0">
                <a:solidFill>
                  <a:prstClr val="black"/>
                </a:solidFill>
              </a:rPr>
              <a:t>i</a:t>
            </a:r>
            <a:r>
              <a:rPr lang="en-US" sz="4400" b="1" dirty="0" smtClean="0">
                <a:solidFill>
                  <a:prstClr val="black"/>
                </a:solidFill>
              </a:rPr>
              <a:t>)</a:t>
            </a:r>
            <a:r>
              <a:rPr lang="en-US" sz="4400" dirty="0" smtClean="0">
                <a:solidFill>
                  <a:prstClr val="black"/>
                </a:solidFill>
              </a:rPr>
              <a:t> dependent on learning 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ii) </a:t>
            </a:r>
            <a:r>
              <a:rPr lang="en-US" sz="4400" dirty="0" smtClean="0">
                <a:solidFill>
                  <a:prstClr val="black"/>
                </a:solidFill>
              </a:rPr>
              <a:t>critical periods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iii)</a:t>
            </a:r>
            <a:r>
              <a:rPr lang="en-US" sz="4400" dirty="0" smtClean="0">
                <a:solidFill>
                  <a:prstClr val="black"/>
                </a:solidFill>
              </a:rPr>
              <a:t> babbling phase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iv)</a:t>
            </a:r>
            <a:r>
              <a:rPr lang="en-US" sz="4400" dirty="0" smtClean="0">
                <a:solidFill>
                  <a:prstClr val="black"/>
                </a:solidFill>
              </a:rPr>
              <a:t> dialects</a:t>
            </a:r>
          </a:p>
          <a:p>
            <a:pPr algn="l"/>
            <a:r>
              <a:rPr lang="en-US" sz="4400" b="1" dirty="0" smtClean="0">
                <a:solidFill>
                  <a:prstClr val="black"/>
                </a:solidFill>
              </a:rPr>
              <a:t>v) </a:t>
            </a:r>
            <a:r>
              <a:rPr lang="en-US" sz="4400" dirty="0" smtClean="0">
                <a:solidFill>
                  <a:prstClr val="black"/>
                </a:solidFill>
              </a:rPr>
              <a:t>syntactic structure</a:t>
            </a:r>
            <a:endParaRPr lang="en-US" sz="4400" b="1" dirty="0" smtClean="0">
              <a:solidFill>
                <a:prstClr val="black"/>
              </a:solidFill>
            </a:endParaRPr>
          </a:p>
          <a:p>
            <a:pPr algn="l"/>
            <a:r>
              <a:rPr lang="en-US" sz="6200" b="1" dirty="0" smtClean="0">
                <a:solidFill>
                  <a:prstClr val="black"/>
                </a:solidFill>
              </a:rPr>
              <a:t>vi) specialized brain areas 	for vocal learning</a:t>
            </a:r>
          </a:p>
          <a:p>
            <a:pPr algn="l"/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nature.com/nrn/journal/v6/n2/images/nrn1606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41"/>
          <a:stretch/>
        </p:blipFill>
        <p:spPr bwMode="auto">
          <a:xfrm>
            <a:off x="668921" y="878222"/>
            <a:ext cx="10849765" cy="457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8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sciencemag.org/content/346/6215/1256846/F1.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 bwMode="auto">
          <a:xfrm>
            <a:off x="449178" y="819367"/>
            <a:ext cx="11472319" cy="522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22106" y="6201173"/>
            <a:ext cx="3499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Reiner et al (2004) J Comp </a:t>
            </a:r>
            <a:r>
              <a:rPr lang="en-US" dirty="0" err="1">
                <a:solidFill>
                  <a:prstClr val="black"/>
                </a:solidFill>
                <a:latin typeface="Myriad Pro" panose="020B0503030403020204" pitchFamily="34" charset="0"/>
              </a:rPr>
              <a:t>Neurol</a:t>
            </a:r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78813809ba6486e732cd-642fac701798512a2848affc62d0ffb0.r60.cf2.rackcdn.com/7172222D-7AB0-48CC-AE0E-7CD2E8C61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4084" cy="685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www.mrconversation.com/wp-content/uploads/2011/12/chinese_wom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94" y="1193397"/>
            <a:ext cx="6391357" cy="46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48780" y="1063590"/>
            <a:ext cx="8205660" cy="5245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) dependent on learning </a:t>
            </a:r>
          </a:p>
          <a:p>
            <a:pPr algn="l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ii) critical periods</a:t>
            </a:r>
          </a:p>
          <a:p>
            <a:pPr algn="l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iii) babbling phase</a:t>
            </a:r>
          </a:p>
          <a:p>
            <a:pPr algn="l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iv) dialects</a:t>
            </a:r>
          </a:p>
          <a:p>
            <a:pPr algn="l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v) syntactic structure</a:t>
            </a:r>
          </a:p>
          <a:p>
            <a:pPr algn="l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vi) specialized brain areas 	</a:t>
            </a:r>
            <a:b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	for vocal learning</a:t>
            </a:r>
          </a:p>
          <a:p>
            <a:pPr algn="l"/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6271387" y="1119738"/>
            <a:ext cx="1363854" cy="4074696"/>
          </a:xfrm>
          <a:prstGeom prst="rightBrace">
            <a:avLst>
              <a:gd name="adj1" fmla="val 58944"/>
              <a:gd name="adj2" fmla="val 44952"/>
            </a:avLst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85199" y="2563959"/>
            <a:ext cx="373326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300" dirty="0" smtClean="0">
                <a:latin typeface="Myriad Pro" panose="020B0503030403020204" pitchFamily="34" charset="0"/>
              </a:rPr>
              <a:t>Genomic Basis?</a:t>
            </a:r>
            <a:endParaRPr lang="en-US" sz="43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1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16541" y="186463"/>
            <a:ext cx="11685566" cy="3519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How do brain circuits </a:t>
            </a:r>
          </a:p>
          <a:p>
            <a:r>
              <a:rPr lang="en-US" sz="7200" dirty="0" smtClean="0"/>
              <a:t>for vocal learning evolve?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86526" y="3416968"/>
            <a:ext cx="70585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70484" y="4026568"/>
            <a:ext cx="7074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Gill Sans MT" panose="020B0502020104020203" pitchFamily="34" charset="0"/>
              </a:rPr>
              <a:t>1) evolve new genes</a:t>
            </a:r>
            <a:endParaRPr lang="en-US" sz="6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6856" y="5995461"/>
            <a:ext cx="192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Jarvis et al</a:t>
            </a:r>
          </a:p>
          <a:p>
            <a:r>
              <a:rPr lang="en-US" dirty="0" smtClean="0"/>
              <a:t>(2014) Science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6541" y="186462"/>
            <a:ext cx="11685566" cy="6014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/>
              <a:t>New avian tree of life based on full genomes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81" y="1150938"/>
            <a:ext cx="414337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10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30552"/>
            <a:ext cx="11685566" cy="6014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dirty="0" smtClean="0"/>
              <a:t>Genes unique </a:t>
            </a:r>
          </a:p>
          <a:p>
            <a:pPr algn="r"/>
            <a:r>
              <a:rPr lang="en-US" sz="4800" dirty="0" smtClean="0"/>
              <a:t>to songbirds?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81" y="1150938"/>
            <a:ext cx="414337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flipH="1" flipV="1">
            <a:off x="5173067" y="1097150"/>
            <a:ext cx="2621744" cy="239712"/>
          </a:xfrm>
          <a:prstGeom prst="rightArrow">
            <a:avLst>
              <a:gd name="adj1" fmla="val 50000"/>
              <a:gd name="adj2" fmla="val 10890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913094" y="1069041"/>
            <a:ext cx="645459" cy="275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26856" y="5995461"/>
            <a:ext cx="192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Jarvis et al</a:t>
            </a:r>
          </a:p>
          <a:p>
            <a:r>
              <a:rPr lang="en-US" dirty="0" smtClean="0"/>
              <a:t>(2014)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1858378"/>
            <a:ext cx="11191875" cy="363855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363326" y="5981791"/>
            <a:ext cx="3941011" cy="453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 err="1" smtClean="0">
                <a:latin typeface="Myriad Pro" panose="020B0503030403020204" pitchFamily="34" charset="0"/>
              </a:rPr>
              <a:t>Wirthlin</a:t>
            </a:r>
            <a:r>
              <a:rPr lang="en-US" sz="2000" dirty="0" smtClean="0">
                <a:latin typeface="Myriad Pro" panose="020B0503030403020204" pitchFamily="34" charset="0"/>
              </a:rPr>
              <a:t> et al 2014, BMC Genomics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57212" y="535998"/>
            <a:ext cx="11349038" cy="1092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000" dirty="0" smtClean="0">
                <a:latin typeface="Myriad Pro" panose="020B0503030403020204" pitchFamily="34" charset="0"/>
              </a:rPr>
              <a:t>Gene locus-based strategy:</a:t>
            </a:r>
            <a:endParaRPr lang="en-US" sz="3600" dirty="0" smtClean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3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-content.springer.com/image/art%3A10.1186%2F1471-2164-15-1082/MediaObjects/12864_2014_Article_6805_Fig2_HT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89" y="813655"/>
            <a:ext cx="5008458" cy="56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63326" y="5981791"/>
            <a:ext cx="3941011" cy="45385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 smtClean="0">
                <a:latin typeface="Myriad Pro" panose="020B0503030403020204" pitchFamily="34" charset="0"/>
              </a:rPr>
              <a:t>Wirthlin</a:t>
            </a:r>
            <a:r>
              <a:rPr lang="en-US" sz="2000" dirty="0" smtClean="0">
                <a:latin typeface="Myriad Pro" panose="020B0503030403020204" pitchFamily="34" charset="0"/>
              </a:rPr>
              <a:t> et al 2014, BMC Genomics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035152" y="2658140"/>
            <a:ext cx="1328174" cy="839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054202" y="2658140"/>
            <a:ext cx="1309124" cy="2561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 txBox="1">
            <a:spLocks/>
          </p:cNvSpPr>
          <p:nvPr/>
        </p:nvSpPr>
        <p:spPr>
          <a:xfrm>
            <a:off x="6847304" y="1037312"/>
            <a:ext cx="4973053" cy="1933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 smtClean="0">
                <a:latin typeface="Myriad Pro" panose="020B0503030403020204" pitchFamily="34" charset="0"/>
              </a:rPr>
              <a:t>Novel genes evolve in </a:t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>chromosomal breakage</a:t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>‘hot spots’</a:t>
            </a:r>
            <a:endParaRPr lang="en-US" sz="2800" dirty="0" smtClean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143" y="235028"/>
            <a:ext cx="11121857" cy="6229255"/>
          </a:xfr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prstClr val="black"/>
                </a:solidFill>
              </a:rPr>
              <a:t>Songbird-unique genes active in vocal circuits</a:t>
            </a:r>
          </a:p>
          <a:p>
            <a:pPr algn="l">
              <a:lnSpc>
                <a:spcPct val="100000"/>
              </a:lnSpc>
            </a:pPr>
            <a:r>
              <a:rPr lang="en-US" sz="1400" dirty="0" smtClean="0">
                <a:latin typeface="Myriad Pro" panose="020B0503030403020204" pitchFamily="34" charset="0"/>
              </a:rPr>
              <a:t/>
            </a:r>
            <a:br>
              <a:rPr lang="en-US" sz="1400" dirty="0" smtClean="0">
                <a:latin typeface="Myriad Pro" panose="020B0503030403020204" pitchFamily="34" charset="0"/>
              </a:rPr>
            </a:br>
            <a:r>
              <a:rPr lang="en-US" sz="3200" dirty="0" smtClean="0">
                <a:latin typeface="Myriad Pro" panose="020B0503030403020204" pitchFamily="34" charset="0"/>
              </a:rPr>
              <a:t>Novel gene:</a:t>
            </a:r>
            <a:br>
              <a:rPr lang="en-US" sz="3200" dirty="0" smtClean="0">
                <a:latin typeface="Myriad Pro" panose="020B0503030403020204" pitchFamily="34" charset="0"/>
              </a:rPr>
            </a:br>
            <a:r>
              <a:rPr lang="en-US" sz="3200" dirty="0" smtClean="0">
                <a:latin typeface="Myriad Pro" panose="020B0503030403020204" pitchFamily="34" charset="0"/>
              </a:rPr>
              <a:t/>
            </a:r>
            <a:br>
              <a:rPr lang="en-US" sz="3200" dirty="0" smtClean="0">
                <a:latin typeface="Myriad Pro" panose="020B0503030403020204" pitchFamily="34" charset="0"/>
              </a:rPr>
            </a:br>
            <a:r>
              <a:rPr lang="en-US" sz="3200" b="1" dirty="0" smtClean="0">
                <a:latin typeface="Myriad Pro" panose="020B0503030403020204" pitchFamily="34" charset="0"/>
              </a:rPr>
              <a:t>     TMRA</a:t>
            </a:r>
            <a:endParaRPr lang="en-US" sz="3200" b="1" dirty="0" smtClean="0">
              <a:latin typeface="Myriad Pro" panose="020B0503030403020204" pitchFamily="34" charset="0"/>
            </a:endParaRPr>
          </a:p>
          <a:p>
            <a:pPr algn="l">
              <a:lnSpc>
                <a:spcPct val="100000"/>
              </a:lnSpc>
            </a:pPr>
            <a:endParaRPr lang="en-US" sz="3200" b="1" dirty="0">
              <a:latin typeface="Myriad Pro" panose="020B0503030403020204" pitchFamily="34" charset="0"/>
            </a:endParaRPr>
          </a:p>
          <a:p>
            <a:pPr algn="l">
              <a:lnSpc>
                <a:spcPct val="100000"/>
              </a:lnSpc>
            </a:pPr>
            <a:endParaRPr lang="en-US" sz="3200" b="1" dirty="0" smtClean="0">
              <a:latin typeface="Myriad Pro" panose="020B0503030403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3200" b="1" dirty="0" smtClean="0">
                <a:latin typeface="Myriad Pro" panose="020B0503030403020204" pitchFamily="34" charset="0"/>
              </a:rPr>
              <a:t/>
            </a:r>
            <a:br>
              <a:rPr lang="en-US" sz="3200" b="1" dirty="0" smtClean="0">
                <a:latin typeface="Myriad Pro" panose="020B0503030403020204" pitchFamily="34" charset="0"/>
              </a:rPr>
            </a:br>
            <a:endParaRPr lang="en-US" sz="3200" b="1" dirty="0" smtClean="0">
              <a:latin typeface="Myriad Pro" panose="020B0503030403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3200" b="1" dirty="0" smtClean="0">
                <a:latin typeface="Myriad Pro" panose="020B0503030403020204" pitchFamily="34" charset="0"/>
              </a:rPr>
              <a:t>   YTHDC2L1</a:t>
            </a:r>
            <a:endParaRPr lang="en-US" sz="3200" b="1" dirty="0" smtClean="0">
              <a:latin typeface="Myriad Pro" panose="020B05030304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362"/>
          <a:stretch/>
        </p:blipFill>
        <p:spPr>
          <a:xfrm>
            <a:off x="2906230" y="1438503"/>
            <a:ext cx="3331938" cy="2520752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8076752" y="6287152"/>
            <a:ext cx="3941011" cy="453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dirty="0" err="1" smtClean="0">
                <a:latin typeface="Myriad Pro" panose="020B0503030403020204" pitchFamily="34" charset="0"/>
              </a:rPr>
              <a:t>Wirthlin</a:t>
            </a:r>
            <a:r>
              <a:rPr lang="en-US" sz="2000" dirty="0" smtClean="0">
                <a:latin typeface="Myriad Pro" panose="020B0503030403020204" pitchFamily="34" charset="0"/>
              </a:rPr>
              <a:t> et al 2014, BMC Genomics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2526" t="12054"/>
          <a:stretch/>
        </p:blipFill>
        <p:spPr>
          <a:xfrm>
            <a:off x="3160294" y="4646465"/>
            <a:ext cx="2979503" cy="17222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45577" y="4673411"/>
            <a:ext cx="914400" cy="8341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76752" y="3946358"/>
            <a:ext cx="553901" cy="428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089" y="1730876"/>
            <a:ext cx="1872118" cy="18658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625089" y="1681078"/>
            <a:ext cx="572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Myriad Pro" panose="020B0503030403020204" pitchFamily="34" charset="0"/>
              </a:rPr>
              <a:t>RA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089" y="4476074"/>
            <a:ext cx="1867451" cy="17973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6625089" y="4476074"/>
            <a:ext cx="1014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Myriad Pro" panose="020B0503030403020204" pitchFamily="34" charset="0"/>
              </a:rPr>
              <a:t>LMAN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10800000">
            <a:off x="8646686" y="5131322"/>
            <a:ext cx="1517464" cy="37627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flipH="1">
            <a:off x="8646686" y="2438118"/>
            <a:ext cx="1517464" cy="37627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504680" y="2029095"/>
            <a:ext cx="2195506" cy="1169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Motor Gesture Control Center</a:t>
            </a:r>
            <a:endParaRPr lang="en-US" sz="2400" dirty="0"/>
          </a:p>
        </p:txBody>
      </p:sp>
      <p:sp>
        <p:nvSpPr>
          <p:cNvPr id="22" name="Rounded Rectangle 21"/>
          <p:cNvSpPr/>
          <p:nvPr/>
        </p:nvSpPr>
        <p:spPr>
          <a:xfrm>
            <a:off x="9456778" y="4849405"/>
            <a:ext cx="1853332" cy="9397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Variability generator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15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16541" y="186463"/>
            <a:ext cx="11685566" cy="3519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How do brain circuits </a:t>
            </a:r>
          </a:p>
          <a:p>
            <a:r>
              <a:rPr lang="en-US" sz="7200" dirty="0" smtClean="0"/>
              <a:t>for vocal learning evolve?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86526" y="3416968"/>
            <a:ext cx="70585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43786" y="4026568"/>
            <a:ext cx="10250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Gill Sans MT" panose="020B0502020104020203" pitchFamily="34" charset="0"/>
              </a:rPr>
              <a:t>1I) use old genes in new ways</a:t>
            </a:r>
            <a:endParaRPr lang="en-US" sz="6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6856" y="5995461"/>
            <a:ext cx="263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Jarvis et 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al (2014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) Science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6541" y="186462"/>
            <a:ext cx="11685566" cy="6014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Three lineages of avian vocal learners…</a:t>
            </a:r>
          </a:p>
          <a:p>
            <a:pPr algn="l"/>
            <a:r>
              <a:rPr lang="en-US" sz="4800" dirty="0">
                <a:solidFill>
                  <a:prstClr val="black"/>
                </a:solidFill>
                <a:latin typeface="Myriad Pro" panose="020B0503030403020204" pitchFamily="34" charset="0"/>
              </a:rPr>
              <a:t>	</a:t>
            </a:r>
            <a:r>
              <a:rPr lang="en-US" sz="4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							songbirds</a:t>
            </a:r>
          </a:p>
          <a:p>
            <a:pPr algn="l"/>
            <a:r>
              <a:rPr lang="en-US" sz="4800" dirty="0">
                <a:solidFill>
                  <a:prstClr val="black"/>
                </a:solidFill>
                <a:latin typeface="Myriad Pro" panose="020B0503030403020204" pitchFamily="34" charset="0"/>
              </a:rPr>
              <a:t>								</a:t>
            </a:r>
            <a:r>
              <a:rPr lang="en-US" sz="4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parrots</a:t>
            </a:r>
          </a:p>
          <a:p>
            <a:pPr algn="l"/>
            <a:endParaRPr lang="en-US" sz="4800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algn="l"/>
            <a:endParaRPr lang="en-US" sz="4800" dirty="0" smtClean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algn="l"/>
            <a:endParaRPr lang="en-US" sz="4800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algn="l"/>
            <a:r>
              <a:rPr lang="en-US" sz="4800" dirty="0">
                <a:solidFill>
                  <a:prstClr val="black"/>
                </a:solidFill>
                <a:latin typeface="Myriad Pro" panose="020B0503030403020204" pitchFamily="34" charset="0"/>
              </a:rPr>
              <a:t>								</a:t>
            </a:r>
            <a:r>
              <a:rPr lang="en-US" sz="4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hummingbirds</a:t>
            </a:r>
            <a:endParaRPr lang="en-US" sz="4800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algn="l"/>
            <a:endParaRPr lang="en-US" sz="4800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algn="l"/>
            <a:endParaRPr lang="en-US" sz="4800" dirty="0" smtClean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81" y="1150938"/>
            <a:ext cx="414337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 flipH="1" flipV="1">
            <a:off x="5173067" y="1097150"/>
            <a:ext cx="2215099" cy="247556"/>
          </a:xfrm>
          <a:prstGeom prst="rightArrow">
            <a:avLst>
              <a:gd name="adj1" fmla="val 50000"/>
              <a:gd name="adj2" fmla="val 10890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913094" y="1069041"/>
            <a:ext cx="645459" cy="275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444130" flipH="1" flipV="1">
            <a:off x="5228398" y="1630550"/>
            <a:ext cx="2215099" cy="247556"/>
          </a:xfrm>
          <a:prstGeom prst="rightArrow">
            <a:avLst>
              <a:gd name="adj1" fmla="val 50000"/>
              <a:gd name="adj2" fmla="val 10890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13094" y="1468955"/>
            <a:ext cx="645459" cy="275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42757" y="4330313"/>
            <a:ext cx="645459" cy="275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flipH="1" flipV="1">
            <a:off x="5228397" y="4323254"/>
            <a:ext cx="2215099" cy="247556"/>
          </a:xfrm>
          <a:prstGeom prst="rightArrow">
            <a:avLst>
              <a:gd name="adj1" fmla="val 50000"/>
              <a:gd name="adj2" fmla="val 10890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sciencemag.org/content/346/6215/1256846/F1.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 bwMode="auto">
          <a:xfrm>
            <a:off x="449178" y="1341998"/>
            <a:ext cx="11472319" cy="522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10600" y="6201173"/>
            <a:ext cx="3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Reiner et al (2004) J Comp </a:t>
            </a:r>
            <a:r>
              <a:rPr lang="en-US" dirty="0" err="1" smtClean="0"/>
              <a:t>Neurol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6541" y="186462"/>
            <a:ext cx="11685566" cy="6014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/>
              <a:t>Analogous circuits for vocal </a:t>
            </a:r>
            <a:r>
              <a:rPr lang="en-US" sz="4800" dirty="0" smtClean="0"/>
              <a:t>learning…</a:t>
            </a: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152600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5835" y="598257"/>
            <a:ext cx="83788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 smtClean="0">
                <a:latin typeface="Myriad Pro" panose="020B0503030403020204" pitchFamily="34" charset="0"/>
              </a:rPr>
              <a:t>What is the Genomic </a:t>
            </a:r>
            <a:r>
              <a:rPr lang="en-US" sz="4400" b="1" dirty="0">
                <a:latin typeface="Myriad Pro" panose="020B0503030403020204" pitchFamily="34" charset="0"/>
              </a:rPr>
              <a:t>basis of </a:t>
            </a:r>
            <a:endParaRPr lang="en-US" sz="4400" b="1" dirty="0" smtClean="0">
              <a:latin typeface="Myriad Pro" panose="020B0503030403020204" pitchFamily="34" charset="0"/>
            </a:endParaRPr>
          </a:p>
          <a:p>
            <a:pPr>
              <a:defRPr/>
            </a:pPr>
            <a:r>
              <a:rPr lang="en-US" sz="4400" b="1" dirty="0">
                <a:latin typeface="Myriad Pro" panose="020B0503030403020204" pitchFamily="34" charset="0"/>
              </a:rPr>
              <a:t>	</a:t>
            </a:r>
            <a:r>
              <a:rPr lang="en-US" sz="4400" b="1" dirty="0" smtClean="0">
                <a:latin typeface="Myriad Pro" panose="020B0503030403020204" pitchFamily="34" charset="0"/>
              </a:rPr>
              <a:t>Complex</a:t>
            </a:r>
            <a:r>
              <a:rPr lang="en-US" sz="4400" b="1" dirty="0">
                <a:latin typeface="Myriad Pro" panose="020B0503030403020204" pitchFamily="34" charset="0"/>
              </a:rPr>
              <a:t>, L</a:t>
            </a:r>
            <a:r>
              <a:rPr lang="en-US" sz="4400" b="1" dirty="0" smtClean="0">
                <a:latin typeface="Myriad Pro" panose="020B0503030403020204" pitchFamily="34" charset="0"/>
              </a:rPr>
              <a:t>earned Behavior</a:t>
            </a:r>
            <a:r>
              <a:rPr lang="en-US" sz="4400" b="1" dirty="0">
                <a:latin typeface="Myriad Pro" panose="020B0503030403020204" pitchFamily="34" charset="0"/>
              </a:rPr>
              <a:t>? </a:t>
            </a:r>
            <a:endParaRPr lang="en-US" sz="4400" b="1" dirty="0" smtClean="0">
              <a:latin typeface="Myriad Pro" panose="020B0503030403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0888" y="2577172"/>
            <a:ext cx="10083653" cy="2749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en-US" sz="3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How do learned behaviors evolve?</a:t>
            </a:r>
          </a:p>
          <a:p>
            <a:pPr>
              <a:buClr>
                <a:srgbClr val="0070C0"/>
              </a:buClr>
            </a:pPr>
            <a:endParaRPr lang="en-US" sz="24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US" sz="3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How can we treat underlying causes of </a:t>
            </a:r>
            <a:br>
              <a:rPr lang="en-US" sz="3600" dirty="0" smtClean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		behavioral pathologies?</a:t>
            </a:r>
          </a:p>
        </p:txBody>
      </p:sp>
    </p:spTree>
    <p:extLst>
      <p:ext uri="{BB962C8B-B14F-4D97-AF65-F5344CB8AC3E}">
        <p14:creationId xmlns:p14="http://schemas.microsoft.com/office/powerpoint/2010/main" val="23108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wallpaperup.com/uploads/wallpapers/2014/06/03/362974/big_thumb_c610ebb84c3e129e9bc4c13c0313836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/>
          <a:stretch/>
        </p:blipFill>
        <p:spPr bwMode="auto">
          <a:xfrm>
            <a:off x="256675" y="4138375"/>
            <a:ext cx="2653017" cy="23478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wikimedia.org/wikipedia/commons/thumb/1/16/Mimus_polyglottos1.jpg/640px-Mimus_polyglottos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6565"/>
          <a:stretch/>
        </p:blipFill>
        <p:spPr bwMode="auto">
          <a:xfrm>
            <a:off x="384460" y="336228"/>
            <a:ext cx="2409563" cy="21823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upload.wikimedia.org/wikipedia/commons/8/81/Calypte_anna_-San_Luis_Obispo,_California,_USA_-male_-flying-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160" y="4026381"/>
            <a:ext cx="2670678" cy="26706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4596919" y="1914262"/>
            <a:ext cx="4572000" cy="4572000"/>
          </a:xfrm>
          <a:prstGeom prst="ellipse">
            <a:avLst/>
          </a:prstGeom>
          <a:noFill/>
          <a:ln w="76200">
            <a:solidFill>
              <a:srgbClr val="FD5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027276" y="1914262"/>
            <a:ext cx="4572000" cy="4572000"/>
          </a:xfrm>
          <a:prstGeom prst="ellipse">
            <a:avLst/>
          </a:prstGeom>
          <a:noFill/>
          <a:ln w="76200">
            <a:solidFill>
              <a:srgbClr val="FDC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027276" y="224890"/>
            <a:ext cx="4572000" cy="45720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8901502">
            <a:off x="2834240" y="1100610"/>
            <a:ext cx="2694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songbird-unique</a:t>
            </a:r>
          </a:p>
        </p:txBody>
      </p:sp>
      <p:sp>
        <p:nvSpPr>
          <p:cNvPr id="11" name="Rectangle 10"/>
          <p:cNvSpPr/>
          <p:nvPr/>
        </p:nvSpPr>
        <p:spPr>
          <a:xfrm rot="2854137">
            <a:off x="3032343" y="4955039"/>
            <a:ext cx="2275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parrot-unique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 rot="18922037">
            <a:off x="6924172" y="4812927"/>
            <a:ext cx="23534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Myriad Pro" panose="020B0503030403020204" pitchFamily="34" charset="0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umming</a:t>
            </a:r>
            <a:r>
              <a:rPr lang="en-US" sz="2800" dirty="0" smtClean="0"/>
              <a:t>bird-</a:t>
            </a:r>
            <a:endParaRPr lang="en-US" sz="2800" dirty="0" smtClean="0"/>
          </a:p>
          <a:p>
            <a:pPr algn="ctr"/>
            <a:r>
              <a:rPr lang="en-US" sz="2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unique</a:t>
            </a:r>
            <a:endParaRPr lang="en-US" sz="28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5234445" y="2641386"/>
            <a:ext cx="177760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‘core’ vocal</a:t>
            </a:r>
            <a:br>
              <a:rPr lang="en-US" sz="2800" dirty="0" smtClean="0">
                <a:solidFill>
                  <a:prstClr val="black"/>
                </a:solidFill>
                <a:latin typeface="Myriad Pro" panose="020B0503030403020204" pitchFamily="34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learning </a:t>
            </a:r>
            <a:r>
              <a:rPr lang="en-US" sz="2800" dirty="0">
                <a:solidFill>
                  <a:prstClr val="black"/>
                </a:solidFill>
                <a:latin typeface="Myriad Pro" panose="020B0503030403020204" pitchFamily="34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Myriad Pro" panose="020B0503030403020204" pitchFamily="34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gene set?</a:t>
            </a:r>
            <a:endParaRPr lang="en-US" sz="2800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4596919" y="224890"/>
            <a:ext cx="4572000" cy="45720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854137">
            <a:off x="6890444" y="1187090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human-unique</a:t>
            </a:r>
            <a:endParaRPr lang="en-US" sz="2800" dirty="0"/>
          </a:p>
        </p:txBody>
      </p:sp>
      <p:pic>
        <p:nvPicPr>
          <p:cNvPr id="1028" name="Picture 4" descr="http://www.thefamouspeople.com/profiles/images/david-attenborough-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1647" r="19461" b="14369"/>
          <a:stretch/>
        </p:blipFill>
        <p:spPr bwMode="auto">
          <a:xfrm>
            <a:off x="9273402" y="177641"/>
            <a:ext cx="2722328" cy="25015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25" y="231444"/>
            <a:ext cx="5255768" cy="632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24361" y="289940"/>
            <a:ext cx="192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Pfenning</a:t>
            </a:r>
            <a:r>
              <a:rPr lang="en-US" dirty="0" smtClean="0"/>
              <a:t> et al</a:t>
            </a:r>
          </a:p>
          <a:p>
            <a:r>
              <a:rPr lang="en-US" dirty="0" smtClean="0"/>
              <a:t>(2014) Science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64" y="2608108"/>
            <a:ext cx="2805291" cy="3867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070" y="464895"/>
            <a:ext cx="579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Generate tissue-specific </a:t>
            </a:r>
          </a:p>
          <a:p>
            <a:r>
              <a:rPr lang="en-US" sz="2800" dirty="0" smtClean="0"/>
              <a:t>gene expression databases </a:t>
            </a:r>
          </a:p>
          <a:p>
            <a:r>
              <a:rPr lang="en-US" sz="2800" dirty="0" smtClean="0"/>
              <a:t>in songbirds, parrots, </a:t>
            </a:r>
          </a:p>
          <a:p>
            <a:r>
              <a:rPr lang="en-US" sz="2800" dirty="0" smtClean="0"/>
              <a:t>hummingbirds, and humans…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137186" y="3395706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blind analysis:</a:t>
            </a:r>
          </a:p>
          <a:p>
            <a:r>
              <a:rPr lang="en-US" sz="2800" dirty="0" smtClean="0"/>
              <a:t>what regions show similar </a:t>
            </a:r>
          </a:p>
          <a:p>
            <a:r>
              <a:rPr lang="en-US" sz="2800" dirty="0" smtClean="0"/>
              <a:t>gene expression patterns?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70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022210"/>
            <a:ext cx="10382250" cy="5671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37171" y="5058173"/>
            <a:ext cx="192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Pfenning</a:t>
            </a:r>
            <a:r>
              <a:rPr lang="en-US" dirty="0" smtClean="0"/>
              <a:t> et al</a:t>
            </a:r>
          </a:p>
          <a:p>
            <a:r>
              <a:rPr lang="en-US" dirty="0" smtClean="0"/>
              <a:t>(2014) Science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6541" y="186462"/>
            <a:ext cx="11685566" cy="6014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/>
              <a:t>Shared molecular signatures for vocal </a:t>
            </a:r>
            <a:r>
              <a:rPr lang="en-US" sz="4800" dirty="0" smtClean="0"/>
              <a:t>learning!</a:t>
            </a: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23911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16541" y="186462"/>
            <a:ext cx="11685566" cy="6014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/>
              <a:t>The space beyond genes…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1" y="1885196"/>
            <a:ext cx="11106150" cy="809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3562" y="1164377"/>
            <a:ext cx="6412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i="0" dirty="0" smtClean="0">
                <a:solidFill>
                  <a:srgbClr val="222222"/>
                </a:solidFill>
                <a:effectLst/>
                <a:latin typeface="+mj-lt"/>
              </a:rPr>
              <a:t>~20,000 genes, ~</a:t>
            </a:r>
            <a:r>
              <a:rPr lang="en-US" sz="3200" i="0" dirty="0" smtClean="0">
                <a:solidFill>
                  <a:srgbClr val="222222"/>
                </a:solidFill>
                <a:effectLst/>
                <a:latin typeface="+mj-lt"/>
              </a:rPr>
              <a:t>1.5</a:t>
            </a:r>
            <a:r>
              <a:rPr lang="en-US" sz="3200" b="0" i="0" dirty="0" smtClean="0">
                <a:solidFill>
                  <a:srgbClr val="222222"/>
                </a:solidFill>
                <a:effectLst/>
                <a:latin typeface="+mj-lt"/>
              </a:rPr>
              <a:t> % of the genome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919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16541" y="186463"/>
            <a:ext cx="11685566" cy="3150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/>
              <a:t>The space beyond genes…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1" y="1885196"/>
            <a:ext cx="11106150" cy="809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3562" y="1164377"/>
            <a:ext cx="6412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i="0" dirty="0" smtClean="0">
                <a:solidFill>
                  <a:srgbClr val="222222"/>
                </a:solidFill>
                <a:effectLst/>
                <a:latin typeface="+mj-lt"/>
              </a:rPr>
              <a:t>~20,000 genes, ~</a:t>
            </a:r>
            <a:r>
              <a:rPr lang="en-US" sz="3200" i="0" dirty="0" smtClean="0">
                <a:solidFill>
                  <a:srgbClr val="222222"/>
                </a:solidFill>
                <a:effectLst/>
                <a:latin typeface="+mj-lt"/>
              </a:rPr>
              <a:t>1.5</a:t>
            </a:r>
            <a:r>
              <a:rPr lang="en-US" sz="3200" b="0" i="0" dirty="0" smtClean="0">
                <a:solidFill>
                  <a:srgbClr val="222222"/>
                </a:solidFill>
                <a:effectLst/>
                <a:latin typeface="+mj-lt"/>
              </a:rPr>
              <a:t> % of the genome</a:t>
            </a:r>
            <a:endParaRPr lang="en-US" sz="3200" dirty="0"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6541" y="3691663"/>
            <a:ext cx="11685566" cy="3150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>
                <a:latin typeface="Gill Sans MT" panose="020B0502020104020203" pitchFamily="34" charset="0"/>
              </a:rPr>
              <a:t>  Non-coding DNA</a:t>
            </a:r>
          </a:p>
          <a:p>
            <a:pPr algn="l"/>
            <a:r>
              <a:rPr lang="en-US" sz="4400" dirty="0">
                <a:latin typeface="Gill Sans MT" panose="020B0502020104020203" pitchFamily="34" charset="0"/>
              </a:rPr>
              <a:t>	</a:t>
            </a:r>
            <a:r>
              <a:rPr lang="en-US" sz="4400" dirty="0" smtClean="0">
                <a:latin typeface="Gill Sans MT" panose="020B0502020104020203" pitchFamily="34" charset="0"/>
              </a:rPr>
              <a:t>elements regulate</a:t>
            </a:r>
          </a:p>
          <a:p>
            <a:pPr algn="l"/>
            <a:r>
              <a:rPr lang="en-US" sz="4400" dirty="0">
                <a:latin typeface="Gill Sans MT" panose="020B0502020104020203" pitchFamily="34" charset="0"/>
              </a:rPr>
              <a:t>	</a:t>
            </a:r>
            <a:r>
              <a:rPr lang="en-US" sz="4400" dirty="0" smtClean="0">
                <a:latin typeface="Gill Sans MT" panose="020B0502020104020203" pitchFamily="34" charset="0"/>
              </a:rPr>
              <a:t>gene expression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611" y="3447885"/>
            <a:ext cx="6335496" cy="28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upload.wikimedia.org/wikipedia/commons/3/39/MITO_Orchestra_Sinfonica_R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645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16541" y="186463"/>
            <a:ext cx="11685566" cy="3150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/>
              <a:t>Transcription factors regulate song circuit genes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887" y="1076347"/>
            <a:ext cx="7703139" cy="5393960"/>
          </a:xfrm>
          <a:prstGeom prst="rect">
            <a:avLst/>
          </a:prstGeom>
        </p:spPr>
      </p:pic>
      <p:pic>
        <p:nvPicPr>
          <p:cNvPr id="10" name="Picture 2" descr="https://www.sciencemag.org/content/346/6215/1256846/F1.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r="51478" b="47445"/>
          <a:stretch/>
        </p:blipFill>
        <p:spPr bwMode="auto">
          <a:xfrm>
            <a:off x="354216" y="3000099"/>
            <a:ext cx="4134645" cy="35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/>
          <p:cNvSpPr/>
          <p:nvPr/>
        </p:nvSpPr>
        <p:spPr>
          <a:xfrm flipV="1">
            <a:off x="1871437" y="2247894"/>
            <a:ext cx="470711" cy="10427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068637" y="1273410"/>
            <a:ext cx="936500" cy="5847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50" y="1076347"/>
            <a:ext cx="3856987" cy="9788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4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15" y="894891"/>
            <a:ext cx="414337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7979128" y="812994"/>
            <a:ext cx="645459" cy="275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79128" y="1212908"/>
            <a:ext cx="645459" cy="275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08791" y="4074266"/>
            <a:ext cx="645459" cy="275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5450" y="616587"/>
            <a:ext cx="38857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Could differences in non-coding DNA elements explain the circuit differences between learners and non-learners?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9579767" y="699437"/>
            <a:ext cx="1191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songbirds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9611851" y="1056379"/>
            <a:ext cx="940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parrots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9579767" y="3923721"/>
            <a:ext cx="1694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hummingbirds</a:t>
            </a:r>
            <a:endParaRPr lang="en-US" sz="2000" dirty="0"/>
          </a:p>
        </p:txBody>
      </p:sp>
      <p:cxnSp>
        <p:nvCxnSpPr>
          <p:cNvPr id="16" name="Straight Connector 15"/>
          <p:cNvCxnSpPr>
            <a:endCxn id="3" idx="1"/>
          </p:cNvCxnSpPr>
          <p:nvPr/>
        </p:nvCxnSpPr>
        <p:spPr>
          <a:xfrm flipV="1">
            <a:off x="8624587" y="899492"/>
            <a:ext cx="955180" cy="513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632609" y="1308564"/>
            <a:ext cx="955180" cy="513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54250" y="4142518"/>
            <a:ext cx="955180" cy="513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7212"/>
          <a:stretch/>
        </p:blipFill>
        <p:spPr>
          <a:xfrm>
            <a:off x="1618065" y="3798503"/>
            <a:ext cx="2261919" cy="8632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118" y="4661720"/>
            <a:ext cx="2366232" cy="8409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530" y="5502681"/>
            <a:ext cx="2402820" cy="7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6013" y="381459"/>
            <a:ext cx="11685566" cy="59677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atin typeface="Myriad Pro" panose="020B0503030403020204" pitchFamily="34" charset="0"/>
              </a:rPr>
              <a:t>Thanks!</a:t>
            </a:r>
          </a:p>
          <a:p>
            <a:endParaRPr lang="en-US" sz="2400" dirty="0" smtClean="0">
              <a:latin typeface="Myriad Pro" panose="020B0503030403020204" pitchFamily="34" charset="0"/>
            </a:endParaRPr>
          </a:p>
          <a:p>
            <a:endParaRPr lang="en-US" sz="2400" dirty="0">
              <a:latin typeface="Myriad Pro" panose="020B0503030403020204" pitchFamily="34" charset="0"/>
            </a:endParaRPr>
          </a:p>
          <a:p>
            <a:r>
              <a:rPr lang="en-US" sz="2400" dirty="0" smtClean="0">
                <a:latin typeface="Myriad Pro" panose="020B0503030403020204" pitchFamily="34" charset="0"/>
              </a:rPr>
              <a:t>The Mello Lab at OHSU</a:t>
            </a:r>
          </a:p>
          <a:p>
            <a:endParaRPr lang="en-US" sz="2400" dirty="0" smtClean="0">
              <a:latin typeface="Myriad Pro" panose="020B0503030403020204" pitchFamily="34" charset="0"/>
            </a:endParaRPr>
          </a:p>
          <a:p>
            <a:endParaRPr lang="en-US" sz="2400" dirty="0" smtClean="0">
              <a:latin typeface="Myriad Pro" panose="020B0503030403020204" pitchFamily="34" charset="0"/>
            </a:endParaRPr>
          </a:p>
          <a:p>
            <a:endParaRPr lang="en-US" sz="2400" dirty="0">
              <a:latin typeface="Myriad Pro" panose="020B0503030403020204" pitchFamily="34" charset="0"/>
            </a:endParaRPr>
          </a:p>
          <a:p>
            <a:endParaRPr lang="en-US" sz="2400" dirty="0" smtClean="0">
              <a:latin typeface="Myriad Pro" panose="020B0503030403020204" pitchFamily="34" charset="0"/>
            </a:endParaRPr>
          </a:p>
          <a:p>
            <a:endParaRPr lang="en-US" sz="2400" dirty="0">
              <a:latin typeface="Myriad Pro" panose="020B0503030403020204" pitchFamily="34" charset="0"/>
            </a:endParaRPr>
          </a:p>
          <a:p>
            <a:endParaRPr lang="en-US" sz="2400" dirty="0" smtClean="0">
              <a:latin typeface="Myriad Pro" panose="020B0503030403020204" pitchFamily="34" charset="0"/>
            </a:endParaRPr>
          </a:p>
          <a:p>
            <a:r>
              <a:rPr lang="en-US" sz="2000" dirty="0" smtClean="0">
                <a:latin typeface="Myriad Pro" panose="020B0503030403020204" pitchFamily="34" charset="0"/>
              </a:rPr>
              <a:t>Claudio Mello	 Peter Lovell	Julia Carleton</a:t>
            </a:r>
            <a:endParaRPr lang="en-US" sz="2000" dirty="0">
              <a:latin typeface="Myriad Pro" panose="020B0503030403020204" pitchFamily="34" charset="0"/>
            </a:endParaRPr>
          </a:p>
          <a:p>
            <a:endParaRPr lang="en-US" sz="2000" dirty="0" smtClean="0">
              <a:latin typeface="Myriad Pro" panose="020B0503030403020204" pitchFamily="34" charset="0"/>
            </a:endParaRPr>
          </a:p>
          <a:p>
            <a:endParaRPr lang="en-US" sz="2000" dirty="0">
              <a:latin typeface="Myriad Pro" panose="020B0503030403020204" pitchFamily="34" charset="0"/>
            </a:endParaRPr>
          </a:p>
          <a:p>
            <a:endParaRPr lang="en-US" sz="2000" dirty="0" smtClean="0">
              <a:latin typeface="Myriad Pro" panose="020B0503030403020204" pitchFamily="34" charset="0"/>
            </a:endParaRPr>
          </a:p>
          <a:p>
            <a:endParaRPr lang="en-US" sz="2000" dirty="0">
              <a:latin typeface="Myriad Pro" panose="020B0503030403020204" pitchFamily="34" charset="0"/>
            </a:endParaRPr>
          </a:p>
          <a:p>
            <a:endParaRPr lang="en-US" sz="2000" dirty="0" smtClean="0">
              <a:latin typeface="Myriad Pro" panose="020B0503030403020204" pitchFamily="34" charset="0"/>
            </a:endParaRPr>
          </a:p>
          <a:p>
            <a:endParaRPr lang="en-US" sz="2000" dirty="0" smtClean="0">
              <a:latin typeface="Myriad Pro" panose="020B0503030403020204" pitchFamily="34" charset="0"/>
            </a:endParaRPr>
          </a:p>
          <a:p>
            <a:endParaRPr lang="en-US" sz="2000" dirty="0" smtClean="0">
              <a:latin typeface="Myriad Pro" panose="020B0503030403020204" pitchFamily="34" charset="0"/>
            </a:endParaRPr>
          </a:p>
          <a:p>
            <a:endParaRPr lang="en-US" sz="2000" dirty="0">
              <a:latin typeface="Myriad Pro" panose="020B0503030403020204" pitchFamily="34" charset="0"/>
            </a:endParaRPr>
          </a:p>
          <a:p>
            <a:endParaRPr lang="en-US" sz="2000" dirty="0">
              <a:latin typeface="Myriad Pro" panose="020B0503030403020204" pitchFamily="34" charset="0"/>
            </a:endParaRPr>
          </a:p>
        </p:txBody>
      </p:sp>
      <p:pic>
        <p:nvPicPr>
          <p:cNvPr id="20" name="Picture 2" descr="https://upload.wikimedia.org/wikipedia/commons/8/88/Procnias_tricarunculata_-Costa_Rica_-male-8-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20" y="-2"/>
            <a:ext cx="7199389" cy="6730679"/>
          </a:xfrm>
          <a:prstGeom prst="rect">
            <a:avLst/>
          </a:prstGeom>
          <a:noFill/>
          <a:effectLst>
            <a:softEdge rad="685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" y="2383256"/>
            <a:ext cx="1864434" cy="1595184"/>
          </a:xfrm>
          <a:prstGeom prst="rect">
            <a:avLst/>
          </a:prstGeom>
        </p:spPr>
      </p:pic>
      <p:pic>
        <p:nvPicPr>
          <p:cNvPr id="1028" name="Picture 4" descr="https://i1.rgstatic.net/ii/profile.image/AS%3A272194680913954%401441907677981_l/Peter_Love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09" y="2383255"/>
            <a:ext cx="1595185" cy="15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788" y="2367640"/>
            <a:ext cx="1550863" cy="16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720" y="360291"/>
            <a:ext cx="11117847" cy="1054099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 smtClean="0">
                <a:latin typeface="Myriad Pro" panose="020B0503030403020204" pitchFamily="34" charset="0"/>
              </a:rPr>
              <a:t>Co-expressed gene sets contain underlying co-regulated gene networks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7733" y="4350933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2935444" y="4436024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07733" y="3768359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V="1">
            <a:off x="2935444" y="3853450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07733" y="3185785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2935444" y="3270876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07733" y="4933507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flipV="1">
            <a:off x="2935444" y="5018598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07733" y="5516081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flipV="1">
            <a:off x="2935444" y="5601172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07733" y="2020637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 flipV="1">
            <a:off x="2935444" y="2105728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07733" y="6098656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 flipV="1">
            <a:off x="2935444" y="6183747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307733" y="2603211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 flipV="1">
            <a:off x="2935444" y="2688302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1848091" y="2109073"/>
            <a:ext cx="757728" cy="4123738"/>
          </a:xfrm>
          <a:prstGeom prst="leftBrace">
            <a:avLst>
              <a:gd name="adj1" fmla="val 84550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2941" y="3585438"/>
            <a:ext cx="1541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Co-expressed </a:t>
            </a:r>
          </a:p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gene set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386647" y="1348181"/>
            <a:ext cx="4478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Enhancers / Promoters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		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Genes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0677" y="596008"/>
            <a:ext cx="94922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 smtClean="0">
                <a:latin typeface="Myriad Pro" panose="020B0503030403020204" pitchFamily="34" charset="0"/>
              </a:rPr>
              <a:t>Approach</a:t>
            </a:r>
            <a:r>
              <a:rPr lang="en-US" sz="4400" dirty="0" smtClean="0">
                <a:latin typeface="Myriad Pro" panose="020B0503030403020204" pitchFamily="34" charset="0"/>
              </a:rPr>
              <a:t>:</a:t>
            </a:r>
            <a:r>
              <a:rPr lang="en-US" sz="3600" dirty="0" smtClean="0">
                <a:latin typeface="Myriad Pro" panose="020B0503030403020204" pitchFamily="34" charset="0"/>
              </a:rPr>
              <a:t> </a:t>
            </a:r>
            <a:r>
              <a:rPr lang="en-US" sz="3600" dirty="0">
                <a:latin typeface="Myriad Pro" panose="020B0503030403020204" pitchFamily="34" charset="0"/>
              </a:rPr>
              <a:t> </a:t>
            </a:r>
            <a:r>
              <a:rPr lang="en-US" sz="3600" dirty="0" smtClean="0">
                <a:latin typeface="Myriad Pro" panose="020B0503030403020204" pitchFamily="34" charset="0"/>
              </a:rPr>
              <a:t>novel computational pipelines</a:t>
            </a:r>
          </a:p>
          <a:p>
            <a:pPr>
              <a:defRPr/>
            </a:pPr>
            <a:r>
              <a:rPr lang="en-US" sz="3600" dirty="0" smtClean="0">
                <a:latin typeface="Myriad Pro" panose="020B0503030403020204" pitchFamily="34" charset="0"/>
              </a:rPr>
              <a:t>	</a:t>
            </a:r>
            <a:r>
              <a:rPr lang="en-US" sz="3600" dirty="0">
                <a:latin typeface="Myriad Pro" panose="020B0503030403020204" pitchFamily="34" charset="0"/>
              </a:rPr>
              <a:t>	</a:t>
            </a:r>
            <a:r>
              <a:rPr lang="en-US" sz="3600" dirty="0" smtClean="0">
                <a:latin typeface="Myriad Pro" panose="020B0503030403020204" pitchFamily="34" charset="0"/>
              </a:rPr>
              <a:t>informed by evolutionary systematics</a:t>
            </a:r>
            <a:endParaRPr lang="en-US" sz="3600" dirty="0">
              <a:latin typeface="Myriad Pro" panose="020B0503030403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09303" y="2705510"/>
            <a:ext cx="11282697" cy="4000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en-US" sz="3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Identify:  novel, lineage-specific genes </a:t>
            </a:r>
            <a:r>
              <a:rPr lang="en-US" sz="3200" dirty="0" err="1" smtClean="0">
                <a:solidFill>
                  <a:schemeClr val="tx1"/>
                </a:solidFill>
                <a:latin typeface="Myriad Pro" panose="020B0503030403020204" pitchFamily="34" charset="0"/>
              </a:rPr>
              <a:t>subserving</a:t>
            </a:r>
            <a:r>
              <a:rPr lang="en-US" sz="3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behavior</a:t>
            </a:r>
          </a:p>
          <a:p>
            <a:pPr>
              <a:buClr>
                <a:srgbClr val="0070C0"/>
              </a:buClr>
            </a:pPr>
            <a:endParaRPr lang="en-US" sz="24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US" sz="3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Identify:  critical,  ‘core’ gene networks underlying behavior</a:t>
            </a:r>
          </a:p>
          <a:p>
            <a:pPr>
              <a:buClr>
                <a:srgbClr val="0070C0"/>
              </a:buClr>
            </a:pP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US" sz="3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Identify:  regulatory elements driving core gene expression</a:t>
            </a:r>
            <a:endParaRPr lang="en-US" sz="32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720" y="360291"/>
            <a:ext cx="11117847" cy="1054099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 smtClean="0">
                <a:latin typeface="Myriad Pro" panose="020B0503030403020204" pitchFamily="34" charset="0"/>
              </a:rPr>
              <a:t>Co-expressed gene sets contain underlying co-regulated gene networks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52" y="4018770"/>
            <a:ext cx="1379229" cy="451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07733" y="4350933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2935444" y="4436024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84" y="3457130"/>
            <a:ext cx="1701711" cy="4514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07733" y="3768359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V="1">
            <a:off x="2935444" y="3853450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84" y="2874556"/>
            <a:ext cx="1701711" cy="4514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07733" y="3185785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2935444" y="3270876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52" y="4601344"/>
            <a:ext cx="1379229" cy="45147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307733" y="4933507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flipV="1">
            <a:off x="2935444" y="5018598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52" y="5183918"/>
            <a:ext cx="1379229" cy="45147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307733" y="5516081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flipV="1">
            <a:off x="2935444" y="5601172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84" y="1709408"/>
            <a:ext cx="1701711" cy="4514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307733" y="2020637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 flipV="1">
            <a:off x="2935444" y="2105728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52" y="5766493"/>
            <a:ext cx="1379229" cy="45147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307733" y="6098656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 flipV="1">
            <a:off x="2935444" y="6183747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84" y="2291982"/>
            <a:ext cx="1701711" cy="4514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307733" y="2603211"/>
            <a:ext cx="2628900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 flipV="1">
            <a:off x="2935444" y="2688302"/>
            <a:ext cx="33832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1848091" y="2109073"/>
            <a:ext cx="757728" cy="4123738"/>
          </a:xfrm>
          <a:prstGeom prst="leftBrace">
            <a:avLst>
              <a:gd name="adj1" fmla="val 84550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2941" y="3585438"/>
            <a:ext cx="1541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Co-expressed </a:t>
            </a:r>
          </a:p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gene set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4" name="Left Brace 53"/>
          <p:cNvSpPr/>
          <p:nvPr/>
        </p:nvSpPr>
        <p:spPr>
          <a:xfrm rot="10800000">
            <a:off x="9087091" y="2092414"/>
            <a:ext cx="757728" cy="1878531"/>
          </a:xfrm>
          <a:prstGeom prst="leftBrace">
            <a:avLst>
              <a:gd name="adj1" fmla="val 84550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Left Brace 55"/>
          <p:cNvSpPr/>
          <p:nvPr/>
        </p:nvSpPr>
        <p:spPr>
          <a:xfrm rot="10800000">
            <a:off x="9087091" y="4387031"/>
            <a:ext cx="757728" cy="1878531"/>
          </a:xfrm>
          <a:prstGeom prst="leftBrace">
            <a:avLst>
              <a:gd name="adj1" fmla="val 84550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832114" y="2236330"/>
            <a:ext cx="1692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Co-regulated</a:t>
            </a:r>
          </a:p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gene network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844819" y="4602654"/>
            <a:ext cx="1692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Co-regulated</a:t>
            </a:r>
          </a:p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gene network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86647" y="1348181"/>
            <a:ext cx="4478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Enhancers / Promoters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		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Genes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9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886" y="1446370"/>
            <a:ext cx="5110005" cy="3392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860" y="413413"/>
            <a:ext cx="11023031" cy="6178456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b="1" dirty="0" smtClean="0">
                <a:latin typeface="Myriad Pro" panose="020B0503030403020204" pitchFamily="34" charset="0"/>
              </a:rPr>
              <a:t>   Goal</a:t>
            </a:r>
            <a:r>
              <a:rPr lang="en-US" sz="3600" dirty="0" smtClean="0">
                <a:latin typeface="Myriad Pro" panose="020B0503030403020204" pitchFamily="34" charset="0"/>
              </a:rPr>
              <a:t>: </a:t>
            </a:r>
            <a:r>
              <a:rPr lang="en-US" sz="3200" dirty="0" smtClean="0">
                <a:latin typeface="Myriad Pro" panose="020B0503030403020204" pitchFamily="34" charset="0"/>
              </a:rPr>
              <a:t> identify co-regulated gene networks </a:t>
            </a:r>
            <a:br>
              <a:rPr lang="en-US" sz="3200" dirty="0" smtClean="0">
                <a:latin typeface="Myriad Pro" panose="020B0503030403020204" pitchFamily="34" charset="0"/>
              </a:rPr>
            </a:br>
            <a:r>
              <a:rPr lang="en-US" sz="3200" dirty="0" smtClean="0">
                <a:latin typeface="Myriad Pro" panose="020B0503030403020204" pitchFamily="34" charset="0"/>
              </a:rPr>
              <a:t>		underlying properties of: </a:t>
            </a:r>
            <a:r>
              <a:rPr lang="en-US" sz="2800" dirty="0" smtClean="0">
                <a:latin typeface="Myriad Pro" panose="020B0503030403020204" pitchFamily="34" charset="0"/>
              </a:rPr>
              <a:t/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/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/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3200" dirty="0">
                <a:latin typeface="Myriad Pro" panose="020B0503030403020204" pitchFamily="34" charset="0"/>
              </a:rPr>
              <a:t> </a:t>
            </a:r>
            <a:r>
              <a:rPr lang="en-US" sz="3200" dirty="0" smtClean="0">
                <a:latin typeface="Myriad Pro" panose="020B0503030403020204" pitchFamily="34" charset="0"/>
              </a:rPr>
              <a:t>   1) vocal control nuclei 		</a:t>
            </a:r>
            <a:br>
              <a:rPr lang="en-US" sz="32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>       	HVC,   RA,   Area X,   </a:t>
            </a:r>
            <a:r>
              <a:rPr lang="en-US" sz="2800" dirty="0" err="1" smtClean="0">
                <a:latin typeface="Myriad Pro" panose="020B0503030403020204" pitchFamily="34" charset="0"/>
              </a:rPr>
              <a:t>nXIIts</a:t>
            </a:r>
            <a:r>
              <a:rPr lang="en-US" sz="2000" dirty="0" smtClean="0">
                <a:latin typeface="Myriad Pro" panose="020B0503030403020204" pitchFamily="34" charset="0"/>
              </a:rPr>
              <a:t>			</a:t>
            </a:r>
            <a:br>
              <a:rPr lang="en-US" sz="2000" dirty="0" smtClean="0">
                <a:latin typeface="Myriad Pro" panose="020B0503030403020204" pitchFamily="34" charset="0"/>
              </a:rPr>
            </a:br>
            <a:r>
              <a:rPr lang="en-US" sz="2000" dirty="0" smtClean="0">
                <a:latin typeface="Myriad Pro" panose="020B0503030403020204" pitchFamily="34" charset="0"/>
              </a:rPr>
              <a:t/>
            </a:r>
            <a:br>
              <a:rPr lang="en-US" sz="2000" dirty="0" smtClean="0">
                <a:latin typeface="Myriad Pro" panose="020B0503030403020204" pitchFamily="34" charset="0"/>
              </a:rPr>
            </a:br>
            <a:r>
              <a:rPr lang="en-US" sz="2000" dirty="0" smtClean="0">
                <a:latin typeface="Myriad Pro" panose="020B0503030403020204" pitchFamily="34" charset="0"/>
              </a:rPr>
              <a:t/>
            </a:r>
            <a:br>
              <a:rPr lang="en-US" sz="2000" dirty="0" smtClean="0">
                <a:latin typeface="Myriad Pro" panose="020B0503030403020204" pitchFamily="34" charset="0"/>
              </a:rPr>
            </a:br>
            <a:r>
              <a:rPr lang="en-US" sz="2000" dirty="0" smtClean="0">
                <a:latin typeface="Myriad Pro" panose="020B0503030403020204" pitchFamily="34" charset="0"/>
              </a:rPr>
              <a:t>       </a:t>
            </a:r>
            <a:r>
              <a:rPr lang="en-US" sz="3200" dirty="0" smtClean="0">
                <a:latin typeface="Myriad Pro" panose="020B0503030403020204" pitchFamily="34" charset="0"/>
              </a:rPr>
              <a:t>2) vocal control nucleus cell types</a:t>
            </a:r>
            <a:br>
              <a:rPr lang="en-US" sz="32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>       	HVC-to-X projection neurons</a:t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>	HVC-to-RA projection neurons</a:t>
            </a:r>
            <a:endParaRPr lang="en-US" sz="2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886" y="1446370"/>
            <a:ext cx="5110005" cy="3392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860" y="413413"/>
            <a:ext cx="11023031" cy="6178456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b="1" dirty="0" smtClean="0">
                <a:latin typeface="Myriad Pro" panose="020B0503030403020204" pitchFamily="34" charset="0"/>
              </a:rPr>
              <a:t>   Goal</a:t>
            </a:r>
            <a:r>
              <a:rPr lang="en-US" sz="3600" dirty="0" smtClean="0">
                <a:latin typeface="Myriad Pro" panose="020B0503030403020204" pitchFamily="34" charset="0"/>
              </a:rPr>
              <a:t>: </a:t>
            </a:r>
            <a:r>
              <a:rPr lang="en-US" sz="3200" dirty="0" smtClean="0">
                <a:latin typeface="Myriad Pro" panose="020B0503030403020204" pitchFamily="34" charset="0"/>
              </a:rPr>
              <a:t> identify co-regulated gene networks </a:t>
            </a:r>
            <a:br>
              <a:rPr lang="en-US" sz="3200" dirty="0" smtClean="0">
                <a:latin typeface="Myriad Pro" panose="020B0503030403020204" pitchFamily="34" charset="0"/>
              </a:rPr>
            </a:br>
            <a:r>
              <a:rPr lang="en-US" sz="3200" dirty="0" smtClean="0">
                <a:latin typeface="Myriad Pro" panose="020B0503030403020204" pitchFamily="34" charset="0"/>
              </a:rPr>
              <a:t>		underlying properties of: </a:t>
            </a:r>
            <a:r>
              <a:rPr lang="en-US" sz="2800" dirty="0" smtClean="0">
                <a:latin typeface="Myriad Pro" panose="020B0503030403020204" pitchFamily="34" charset="0"/>
              </a:rPr>
              <a:t/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/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/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   1) vocal control nuclei 		</a:t>
            </a:r>
            <a:b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</a:b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       	HVC,   RA,   Area X,   </a:t>
            </a: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  <a:latin typeface="Myriad Pro" panose="020B0503030403020204" pitchFamily="34" charset="0"/>
              </a:rPr>
              <a:t>nXIIts</a:t>
            </a:r>
            <a:r>
              <a:rPr lang="en-US" sz="2000" dirty="0" smtClean="0">
                <a:latin typeface="Myriad Pro" panose="020B0503030403020204" pitchFamily="34" charset="0"/>
              </a:rPr>
              <a:t>			</a:t>
            </a:r>
            <a:br>
              <a:rPr lang="en-US" sz="2000" dirty="0" smtClean="0">
                <a:latin typeface="Myriad Pro" panose="020B0503030403020204" pitchFamily="34" charset="0"/>
              </a:rPr>
            </a:br>
            <a:r>
              <a:rPr lang="en-US" sz="2000" dirty="0" smtClean="0">
                <a:latin typeface="Myriad Pro" panose="020B0503030403020204" pitchFamily="34" charset="0"/>
              </a:rPr>
              <a:t/>
            </a:r>
            <a:br>
              <a:rPr lang="en-US" sz="2000" dirty="0" smtClean="0">
                <a:latin typeface="Myriad Pro" panose="020B0503030403020204" pitchFamily="34" charset="0"/>
              </a:rPr>
            </a:br>
            <a:r>
              <a:rPr lang="en-US" sz="2000" dirty="0" smtClean="0">
                <a:latin typeface="Myriad Pro" panose="020B0503030403020204" pitchFamily="34" charset="0"/>
              </a:rPr>
              <a:t/>
            </a:r>
            <a:br>
              <a:rPr lang="en-US" sz="2000" dirty="0" smtClean="0">
                <a:latin typeface="Myriad Pro" panose="020B0503030403020204" pitchFamily="34" charset="0"/>
              </a:rPr>
            </a:br>
            <a:r>
              <a:rPr lang="en-US" sz="2000" dirty="0" smtClean="0">
                <a:latin typeface="Myriad Pro" panose="020B0503030403020204" pitchFamily="34" charset="0"/>
              </a:rPr>
              <a:t>       </a:t>
            </a:r>
            <a:r>
              <a:rPr lang="en-US" sz="3200" dirty="0" smtClean="0">
                <a:latin typeface="Myriad Pro" panose="020B0503030403020204" pitchFamily="34" charset="0"/>
              </a:rPr>
              <a:t>2) vocal control nucleus cell types</a:t>
            </a:r>
            <a:br>
              <a:rPr lang="en-US" sz="32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>       	HVC-to-X projection neurons</a:t>
            </a:r>
            <a:br>
              <a:rPr lang="en-US" sz="2800" dirty="0" smtClean="0">
                <a:latin typeface="Myriad Pro" panose="020B0503030403020204" pitchFamily="34" charset="0"/>
              </a:rPr>
            </a:br>
            <a:r>
              <a:rPr lang="en-US" sz="2800" dirty="0" smtClean="0">
                <a:latin typeface="Myriad Pro" panose="020B0503030403020204" pitchFamily="34" charset="0"/>
              </a:rPr>
              <a:t>	HVC-to-RA projection neurons</a:t>
            </a:r>
            <a:endParaRPr lang="en-US" sz="2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5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47909" y="932342"/>
            <a:ext cx="10293632" cy="5046735"/>
            <a:chOff x="393930" y="758838"/>
            <a:chExt cx="11798070" cy="57843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930" y="1095954"/>
              <a:ext cx="11798070" cy="5447212"/>
            </a:xfrm>
            <a:prstGeom prst="rect">
              <a:avLst/>
            </a:prstGeom>
          </p:spPr>
        </p:pic>
        <p:sp>
          <p:nvSpPr>
            <p:cNvPr id="9" name="Bent Arrow 8"/>
            <p:cNvSpPr/>
            <p:nvPr/>
          </p:nvSpPr>
          <p:spPr>
            <a:xfrm rot="1283965">
              <a:off x="4463116" y="758838"/>
              <a:ext cx="2908599" cy="2189550"/>
            </a:xfrm>
            <a:prstGeom prst="bentArrow">
              <a:avLst>
                <a:gd name="adj1" fmla="val 7350"/>
                <a:gd name="adj2" fmla="val 9094"/>
                <a:gd name="adj3" fmla="val 30738"/>
                <a:gd name="adj4" fmla="val 87898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 rot="19754415">
              <a:off x="8464731" y="3264388"/>
              <a:ext cx="365760" cy="6008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 rot="1891899">
              <a:off x="9866142" y="3277464"/>
              <a:ext cx="365760" cy="6008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577418" y="509882"/>
            <a:ext cx="431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2) Laser capture microdissection</a:t>
            </a:r>
            <a:endParaRPr lang="en-US" sz="2400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998" y="921608"/>
            <a:ext cx="3032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1) Retrograde labeling</a:t>
            </a:r>
            <a:endParaRPr lang="en-US" sz="2400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39131" y="1133654"/>
            <a:ext cx="233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Myriad Pro" panose="020B0503030403020204" pitchFamily="34" charset="0"/>
              </a:rPr>
              <a:t>3</a:t>
            </a:r>
            <a:r>
              <a:rPr lang="en-US" sz="24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) Array profiling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074301" y="5926020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Lombardino et al (2006) J Neuro Methods</a:t>
            </a:r>
          </a:p>
        </p:txBody>
      </p:sp>
    </p:spTree>
    <p:extLst>
      <p:ext uri="{BB962C8B-B14F-4D97-AF65-F5344CB8AC3E}">
        <p14:creationId xmlns:p14="http://schemas.microsoft.com/office/powerpoint/2010/main" val="38914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25" y="3911733"/>
            <a:ext cx="1889672" cy="12307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980" y="4851707"/>
            <a:ext cx="1868138" cy="7472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8887" y="56389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7. Promoter motif 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discovery </a:t>
            </a:r>
            <a:endParaRPr lang="en-US" dirty="0" smtClean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     + TFBS enrichment 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analyses</a:t>
            </a:r>
          </a:p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8. Functional 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gene network 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building</a:t>
            </a:r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837" y="4356277"/>
            <a:ext cx="2305241" cy="6403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720" y="107554"/>
            <a:ext cx="11665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Cell type-specific promoter discovery pipeline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24833" y="1022796"/>
            <a:ext cx="2699042" cy="1934196"/>
            <a:chOff x="550160" y="1240793"/>
            <a:chExt cx="2942662" cy="19788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5970" y="1329529"/>
              <a:ext cx="2587041" cy="164076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16200000">
              <a:off x="22965" y="1979603"/>
              <a:ext cx="136216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Myriad Pro" panose="020B0503030403020204" pitchFamily="34" charset="0"/>
                </a:rPr>
                <a:t>Observed Score</a:t>
              </a:r>
              <a:endParaRPr lang="en-US" sz="1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68460" y="2911821"/>
              <a:ext cx="13318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Myriad Pro" panose="020B0503030403020204" pitchFamily="34" charset="0"/>
                </a:rPr>
                <a:t>Expected Score</a:t>
              </a:r>
              <a:endParaRPr lang="en-US" sz="1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3666" y="1240793"/>
              <a:ext cx="2889156" cy="19708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65383" y="3081725"/>
            <a:ext cx="2601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1.  Probe filtering / QC</a:t>
            </a:r>
          </a:p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2.  Differential Expression</a:t>
            </a:r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520" y="811035"/>
            <a:ext cx="3507830" cy="220311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t="15767" r="18084" b="7196"/>
          <a:stretch/>
        </p:blipFill>
        <p:spPr>
          <a:xfrm>
            <a:off x="7710802" y="811035"/>
            <a:ext cx="4170026" cy="2203110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3020572" y="2053390"/>
            <a:ext cx="580173" cy="343383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937232" y="2042040"/>
            <a:ext cx="580173" cy="343383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39988" y="3116652"/>
            <a:ext cx="2850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.  Probe–to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–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Gene Curation</a:t>
            </a:r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10802" y="3075379"/>
            <a:ext cx="41242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4.  Tissue-specific 5’ UTR  /  TSS prediction</a:t>
            </a:r>
          </a:p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5.  Tissue-specific promoter extraction</a:t>
            </a:r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11794" y="5084621"/>
            <a:ext cx="580173" cy="343383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5532" y="4015668"/>
            <a:ext cx="4528936" cy="98979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75387" y="5128512"/>
            <a:ext cx="6082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6.  Validation through double fluorescent </a:t>
            </a:r>
            <a:r>
              <a:rPr lang="en-US" i="1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in situ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 hybridization:</a:t>
            </a:r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0" y="379791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576341" y="5344933"/>
            <a:ext cx="510887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HVC–RA neurons</a:t>
            </a:r>
            <a:r>
              <a:rPr lang="en-US" sz="2000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:  104 </a:t>
            </a:r>
            <a:r>
              <a:rPr lang="en-US" sz="2000" dirty="0">
                <a:solidFill>
                  <a:srgbClr val="000000"/>
                </a:solidFill>
                <a:latin typeface="Myriad Pro" panose="020B0503030403020204" pitchFamily="34" charset="0"/>
              </a:rPr>
              <a:t>cell </a:t>
            </a:r>
            <a:r>
              <a:rPr lang="en-US" sz="2000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type </a:t>
            </a:r>
            <a:r>
              <a:rPr lang="en-US" sz="2000" dirty="0">
                <a:solidFill>
                  <a:srgbClr val="000000"/>
                </a:solidFill>
                <a:latin typeface="Myriad Pro" panose="020B0503030403020204" pitchFamily="34" charset="0"/>
              </a:rPr>
              <a:t>marker genes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    (</a:t>
            </a:r>
            <a:r>
              <a:rPr lang="en-US" sz="1600" dirty="0">
                <a:solidFill>
                  <a:srgbClr val="000000"/>
                </a:solidFill>
                <a:latin typeface="Myriad Pro" panose="020B0503030403020204" pitchFamily="34" charset="0"/>
              </a:rPr>
              <a:t>confirmed through </a:t>
            </a:r>
            <a:r>
              <a:rPr lang="en-US" sz="1600" dirty="0" err="1" smtClean="0">
                <a:solidFill>
                  <a:srgbClr val="000000"/>
                </a:solidFill>
                <a:latin typeface="Myriad Pro" panose="020B0503030403020204" pitchFamily="34" charset="0"/>
              </a:rPr>
              <a:t>dFISH</a:t>
            </a:r>
            <a:r>
              <a:rPr lang="en-US" sz="1600" dirty="0">
                <a:solidFill>
                  <a:srgbClr val="000000"/>
                </a:solidFill>
                <a:latin typeface="Myriad Pro" panose="020B0503030403020204" pitchFamily="34" charset="0"/>
              </a:rPr>
              <a:t>: n = 7 / 7, 100% confirmed) 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HVC–X</a:t>
            </a:r>
            <a:r>
              <a:rPr lang="en-US" sz="2000" b="1" dirty="0">
                <a:solidFill>
                  <a:srgbClr val="000000"/>
                </a:solidFill>
                <a:latin typeface="Myriad Pro" panose="020B0503030403020204" pitchFamily="34" charset="0"/>
              </a:rPr>
              <a:t> neurons</a:t>
            </a:r>
            <a:r>
              <a:rPr lang="en-US" sz="2000" b="1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:   </a:t>
            </a:r>
            <a:r>
              <a:rPr lang="en-US" sz="2000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44 </a:t>
            </a:r>
            <a:r>
              <a:rPr lang="en-US" sz="2000" dirty="0">
                <a:solidFill>
                  <a:srgbClr val="000000"/>
                </a:solidFill>
                <a:latin typeface="Myriad Pro" panose="020B0503030403020204" pitchFamily="34" charset="0"/>
              </a:rPr>
              <a:t>cell </a:t>
            </a:r>
            <a:r>
              <a:rPr lang="en-US" sz="2000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type </a:t>
            </a:r>
            <a:r>
              <a:rPr lang="en-US" sz="2000" dirty="0">
                <a:solidFill>
                  <a:srgbClr val="000000"/>
                </a:solidFill>
                <a:latin typeface="Myriad Pro" panose="020B0503030403020204" pitchFamily="34" charset="0"/>
              </a:rPr>
              <a:t>marker genes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    (</a:t>
            </a:r>
            <a:r>
              <a:rPr lang="en-US" sz="1600" dirty="0">
                <a:solidFill>
                  <a:srgbClr val="000000"/>
                </a:solidFill>
                <a:latin typeface="Myriad Pro" panose="020B0503030403020204" pitchFamily="34" charset="0"/>
              </a:rPr>
              <a:t>confirmed through </a:t>
            </a:r>
            <a:r>
              <a:rPr lang="en-US" sz="1600" dirty="0" err="1" smtClean="0">
                <a:solidFill>
                  <a:srgbClr val="000000"/>
                </a:solidFill>
                <a:latin typeface="Myriad Pro" panose="020B0503030403020204" pitchFamily="34" charset="0"/>
              </a:rPr>
              <a:t>dFISH</a:t>
            </a:r>
            <a:r>
              <a:rPr lang="en-US" sz="1600" dirty="0">
                <a:solidFill>
                  <a:srgbClr val="000000"/>
                </a:solidFill>
                <a:latin typeface="Myriad Pro" panose="020B0503030403020204" pitchFamily="34" charset="0"/>
              </a:rPr>
              <a:t>: n = 7 / 7, 100% confirmed) </a:t>
            </a:r>
            <a:endParaRPr lang="en-US" sz="1600" dirty="0">
              <a:latin typeface="Myriad Pro" panose="020B0503030403020204" pitchFamily="34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7131694" y="5084621"/>
            <a:ext cx="580173" cy="343383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980" y="3883690"/>
            <a:ext cx="1864957" cy="6104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0132" y="3911733"/>
            <a:ext cx="1817504" cy="16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FUTURE DIRECTIONS</a:t>
            </a:r>
            <a:endParaRPr lang="en-US" sz="5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7911" y="1989556"/>
            <a:ext cx="10876177" cy="4298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en-US" sz="3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Test predicted promoters + enhancers for their ability to drive cell type-specific expression in the brain</a:t>
            </a:r>
          </a:p>
          <a:p>
            <a:pPr>
              <a:buClr>
                <a:srgbClr val="0070C0"/>
              </a:buClr>
            </a:pPr>
            <a:endParaRPr lang="en-US" sz="24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US" sz="3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Assess evolutionary dynamics of regulatory sequences</a:t>
            </a:r>
          </a:p>
          <a:p>
            <a:pPr>
              <a:buClr>
                <a:srgbClr val="0070C0"/>
              </a:buClr>
            </a:pPr>
            <a:endParaRPr lang="en-US" sz="36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US" sz="3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Manipulate critical regulatory sequences in vivo</a:t>
            </a:r>
          </a:p>
        </p:txBody>
      </p:sp>
    </p:spTree>
    <p:extLst>
      <p:ext uri="{BB962C8B-B14F-4D97-AF65-F5344CB8AC3E}">
        <p14:creationId xmlns:p14="http://schemas.microsoft.com/office/powerpoint/2010/main" val="39316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.dilcdn.com/bl/wp-content/uploads/sites/8/2011/09/baby-with-cell-phone-photo-420x420-ts-786512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73" y="1660630"/>
            <a:ext cx="4331369" cy="433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meraldgate.files.wordpress.com/2011/04/baby-bird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/>
          <a:stretch/>
        </p:blipFill>
        <p:spPr bwMode="auto">
          <a:xfrm>
            <a:off x="6208020" y="1813030"/>
            <a:ext cx="4723753" cy="40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00" y="392814"/>
            <a:ext cx="11685566" cy="1083060"/>
          </a:xfrm>
        </p:spPr>
        <p:txBody>
          <a:bodyPr anchor="t">
            <a:normAutofit/>
          </a:bodyPr>
          <a:lstStyle/>
          <a:p>
            <a:r>
              <a:rPr lang="en-US" sz="4800" b="1" dirty="0" smtClean="0">
                <a:latin typeface="Myriad Pro" panose="020B0503030403020204" pitchFamily="34" charset="0"/>
              </a:rPr>
              <a:t>Birdsong: a model for vocal learning</a:t>
            </a:r>
            <a:endParaRPr lang="en-US" sz="40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6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00" y="232393"/>
            <a:ext cx="11685566" cy="1419943"/>
          </a:xfrm>
        </p:spPr>
        <p:txBody>
          <a:bodyPr anchor="t">
            <a:normAutofit fontScale="90000"/>
          </a:bodyPr>
          <a:lstStyle/>
          <a:p>
            <a:r>
              <a:rPr lang="en-US" b="1" dirty="0" smtClean="0"/>
              <a:t>Birdsong as a model for vocal learning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49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96529" y="1612230"/>
            <a:ext cx="5847471" cy="5245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err="1" smtClean="0">
                <a:solidFill>
                  <a:prstClr val="black"/>
                </a:solidFill>
              </a:rPr>
              <a:t>i</a:t>
            </a:r>
            <a:r>
              <a:rPr lang="en-US" sz="4400" b="1" dirty="0" smtClean="0">
                <a:solidFill>
                  <a:prstClr val="black"/>
                </a:solidFill>
              </a:rPr>
              <a:t>)</a:t>
            </a:r>
            <a:r>
              <a:rPr lang="en-US" sz="4400" dirty="0" smtClean="0">
                <a:solidFill>
                  <a:prstClr val="black"/>
                </a:solidFill>
              </a:rPr>
              <a:t> dependent on learning 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10244" name="Picture 4" descr="http://thecatholiccatalogue.com/wp-content/uploads/2015/08/LH-95-3-04-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26" y="2652401"/>
            <a:ext cx="5630779" cy="37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blog.duncraft.com/wp-content/uploads/2010/01/cowbir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34" y="2603677"/>
            <a:ext cx="5341400" cy="381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0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jax.org/~/media/JaxWeb/images/jax-mice-and-services/mice/datasheets/0035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297220"/>
            <a:ext cx="8449900" cy="475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237134" y="1851267"/>
            <a:ext cx="4860758" cy="4000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en-US" sz="3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Mice deafened at birth: </a:t>
            </a:r>
            <a:br>
              <a:rPr lang="en-US" sz="3200" dirty="0" smtClean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	‘</a:t>
            </a:r>
            <a:r>
              <a:rPr lang="en-US" sz="30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calls’ develop normally</a:t>
            </a:r>
          </a:p>
          <a:p>
            <a:pPr>
              <a:buClr>
                <a:srgbClr val="0070C0"/>
              </a:buClr>
            </a:pPr>
            <a:endParaRPr lang="en-US" sz="30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>
              <a:buClr>
                <a:srgbClr val="0070C0"/>
              </a:buClr>
            </a:pPr>
            <a:endParaRPr lang="en-US" sz="30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>
              <a:buClr>
                <a:srgbClr val="0070C0"/>
              </a:buClr>
            </a:pPr>
            <a:r>
              <a:rPr lang="en-US" sz="3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Mice born with no cortex: </a:t>
            </a:r>
            <a: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	 ‘calls’ develop normally</a:t>
            </a:r>
            <a:endParaRPr lang="en-US" sz="3000" dirty="0" smtClean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00" y="232393"/>
            <a:ext cx="11685566" cy="1419943"/>
          </a:xfrm>
        </p:spPr>
        <p:txBody>
          <a:bodyPr anchor="t">
            <a:normAutofit/>
          </a:bodyPr>
          <a:lstStyle/>
          <a:p>
            <a:r>
              <a:rPr lang="en-US" b="1" dirty="0" smtClean="0"/>
              <a:t>‘Calls’ not dependent on learning!</a:t>
            </a:r>
            <a:endParaRPr lang="en-US" sz="4900" dirty="0"/>
          </a:p>
        </p:txBody>
      </p:sp>
      <p:sp>
        <p:nvSpPr>
          <p:cNvPr id="3" name="Rectangle 2"/>
          <p:cNvSpPr/>
          <p:nvPr/>
        </p:nvSpPr>
        <p:spPr>
          <a:xfrm>
            <a:off x="8021054" y="2920918"/>
            <a:ext cx="3641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Myriad Pro" panose="020B0503030403020204" pitchFamily="34" charset="0"/>
              </a:rPr>
              <a:t>Hammerschmidt</a:t>
            </a:r>
            <a:r>
              <a:rPr lang="en-US" sz="1600" dirty="0" smtClean="0">
                <a:latin typeface="Myriad Pro" panose="020B0503030403020204" pitchFamily="34" charset="0"/>
              </a:rPr>
              <a:t> et al (2012) BMC Neuro</a:t>
            </a:r>
          </a:p>
          <a:p>
            <a:r>
              <a:rPr lang="en-US" sz="1600" dirty="0" err="1" smtClean="0">
                <a:latin typeface="Myriad Pro" panose="020B0503030403020204" pitchFamily="34" charset="0"/>
              </a:rPr>
              <a:t>Mahrt</a:t>
            </a:r>
            <a:r>
              <a:rPr lang="en-US" sz="1600" dirty="0" smtClean="0">
                <a:latin typeface="Myriad Pro" panose="020B0503030403020204" pitchFamily="34" charset="0"/>
              </a:rPr>
              <a:t> et al (2013) </a:t>
            </a:r>
            <a:r>
              <a:rPr lang="en-US" sz="1600" dirty="0" err="1" smtClean="0">
                <a:latin typeface="Myriad Pro" panose="020B0503030403020204" pitchFamily="34" charset="0"/>
              </a:rPr>
              <a:t>JNeurosci</a:t>
            </a:r>
            <a:endParaRPr lang="en-US" sz="1600" dirty="0">
              <a:latin typeface="Myriad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35272" y="5243366"/>
            <a:ext cx="326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 smtClean="0">
                <a:latin typeface="Myriad Pro" panose="020B0503030403020204" pitchFamily="34" charset="0"/>
              </a:rPr>
              <a:t>Hammerschmidt et al (2015) Sci Rep</a:t>
            </a:r>
            <a:endParaRPr lang="en-US" sz="1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4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-media-cache-ak0.pinimg.com/736x/9e/fe/93/9efe93cd4df03d6e42e26b78451826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3" y="1321877"/>
            <a:ext cx="5480787" cy="30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tokresource.org/tok_classes/ways/gorilla_personhood/sign_dev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460" y="1221663"/>
            <a:ext cx="3283372" cy="32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1" y="4682177"/>
            <a:ext cx="9529010" cy="53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Myriad Pro" panose="020B0503030403020204" pitchFamily="34" charset="0"/>
              </a:rPr>
              <a:t>Kanzi</a:t>
            </a:r>
            <a:r>
              <a:rPr lang="en-US" sz="2800" dirty="0" smtClean="0">
                <a:latin typeface="Myriad Pro" panose="020B0503030403020204" pitchFamily="34" charset="0"/>
              </a:rPr>
              <a:t> the bonobo			</a:t>
            </a:r>
            <a:r>
              <a:rPr lang="en-US" sz="2800" dirty="0">
                <a:latin typeface="Myriad Pro" panose="020B0503030403020204" pitchFamily="34" charset="0"/>
              </a:rPr>
              <a:t>	 </a:t>
            </a:r>
            <a:r>
              <a:rPr lang="en-US" sz="2800" dirty="0" smtClean="0">
                <a:latin typeface="Myriad Pro" panose="020B0503030403020204" pitchFamily="34" charset="0"/>
              </a:rPr>
              <a:t>       Koko the gorilla</a:t>
            </a:r>
            <a:endParaRPr lang="en-US" sz="28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00" y="232393"/>
            <a:ext cx="11685566" cy="1419943"/>
          </a:xfrm>
        </p:spPr>
        <p:txBody>
          <a:bodyPr anchor="t">
            <a:normAutofit fontScale="90000"/>
          </a:bodyPr>
          <a:lstStyle/>
          <a:p>
            <a:r>
              <a:rPr lang="en-US" b="1" dirty="0" smtClean="0"/>
              <a:t>Birdsong as a model for vocal learning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49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96530" y="1612230"/>
            <a:ext cx="5847471" cy="5245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err="1" smtClean="0">
                <a:solidFill>
                  <a:prstClr val="black"/>
                </a:solidFill>
              </a:rPr>
              <a:t>i</a:t>
            </a:r>
            <a:r>
              <a:rPr lang="en-US" sz="4400" b="1" dirty="0" smtClean="0">
                <a:solidFill>
                  <a:prstClr val="black"/>
                </a:solidFill>
              </a:rPr>
              <a:t>)</a:t>
            </a:r>
            <a:r>
              <a:rPr lang="en-US" sz="4400" dirty="0" smtClean="0">
                <a:solidFill>
                  <a:prstClr val="black"/>
                </a:solidFill>
              </a:rPr>
              <a:t> dependent on learning </a:t>
            </a:r>
          </a:p>
          <a:p>
            <a:pPr algn="l"/>
            <a:r>
              <a:rPr lang="en-US" sz="6200" b="1" dirty="0" smtClean="0">
                <a:solidFill>
                  <a:prstClr val="black"/>
                </a:solidFill>
              </a:rPr>
              <a:t>ii) critical periods</a:t>
            </a:r>
          </a:p>
          <a:p>
            <a:pPr algn="l"/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1255</Words>
  <Application>Microsoft Office PowerPoint</Application>
  <PresentationFormat>Widescreen</PresentationFormat>
  <Paragraphs>249</Paragraphs>
  <Slides>45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Calibri</vt:lpstr>
      <vt:lpstr>Calibri Light</vt:lpstr>
      <vt:lpstr>Gill Sans MT</vt:lpstr>
      <vt:lpstr>Myriad Pro</vt:lpstr>
      <vt:lpstr>Times</vt:lpstr>
      <vt:lpstr>Wingdings 2</vt:lpstr>
      <vt:lpstr>Office Theme</vt:lpstr>
      <vt:lpstr>1_Office Theme</vt:lpstr>
      <vt:lpstr>2_Office Theme</vt:lpstr>
      <vt:lpstr>3_Office Theme</vt:lpstr>
      <vt:lpstr>5_Office Theme</vt:lpstr>
      <vt:lpstr>4_Office Theme</vt:lpstr>
      <vt:lpstr>12_Office Theme</vt:lpstr>
      <vt:lpstr>13_Office Theme</vt:lpstr>
      <vt:lpstr>  Computational Genetics        Unlocks the Basis for      Birdsong &amp; Human Speech    Morgan Wirthlin    Dept. Behavioral Neuroscience    Oregon Health &amp; Science University</vt:lpstr>
      <vt:lpstr>PowerPoint Presentation</vt:lpstr>
      <vt:lpstr>PowerPoint Presentation</vt:lpstr>
      <vt:lpstr>PowerPoint Presentation</vt:lpstr>
      <vt:lpstr>Birdsong: a model for vocal learning</vt:lpstr>
      <vt:lpstr>Birdsong as a model for vocal learning </vt:lpstr>
      <vt:lpstr>‘Calls’ not dependent on learning!</vt:lpstr>
      <vt:lpstr>PowerPoint Presentation</vt:lpstr>
      <vt:lpstr>Birdsong as a model for vocal learning </vt:lpstr>
      <vt:lpstr>PowerPoint Presentation</vt:lpstr>
      <vt:lpstr>Birdsong as a model for vocal learning </vt:lpstr>
      <vt:lpstr>PowerPoint Presentation</vt:lpstr>
      <vt:lpstr>Birdsong as a model for vocal learning </vt:lpstr>
      <vt:lpstr>PowerPoint Presentation</vt:lpstr>
      <vt:lpstr>Birdsong as a model for vocal learning </vt:lpstr>
      <vt:lpstr>PowerPoint Presentation</vt:lpstr>
      <vt:lpstr>Birdsong as a model for vocal learning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Co-expressed gene sets contain underlying co-regulated gene networks</vt:lpstr>
      <vt:lpstr>Co-expressed gene sets contain underlying co-regulated gene networks</vt:lpstr>
      <vt:lpstr>   Goal:  identify co-regulated gene networks    underlying properties of:        1) vocal control nuclei            HVC,   RA,   Area X,   nXIIts             2) vocal control nucleus cell types         HVC-to-X projection neurons  HVC-to-RA projection neurons</vt:lpstr>
      <vt:lpstr>   Goal:  identify co-regulated gene networks    underlying properties of:        1) vocal control nuclei            HVC,   RA,   Area X,   nXIIts             2) vocal control nucleus cell types         HVC-to-X projection neurons  HVC-to-RA projection neurons</vt:lpstr>
      <vt:lpstr>PowerPoint Presentation</vt:lpstr>
      <vt:lpstr>PowerPoint Presentation</vt:lpstr>
      <vt:lpstr>FUTURE DIRECTIONS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Evolutionary Neurogenomics      provides insight into the      basis of learned behavior     Morgan Wirthlin    Dept. Behavioral Neuroscience    Oregon Health &amp; Science University</dc:title>
  <dc:creator>Morgan Wirthlin</dc:creator>
  <cp:lastModifiedBy>Morgan Wirthlin</cp:lastModifiedBy>
  <cp:revision>98</cp:revision>
  <dcterms:created xsi:type="dcterms:W3CDTF">2016-03-28T05:29:15Z</dcterms:created>
  <dcterms:modified xsi:type="dcterms:W3CDTF">2016-05-06T04:12:00Z</dcterms:modified>
</cp:coreProperties>
</file>