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55" r:id="rId1"/>
  </p:sldMasterIdLst>
  <p:notesMasterIdLst>
    <p:notesMasterId r:id="rId37"/>
  </p:notesMasterIdLst>
  <p:handoutMasterIdLst>
    <p:handoutMasterId r:id="rId38"/>
  </p:handoutMasterIdLst>
  <p:sldIdLst>
    <p:sldId id="409" r:id="rId2"/>
    <p:sldId id="332" r:id="rId3"/>
    <p:sldId id="443" r:id="rId4"/>
    <p:sldId id="344" r:id="rId5"/>
    <p:sldId id="441" r:id="rId6"/>
    <p:sldId id="428" r:id="rId7"/>
    <p:sldId id="432" r:id="rId8"/>
    <p:sldId id="433" r:id="rId9"/>
    <p:sldId id="434" r:id="rId10"/>
    <p:sldId id="440" r:id="rId11"/>
    <p:sldId id="350" r:id="rId12"/>
    <p:sldId id="407" r:id="rId13"/>
    <p:sldId id="436" r:id="rId14"/>
    <p:sldId id="437" r:id="rId15"/>
    <p:sldId id="406" r:id="rId16"/>
    <p:sldId id="404" r:id="rId17"/>
    <p:sldId id="444" r:id="rId18"/>
    <p:sldId id="362" r:id="rId19"/>
    <p:sldId id="368" r:id="rId20"/>
    <p:sldId id="369" r:id="rId21"/>
    <p:sldId id="370" r:id="rId22"/>
    <p:sldId id="402" r:id="rId23"/>
    <p:sldId id="359" r:id="rId24"/>
    <p:sldId id="371" r:id="rId25"/>
    <p:sldId id="458" r:id="rId26"/>
    <p:sldId id="439" r:id="rId27"/>
    <p:sldId id="446" r:id="rId28"/>
    <p:sldId id="447" r:id="rId29"/>
    <p:sldId id="448" r:id="rId30"/>
    <p:sldId id="449" r:id="rId31"/>
    <p:sldId id="450" r:id="rId32"/>
    <p:sldId id="451" r:id="rId33"/>
    <p:sldId id="457" r:id="rId34"/>
    <p:sldId id="373" r:id="rId35"/>
    <p:sldId id="376" r:id="rId3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637">
          <p15:clr>
            <a:srgbClr val="A4A3A4"/>
          </p15:clr>
        </p15:guide>
        <p15:guide id="2" pos="2880">
          <p15:clr>
            <a:srgbClr val="A4A3A4"/>
          </p15:clr>
        </p15:guide>
        <p15:guide id="3" orient="horz" pos="2655">
          <p15:clr>
            <a:srgbClr val="A4A3A4"/>
          </p15:clr>
        </p15:guide>
        <p15:guide id="4" orient="horz" pos="1978">
          <p15:clr>
            <a:srgbClr val="A4A3A4"/>
          </p15:clr>
        </p15:guide>
        <p15:guide id="5" orient="horz" pos="199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iu, Lawrence Y" initials="CLY" lastIdx="1" clrIdx="0"/>
  <p:cmAuthor id="1" name="Cecile A. Thomas" initials="CAT"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CC99FF"/>
    <a:srgbClr val="FF9933"/>
    <a:srgbClr val="99CC00"/>
    <a:srgbClr val="EEA6F2"/>
    <a:srgbClr val="FF99FF"/>
    <a:srgbClr val="FFFFFF"/>
    <a:srgbClr val="000000"/>
    <a:srgbClr val="003C71"/>
    <a:srgbClr val="93A0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preferSingleView="1">
    <p:restoredLeft sz="15294" autoAdjust="0"/>
    <p:restoredTop sz="84902" autoAdjust="0"/>
  </p:normalViewPr>
  <p:slideViewPr>
    <p:cSldViewPr snapToGrid="0" snapToObjects="1">
      <p:cViewPr>
        <p:scale>
          <a:sx n="100" d="100"/>
          <a:sy n="100" d="100"/>
        </p:scale>
        <p:origin x="-1086" y="-72"/>
      </p:cViewPr>
      <p:guideLst>
        <p:guide orient="horz" pos="2637"/>
        <p:guide orient="horz" pos="2655"/>
        <p:guide orient="horz" pos="1978"/>
        <p:guide orient="horz" pos="1991"/>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804"/>
    </p:cViewPr>
  </p:sorterViewPr>
  <p:notesViewPr>
    <p:cSldViewPr snapToGrid="0" snapToObjects="1">
      <p:cViewPr varScale="1">
        <p:scale>
          <a:sx n="53" d="100"/>
          <a:sy n="53" d="100"/>
        </p:scale>
        <p:origin x="-280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sz="900"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9B23B1-3DD8-40C4-B363-0682023E5EE0}" type="datetimeFigureOut">
              <a:rPr lang="en-US" sz="900" smtClean="0"/>
              <a:pPr/>
              <a:t>5/5/2016</a:t>
            </a:fld>
            <a:endParaRPr lang="en-US" sz="900"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sz="900"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C096C75-5479-4FE8-999D-3CCC91026B1D}" type="slidenum">
              <a:rPr lang="en-US" sz="900" smtClean="0"/>
              <a:pPr/>
              <a:t>‹#›</a:t>
            </a:fld>
            <a:endParaRPr lang="en-US" sz="900" dirty="0"/>
          </a:p>
        </p:txBody>
      </p:sp>
    </p:spTree>
    <p:extLst>
      <p:ext uri="{BB962C8B-B14F-4D97-AF65-F5344CB8AC3E}">
        <p14:creationId xmlns:p14="http://schemas.microsoft.com/office/powerpoint/2010/main" val="3202618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9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900"/>
            </a:lvl1pPr>
          </a:lstStyle>
          <a:p>
            <a:fld id="{4D549EAA-037A-45A3-B973-B38F716773EE}" type="datetimeFigureOut">
              <a:rPr lang="en-US" smtClean="0"/>
              <a:pPr/>
              <a:t>5/5/2016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9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900"/>
            </a:lvl1pPr>
          </a:lstStyle>
          <a:p>
            <a:fld id="{E13FB3FA-C830-445B-A142-1E421B2C8A7E}" type="slidenum">
              <a:rPr lang="en-US" smtClean="0"/>
              <a:pPr/>
              <a:t>‹#›</a:t>
            </a:fld>
            <a:endParaRPr lang="en-US" dirty="0"/>
          </a:p>
        </p:txBody>
      </p:sp>
    </p:spTree>
    <p:extLst>
      <p:ext uri="{BB962C8B-B14F-4D97-AF65-F5344CB8AC3E}">
        <p14:creationId xmlns:p14="http://schemas.microsoft.com/office/powerpoint/2010/main" val="3945027899"/>
      </p:ext>
    </p:extLst>
  </p:cSld>
  <p:clrMap bg1="lt1" tx1="dk1" bg2="lt2" tx2="dk2" accent1="accent1" accent2="accent2" accent3="accent3" accent4="accent4" accent5="accent5" accent6="accent6" hlink="hlink" folHlink="folHlink"/>
  <p:notesStyle>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900" kern="1200">
        <a:solidFill>
          <a:schemeClr val="tx1"/>
        </a:solidFill>
        <a:latin typeface="+mn-lt"/>
        <a:ea typeface="+mn-ea"/>
        <a:cs typeface="+mn-cs"/>
      </a:defRPr>
    </a:lvl2pPr>
    <a:lvl3pPr marL="914400" algn="l" defTabSz="914400" rtl="0" eaLnBrk="1" latinLnBrk="0" hangingPunct="1">
      <a:defRPr sz="900" kern="1200">
        <a:solidFill>
          <a:schemeClr val="tx1"/>
        </a:solidFill>
        <a:latin typeface="+mn-lt"/>
        <a:ea typeface="+mn-ea"/>
        <a:cs typeface="+mn-cs"/>
      </a:defRPr>
    </a:lvl3pPr>
    <a:lvl4pPr marL="1371600" algn="l" defTabSz="914400" rtl="0" eaLnBrk="1" latinLnBrk="0" hangingPunct="1">
      <a:defRPr sz="900" kern="1200">
        <a:solidFill>
          <a:schemeClr val="tx1"/>
        </a:solidFill>
        <a:latin typeface="+mn-lt"/>
        <a:ea typeface="+mn-ea"/>
        <a:cs typeface="+mn-cs"/>
      </a:defRPr>
    </a:lvl4pPr>
    <a:lvl5pPr marL="1828800" algn="l" defTabSz="914400" rtl="0" eaLnBrk="1" latinLnBrk="0" hangingPunct="1">
      <a:defRPr sz="9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kern="1200" dirty="0" smtClean="0">
                <a:solidFill>
                  <a:schemeClr val="tx1"/>
                </a:solidFill>
                <a:effectLst/>
                <a:latin typeface="+mn-lt"/>
                <a:ea typeface="+mn-ea"/>
                <a:cs typeface="+mn-cs"/>
              </a:rPr>
              <a:t>The vortex of change has never been greater. </a:t>
            </a:r>
          </a:p>
          <a:p>
            <a:r>
              <a:rPr lang="en-US" sz="900" b="0" kern="1200" dirty="0" smtClean="0">
                <a:solidFill>
                  <a:schemeClr val="tx1"/>
                </a:solidFill>
                <a:effectLst/>
                <a:latin typeface="+mn-lt"/>
                <a:ea typeface="+mn-ea"/>
                <a:cs typeface="+mn-cs"/>
              </a:rPr>
              <a:t>Business models are being turned upside down</a:t>
            </a:r>
            <a:r>
              <a:rPr lang="en-US" sz="900" b="0" kern="1200" baseline="0" dirty="0" smtClean="0">
                <a:solidFill>
                  <a:schemeClr val="tx1"/>
                </a:solidFill>
                <a:effectLst/>
                <a:latin typeface="+mn-lt"/>
                <a:ea typeface="+mn-ea"/>
                <a:cs typeface="+mn-cs"/>
              </a:rPr>
              <a:t> a t</a:t>
            </a:r>
            <a:r>
              <a:rPr lang="en-US" sz="900" b="0" kern="1200" dirty="0" smtClean="0">
                <a:solidFill>
                  <a:schemeClr val="tx1"/>
                </a:solidFill>
                <a:effectLst/>
                <a:latin typeface="+mn-lt"/>
                <a:ea typeface="+mn-ea"/>
                <a:cs typeface="+mn-cs"/>
              </a:rPr>
              <a:t>he hunters are</a:t>
            </a:r>
            <a:r>
              <a:rPr lang="en-US" sz="900" b="0" kern="1200" baseline="0" dirty="0" smtClean="0">
                <a:solidFill>
                  <a:schemeClr val="tx1"/>
                </a:solidFill>
                <a:effectLst/>
                <a:latin typeface="+mn-lt"/>
                <a:ea typeface="+mn-ea"/>
                <a:cs typeface="+mn-cs"/>
              </a:rPr>
              <a:t> </a:t>
            </a:r>
            <a:r>
              <a:rPr lang="en-US" sz="900" b="0" kern="1200" dirty="0" smtClean="0">
                <a:solidFill>
                  <a:schemeClr val="tx1"/>
                </a:solidFill>
                <a:effectLst/>
                <a:latin typeface="+mn-lt"/>
                <a:ea typeface="+mn-ea"/>
                <a:cs typeface="+mn-cs"/>
              </a:rPr>
              <a:t>now the hunted</a:t>
            </a:r>
          </a:p>
          <a:p>
            <a:r>
              <a:rPr lang="en-US" sz="900" b="0" kern="1200" dirty="0" smtClean="0">
                <a:solidFill>
                  <a:schemeClr val="tx1"/>
                </a:solidFill>
                <a:effectLst/>
                <a:latin typeface="+mn-lt"/>
                <a:ea typeface="+mn-ea"/>
                <a:cs typeface="+mn-cs"/>
              </a:rPr>
              <a:t>Global</a:t>
            </a:r>
            <a:r>
              <a:rPr lang="en-US" sz="900" b="0" kern="1200" baseline="0" dirty="0" smtClean="0">
                <a:solidFill>
                  <a:schemeClr val="tx1"/>
                </a:solidFill>
                <a:effectLst/>
                <a:latin typeface="+mn-lt"/>
                <a:ea typeface="+mn-ea"/>
                <a:cs typeface="+mn-cs"/>
              </a:rPr>
              <a:t> equalization ensures that </a:t>
            </a:r>
            <a:r>
              <a:rPr lang="en-US" sz="900" b="0" kern="1200" dirty="0" smtClean="0">
                <a:solidFill>
                  <a:schemeClr val="tx1"/>
                </a:solidFill>
                <a:effectLst/>
                <a:latin typeface="+mn-lt"/>
                <a:ea typeface="+mn-ea"/>
                <a:cs typeface="+mn-cs"/>
              </a:rPr>
              <a:t>size is no longer a guarantee of success. </a:t>
            </a:r>
          </a:p>
          <a:p>
            <a:r>
              <a:rPr lang="en-US" sz="900" b="0" kern="1200" dirty="0" smtClean="0">
                <a:solidFill>
                  <a:schemeClr val="tx1"/>
                </a:solidFill>
                <a:effectLst/>
                <a:latin typeface="+mn-lt"/>
                <a:ea typeface="+mn-ea"/>
                <a:cs typeface="+mn-cs"/>
              </a:rPr>
              <a:t>The innovative survive and thrive … the nervous and slow go under … </a:t>
            </a:r>
          </a:p>
          <a:p>
            <a:endParaRPr lang="en-US" sz="900" b="0" kern="1200" dirty="0" smtClean="0">
              <a:solidFill>
                <a:schemeClr val="tx1"/>
              </a:solidFill>
              <a:effectLst/>
              <a:latin typeface="+mn-lt"/>
              <a:ea typeface="+mn-ea"/>
              <a:cs typeface="+mn-cs"/>
            </a:endParaRPr>
          </a:p>
          <a:p>
            <a:r>
              <a:rPr lang="en-US" sz="900" b="0" kern="1200" dirty="0" smtClean="0">
                <a:solidFill>
                  <a:schemeClr val="tx1"/>
                </a:solidFill>
                <a:effectLst/>
                <a:latin typeface="+mn-lt"/>
                <a:ea typeface="+mn-ea"/>
                <a:cs typeface="+mn-cs"/>
              </a:rPr>
              <a:t>We</a:t>
            </a:r>
            <a:r>
              <a:rPr lang="en-US" sz="900" b="0" kern="1200" baseline="0" dirty="0" smtClean="0">
                <a:solidFill>
                  <a:schemeClr val="tx1"/>
                </a:solidFill>
                <a:effectLst/>
                <a:latin typeface="+mn-lt"/>
                <a:ea typeface="+mn-ea"/>
                <a:cs typeface="+mn-cs"/>
              </a:rPr>
              <a:t> are going to l</a:t>
            </a:r>
            <a:r>
              <a:rPr lang="en-US" sz="900" b="0" kern="1200" dirty="0" smtClean="0">
                <a:solidFill>
                  <a:schemeClr val="tx1"/>
                </a:solidFill>
                <a:effectLst/>
                <a:latin typeface="+mn-lt"/>
                <a:ea typeface="+mn-ea"/>
                <a:cs typeface="+mn-cs"/>
              </a:rPr>
              <a:t>ook at:</a:t>
            </a:r>
          </a:p>
          <a:p>
            <a:pPr marL="228600" indent="-228600">
              <a:buAutoNum type="arabicParenR"/>
            </a:pPr>
            <a:r>
              <a:rPr lang="en-US" sz="900" b="0" kern="1200" baseline="0" dirty="0" smtClean="0">
                <a:solidFill>
                  <a:schemeClr val="tx1"/>
                </a:solidFill>
                <a:effectLst/>
                <a:latin typeface="+mn-lt"/>
                <a:ea typeface="+mn-ea"/>
                <a:cs typeface="+mn-cs"/>
              </a:rPr>
              <a:t>Disruptive opportunities</a:t>
            </a:r>
          </a:p>
          <a:p>
            <a:pPr marL="228600" indent="-228600">
              <a:buAutoNum type="arabicParenR"/>
            </a:pPr>
            <a:r>
              <a:rPr lang="en-US" sz="900" b="0" kern="1200" baseline="0" dirty="0" smtClean="0">
                <a:solidFill>
                  <a:schemeClr val="tx1"/>
                </a:solidFill>
                <a:effectLst/>
                <a:latin typeface="+mn-lt"/>
                <a:ea typeface="+mn-ea"/>
                <a:cs typeface="+mn-cs"/>
              </a:rPr>
              <a:t>Re-inventing Enterprise IT to address</a:t>
            </a:r>
          </a:p>
          <a:p>
            <a:pPr marL="228600" indent="-228600">
              <a:buAutoNum type="arabicParenR"/>
            </a:pPr>
            <a:r>
              <a:rPr lang="en-US" sz="900" b="0" kern="1200" baseline="0" dirty="0" smtClean="0">
                <a:solidFill>
                  <a:schemeClr val="tx1"/>
                </a:solidFill>
                <a:effectLst/>
                <a:latin typeface="+mn-lt"/>
                <a:ea typeface="+mn-ea"/>
                <a:cs typeface="+mn-cs"/>
              </a:rPr>
              <a:t>Sample platform</a:t>
            </a:r>
            <a:endParaRPr lang="en-US" sz="900" b="0" kern="1200" dirty="0" smtClean="0">
              <a:solidFill>
                <a:schemeClr val="tx1"/>
              </a:solidFill>
              <a:effectLst/>
              <a:latin typeface="+mn-lt"/>
              <a:ea typeface="+mn-ea"/>
              <a:cs typeface="+mn-cs"/>
            </a:endParaRPr>
          </a:p>
          <a:p>
            <a:pPr marL="228600" indent="-228600">
              <a:buAutoNum type="arabicParenR"/>
            </a:pPr>
            <a:endParaRPr lang="en-US" sz="900" b="0" kern="1200" dirty="0" smtClean="0">
              <a:solidFill>
                <a:schemeClr val="tx1"/>
              </a:solidFill>
              <a:effectLst/>
              <a:latin typeface="+mn-lt"/>
              <a:ea typeface="+mn-ea"/>
              <a:cs typeface="+mn-cs"/>
            </a:endParaRPr>
          </a:p>
          <a:p>
            <a:r>
              <a:rPr lang="en-US" sz="900" b="0" kern="1200" dirty="0" smtClean="0">
                <a:solidFill>
                  <a:schemeClr val="tx1"/>
                </a:solidFill>
                <a:effectLst/>
                <a:latin typeface="+mn-lt"/>
                <a:ea typeface="+mn-ea"/>
                <a:cs typeface="+mn-cs"/>
              </a:rPr>
              <a:t>What</a:t>
            </a:r>
            <a:r>
              <a:rPr lang="en-US" sz="900" b="0" kern="1200" baseline="0" dirty="0" smtClean="0">
                <a:solidFill>
                  <a:schemeClr val="tx1"/>
                </a:solidFill>
                <a:effectLst/>
                <a:latin typeface="+mn-lt"/>
                <a:ea typeface="+mn-ea"/>
                <a:cs typeface="+mn-cs"/>
              </a:rPr>
              <a:t> does this mean for you in your industry?</a:t>
            </a:r>
            <a:endParaRPr lang="en-US" sz="9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3FB3FA-C830-445B-A142-1E421B2C8A7E}"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206513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effectLst/>
                <a:latin typeface="+mn-lt"/>
                <a:ea typeface="+mn-ea"/>
                <a:cs typeface="+mn-cs"/>
              </a:rPr>
              <a:t>As we see traditional business converging with new digital</a:t>
            </a:r>
            <a:r>
              <a:rPr lang="en-US" sz="900" kern="1200" baseline="0" dirty="0" smtClean="0">
                <a:solidFill>
                  <a:schemeClr val="tx1"/>
                </a:solidFill>
                <a:effectLst/>
                <a:latin typeface="+mn-lt"/>
                <a:ea typeface="+mn-ea"/>
                <a:cs typeface="+mn-cs"/>
              </a:rPr>
              <a:t> business, we need to re-invent Enterprise IT to accommodate.</a:t>
            </a:r>
          </a:p>
          <a:p>
            <a:r>
              <a:rPr lang="en-US" sz="900" kern="1200" baseline="0" dirty="0" smtClean="0">
                <a:solidFill>
                  <a:schemeClr val="tx1"/>
                </a:solidFill>
                <a:effectLst/>
                <a:latin typeface="+mn-lt"/>
                <a:ea typeface="+mn-ea"/>
                <a:cs typeface="+mn-cs"/>
              </a:rPr>
              <a:t>What does that look like?</a:t>
            </a:r>
            <a:endParaRPr lang="en-US" sz="9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3FB3FA-C830-445B-A142-1E421B2C8A7E}" type="slidenum">
              <a:rPr lang="en-US" smtClean="0"/>
              <a:pPr/>
              <a:t>10</a:t>
            </a:fld>
            <a:endParaRPr lang="en-US" dirty="0"/>
          </a:p>
        </p:txBody>
      </p:sp>
    </p:spTree>
    <p:extLst>
      <p:ext uri="{BB962C8B-B14F-4D97-AF65-F5344CB8AC3E}">
        <p14:creationId xmlns:p14="http://schemas.microsoft.com/office/powerpoint/2010/main" val="2139183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kern="1200" dirty="0" smtClean="0">
                <a:solidFill>
                  <a:schemeClr val="tx1"/>
                </a:solidFill>
                <a:effectLst/>
                <a:latin typeface="+mn-lt"/>
                <a:ea typeface="+mn-ea"/>
                <a:cs typeface="+mn-cs"/>
              </a:rPr>
              <a:t>Data Driven (Data is a new currency)</a:t>
            </a:r>
          </a:p>
          <a:p>
            <a:r>
              <a:rPr lang="en-US" sz="900" b="0" kern="1200" dirty="0" smtClean="0">
                <a:solidFill>
                  <a:schemeClr val="tx1"/>
                </a:solidFill>
                <a:effectLst/>
                <a:latin typeface="+mn-lt"/>
                <a:ea typeface="+mn-ea"/>
                <a:cs typeface="+mn-cs"/>
              </a:rPr>
              <a:t>Smart</a:t>
            </a:r>
            <a:r>
              <a:rPr lang="en-US" sz="900" b="0" kern="1200" baseline="0" dirty="0" smtClean="0">
                <a:solidFill>
                  <a:schemeClr val="tx1"/>
                </a:solidFill>
                <a:effectLst/>
                <a:latin typeface="+mn-lt"/>
                <a:ea typeface="+mn-ea"/>
                <a:cs typeface="+mn-cs"/>
              </a:rPr>
              <a:t> (IOT context)</a:t>
            </a:r>
          </a:p>
          <a:p>
            <a:r>
              <a:rPr lang="en-US" sz="900" b="0" kern="1200" dirty="0" smtClean="0">
                <a:solidFill>
                  <a:schemeClr val="tx1"/>
                </a:solidFill>
                <a:effectLst/>
                <a:latin typeface="+mn-lt"/>
                <a:ea typeface="+mn-ea"/>
                <a:cs typeface="+mn-cs"/>
              </a:rPr>
              <a:t>On-Demand (delivery of services</a:t>
            </a:r>
            <a:r>
              <a:rPr lang="en-US" sz="900" b="0" kern="1200" baseline="0" dirty="0" smtClean="0">
                <a:solidFill>
                  <a:schemeClr val="tx1"/>
                </a:solidFill>
                <a:effectLst/>
                <a:latin typeface="+mn-lt"/>
                <a:ea typeface="+mn-ea"/>
                <a:cs typeface="+mn-cs"/>
              </a:rPr>
              <a:t> in </a:t>
            </a:r>
            <a:r>
              <a:rPr lang="en-US" sz="900" b="0" kern="1200" dirty="0" smtClean="0">
                <a:solidFill>
                  <a:schemeClr val="tx1"/>
                </a:solidFill>
                <a:effectLst/>
                <a:latin typeface="+mn-lt"/>
                <a:ea typeface="+mn-ea"/>
                <a:cs typeface="+mn-cs"/>
              </a:rPr>
              <a:t>minutes not days)</a:t>
            </a:r>
          </a:p>
          <a:p>
            <a:r>
              <a:rPr lang="en-US" sz="900" b="0" kern="1200" dirty="0" smtClean="0">
                <a:solidFill>
                  <a:schemeClr val="tx1"/>
                </a:solidFill>
                <a:effectLst/>
                <a:latin typeface="+mn-lt"/>
                <a:ea typeface="+mn-ea"/>
                <a:cs typeface="+mn-cs"/>
              </a:rPr>
              <a:t>Trusted (Heart of your brand identity)</a:t>
            </a:r>
          </a:p>
          <a:p>
            <a:r>
              <a:rPr lang="en-US" sz="900" b="0" kern="1200" dirty="0" smtClean="0">
                <a:solidFill>
                  <a:schemeClr val="tx1"/>
                </a:solidFill>
                <a:effectLst/>
                <a:latin typeface="+mn-lt"/>
                <a:ea typeface="+mn-ea"/>
                <a:cs typeface="+mn-cs"/>
              </a:rPr>
              <a:t>Experience (Connected, Immersive, Safe)</a:t>
            </a:r>
          </a:p>
          <a:p>
            <a:r>
              <a:rPr lang="en-US" sz="900" b="0" kern="1200" dirty="0" smtClean="0">
                <a:solidFill>
                  <a:schemeClr val="tx1"/>
                </a:solidFill>
                <a:effectLst/>
                <a:latin typeface="+mn-lt"/>
                <a:ea typeface="+mn-ea"/>
                <a:cs typeface="+mn-cs"/>
              </a:rPr>
              <a:t>Innovative (Stay competitive)</a:t>
            </a:r>
          </a:p>
          <a:p>
            <a:endParaRPr lang="en-US" dirty="0"/>
          </a:p>
        </p:txBody>
      </p:sp>
      <p:sp>
        <p:nvSpPr>
          <p:cNvPr id="4" name="Slide Number Placeholder 3"/>
          <p:cNvSpPr>
            <a:spLocks noGrp="1"/>
          </p:cNvSpPr>
          <p:nvPr>
            <p:ph type="sldNum" sz="quarter" idx="10"/>
          </p:nvPr>
        </p:nvSpPr>
        <p:spPr/>
        <p:txBody>
          <a:bodyPr/>
          <a:lstStyle/>
          <a:p>
            <a:fld id="{E13FB3FA-C830-445B-A142-1E421B2C8A7E}" type="slidenum">
              <a:rPr lang="en-US" smtClean="0"/>
              <a:pPr/>
              <a:t>11</a:t>
            </a:fld>
            <a:endParaRPr lang="en-US" dirty="0"/>
          </a:p>
        </p:txBody>
      </p:sp>
    </p:spTree>
    <p:extLst>
      <p:ext uri="{BB962C8B-B14F-4D97-AF65-F5344CB8AC3E}">
        <p14:creationId xmlns:p14="http://schemas.microsoft.com/office/powerpoint/2010/main" val="1439614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a:t>
            </a:r>
            <a:r>
              <a:rPr lang="en-US" baseline="0" dirty="0" smtClean="0"/>
              <a:t>to deliver transformative business outcomes! </a:t>
            </a:r>
          </a:p>
          <a:p>
            <a:r>
              <a:rPr lang="en-US" b="0" baseline="0" dirty="0" smtClean="0"/>
              <a:t>For each:</a:t>
            </a:r>
          </a:p>
          <a:p>
            <a:pPr marL="228600" indent="-228600">
              <a:buFont typeface="+mj-lt"/>
              <a:buAutoNum type="arabicPeriod"/>
            </a:pPr>
            <a:r>
              <a:rPr lang="en-US" b="0" baseline="0" dirty="0" smtClean="0"/>
              <a:t>What leaders are doing</a:t>
            </a:r>
          </a:p>
          <a:p>
            <a:pPr marL="228600" indent="-228600">
              <a:buFont typeface="+mj-lt"/>
              <a:buAutoNum type="arabicPeriod"/>
            </a:pPr>
            <a:r>
              <a:rPr lang="en-US" b="0" baseline="0" dirty="0" smtClean="0"/>
              <a:t>Rhetorical questions </a:t>
            </a:r>
          </a:p>
          <a:p>
            <a:pPr marL="228600" indent="-228600">
              <a:buFont typeface="+mj-lt"/>
              <a:buAutoNum type="arabicPeriod"/>
            </a:pPr>
            <a:r>
              <a:rPr lang="en-US" b="0" baseline="0" dirty="0" smtClean="0"/>
              <a:t>Where puck is going</a:t>
            </a:r>
          </a:p>
        </p:txBody>
      </p:sp>
      <p:sp>
        <p:nvSpPr>
          <p:cNvPr id="4" name="Slide Number Placeholder 3"/>
          <p:cNvSpPr>
            <a:spLocks noGrp="1"/>
          </p:cNvSpPr>
          <p:nvPr>
            <p:ph type="sldNum" sz="quarter" idx="10"/>
          </p:nvPr>
        </p:nvSpPr>
        <p:spPr/>
        <p:txBody>
          <a:bodyPr/>
          <a:lstStyle/>
          <a:p>
            <a:fld id="{4EB17E0B-082E-47BD-9B62-E32525E92025}" type="slidenum">
              <a:rPr lang="en-US" smtClean="0">
                <a:solidFill>
                  <a:prstClr val="black"/>
                </a:solidFill>
                <a:latin typeface="Arial"/>
              </a:rPr>
              <a:pPr/>
              <a:t>12</a:t>
            </a:fld>
            <a:endParaRPr lang="en-US" dirty="0">
              <a:solidFill>
                <a:prstClr val="black"/>
              </a:solidFill>
              <a:latin typeface="Arial"/>
            </a:endParaRPr>
          </a:p>
        </p:txBody>
      </p:sp>
    </p:spTree>
    <p:extLst>
      <p:ext uri="{BB962C8B-B14F-4D97-AF65-F5344CB8AC3E}">
        <p14:creationId xmlns:p14="http://schemas.microsoft.com/office/powerpoint/2010/main" val="3983519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effectLst/>
                <a:latin typeface="+mn-lt"/>
                <a:ea typeface="+mn-ea"/>
                <a:cs typeface="+mn-cs"/>
              </a:rPr>
              <a:t>Everyone has been told “we need to do “Big Data” – let’s look at some applications</a:t>
            </a:r>
          </a:p>
        </p:txBody>
      </p:sp>
      <p:sp>
        <p:nvSpPr>
          <p:cNvPr id="4" name="Slide Number Placeholder 3"/>
          <p:cNvSpPr>
            <a:spLocks noGrp="1"/>
          </p:cNvSpPr>
          <p:nvPr>
            <p:ph type="sldNum" sz="quarter" idx="10"/>
          </p:nvPr>
        </p:nvSpPr>
        <p:spPr/>
        <p:txBody>
          <a:bodyPr/>
          <a:lstStyle/>
          <a:p>
            <a:fld id="{E13FB3FA-C830-445B-A142-1E421B2C8A7E}"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527020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effectLst/>
                <a:latin typeface="+mn-lt"/>
                <a:ea typeface="+mn-ea"/>
                <a:cs typeface="+mn-cs"/>
              </a:rPr>
              <a:t>Hamburg port authority – gather and aggregate information from many sources – shipping, containers, on land transportation, weather, maritime, retail and many others. It allows the port and their mass of ecosystem partners to gain insights that drive a much more efficient and predictable operation that based on reality vs guesswork. </a:t>
            </a:r>
          </a:p>
          <a:p>
            <a:r>
              <a:rPr lang="en-US" sz="900" kern="1200" dirty="0" smtClean="0">
                <a:solidFill>
                  <a:schemeClr val="tx1"/>
                </a:solidFill>
                <a:effectLst/>
                <a:latin typeface="+mn-lt"/>
                <a:ea typeface="+mn-ea"/>
                <a:cs typeface="+mn-cs"/>
              </a:rPr>
              <a:t>AI – Google uses AI for voice recognition!</a:t>
            </a:r>
            <a:r>
              <a:rPr lang="en-US" sz="900" kern="1200" baseline="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E13FB3FA-C830-445B-A142-1E421B2C8A7E}"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590971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There are two major areas where folks are trying to realize value- Operational Excellence and Revenue Growth. </a:t>
            </a:r>
          </a:p>
          <a:p>
            <a:endParaRPr lang="en-US" b="0" baseline="0" dirty="0" smtClean="0"/>
          </a:p>
          <a:p>
            <a:r>
              <a:rPr lang="en-US" b="0" baseline="0" dirty="0" smtClean="0"/>
              <a:t>With Tesla- you go to bed one night, wake up the next morning and new updates/services have been delivered overnight. Seamless, non invasive – customers love it. </a:t>
            </a:r>
            <a:endParaRPr lang="en-US" b="0" dirty="0"/>
          </a:p>
        </p:txBody>
      </p:sp>
      <p:sp>
        <p:nvSpPr>
          <p:cNvPr id="4" name="Slide Number Placeholder 3"/>
          <p:cNvSpPr>
            <a:spLocks noGrp="1"/>
          </p:cNvSpPr>
          <p:nvPr>
            <p:ph type="sldNum" sz="quarter" idx="10"/>
          </p:nvPr>
        </p:nvSpPr>
        <p:spPr/>
        <p:txBody>
          <a:bodyPr/>
          <a:lstStyle/>
          <a:p>
            <a:fld id="{E13FB3FA-C830-445B-A142-1E421B2C8A7E}" type="slidenum">
              <a:rPr lang="en-US" smtClean="0"/>
              <a:pPr/>
              <a:t>15</a:t>
            </a:fld>
            <a:endParaRPr lang="en-US" dirty="0"/>
          </a:p>
        </p:txBody>
      </p:sp>
    </p:spTree>
    <p:extLst>
      <p:ext uri="{BB962C8B-B14F-4D97-AF65-F5344CB8AC3E}">
        <p14:creationId xmlns:p14="http://schemas.microsoft.com/office/powerpoint/2010/main" val="2627367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Where’s this all going?</a:t>
            </a:r>
          </a:p>
          <a:p>
            <a:r>
              <a:rPr lang="en-US" dirty="0" smtClean="0"/>
              <a:t>What</a:t>
            </a:r>
            <a:r>
              <a:rPr lang="en-US" baseline="0" dirty="0" smtClean="0"/>
              <a:t> are some of the areas we see movement in?</a:t>
            </a:r>
            <a:br>
              <a:rPr lang="en-US" baseline="0" dirty="0" smtClean="0"/>
            </a:br>
            <a:r>
              <a:rPr lang="en-US" baseline="0" dirty="0" smtClean="0"/>
              <a:t>Autonomous- all major manufacturing and DARPA (ship)</a:t>
            </a:r>
          </a:p>
          <a:p>
            <a:r>
              <a:rPr lang="en-US" baseline="0" dirty="0" smtClean="0"/>
              <a:t>Robots/drones– natural disasters, accidents when emergency services can’t get there quickly </a:t>
            </a:r>
          </a:p>
          <a:p>
            <a:r>
              <a:rPr lang="en-US" baseline="0" dirty="0" smtClean="0"/>
              <a:t>Power- </a:t>
            </a:r>
            <a:r>
              <a:rPr lang="en-US" sz="900" b="0" i="0" kern="1200" dirty="0" smtClean="0">
                <a:solidFill>
                  <a:schemeClr val="tx1"/>
                </a:solidFill>
                <a:effectLst/>
                <a:latin typeface="+mn-lt"/>
                <a:ea typeface="+mn-ea"/>
                <a:cs typeface="+mn-cs"/>
              </a:rPr>
              <a:t>distributed grid</a:t>
            </a:r>
          </a:p>
          <a:p>
            <a:r>
              <a:rPr lang="en-US" sz="900" b="0" i="0" kern="1200" dirty="0" smtClean="0">
                <a:solidFill>
                  <a:schemeClr val="tx1"/>
                </a:solidFill>
                <a:effectLst/>
                <a:latin typeface="+mn-lt"/>
                <a:ea typeface="+mn-ea"/>
                <a:cs typeface="+mn-cs"/>
              </a:rPr>
              <a:t>Last</a:t>
            </a:r>
            <a:r>
              <a:rPr lang="en-US" sz="900" b="0" i="0" kern="1200" baseline="0" dirty="0" smtClean="0">
                <a:solidFill>
                  <a:schemeClr val="tx1"/>
                </a:solidFill>
                <a:effectLst/>
                <a:latin typeface="+mn-lt"/>
                <a:ea typeface="+mn-ea"/>
                <a:cs typeface="+mn-cs"/>
              </a:rPr>
              <a:t> but not least is the Smart City –</a:t>
            </a:r>
            <a:r>
              <a:rPr lang="en-US" dirty="0" smtClean="0"/>
              <a:t>Transport,</a:t>
            </a:r>
            <a:r>
              <a:rPr lang="en-US" baseline="0" dirty="0" smtClean="0"/>
              <a:t> </a:t>
            </a:r>
            <a:r>
              <a:rPr lang="en-US" dirty="0" smtClean="0"/>
              <a:t>Home, Infrastructure</a:t>
            </a:r>
          </a:p>
        </p:txBody>
      </p:sp>
      <p:sp>
        <p:nvSpPr>
          <p:cNvPr id="4" name="Slide Number Placeholder 3"/>
          <p:cNvSpPr>
            <a:spLocks noGrp="1"/>
          </p:cNvSpPr>
          <p:nvPr>
            <p:ph type="sldNum" sz="quarter" idx="10"/>
          </p:nvPr>
        </p:nvSpPr>
        <p:spPr/>
        <p:txBody>
          <a:bodyPr/>
          <a:lstStyle/>
          <a:p>
            <a:fld id="{E13FB3FA-C830-445B-A142-1E421B2C8A7E}" type="slidenum">
              <a:rPr lang="en-US" smtClean="0"/>
              <a:pPr/>
              <a:t>16</a:t>
            </a:fld>
            <a:endParaRPr lang="en-US" dirty="0"/>
          </a:p>
        </p:txBody>
      </p:sp>
    </p:spTree>
    <p:extLst>
      <p:ext uri="{BB962C8B-B14F-4D97-AF65-F5344CB8AC3E}">
        <p14:creationId xmlns:p14="http://schemas.microsoft.com/office/powerpoint/2010/main" val="1607324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IoT- use compute to refine, learn; Japan exoskeleton</a:t>
            </a:r>
            <a:endParaRPr lang="en-US" dirty="0"/>
          </a:p>
        </p:txBody>
      </p:sp>
      <p:sp>
        <p:nvSpPr>
          <p:cNvPr id="4" name="Slide Number Placeholder 3"/>
          <p:cNvSpPr>
            <a:spLocks noGrp="1"/>
          </p:cNvSpPr>
          <p:nvPr>
            <p:ph type="sldNum" sz="quarter" idx="10"/>
          </p:nvPr>
        </p:nvSpPr>
        <p:spPr/>
        <p:txBody>
          <a:bodyPr/>
          <a:lstStyle/>
          <a:p>
            <a:fld id="{E13FB3FA-C830-445B-A142-1E421B2C8A7E}" type="slidenum">
              <a:rPr lang="en-US" smtClean="0"/>
              <a:pPr/>
              <a:t>17</a:t>
            </a:fld>
            <a:endParaRPr lang="en-US" dirty="0"/>
          </a:p>
        </p:txBody>
      </p:sp>
    </p:spTree>
    <p:extLst>
      <p:ext uri="{BB962C8B-B14F-4D97-AF65-F5344CB8AC3E}">
        <p14:creationId xmlns:p14="http://schemas.microsoft.com/office/powerpoint/2010/main" val="2024378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smtClean="0">
                <a:solidFill>
                  <a:schemeClr val="tx1"/>
                </a:solidFill>
                <a:effectLst/>
                <a:latin typeface="+mn-lt"/>
                <a:ea typeface="+mn-ea"/>
                <a:cs typeface="+mn-cs"/>
              </a:rPr>
              <a:t>Move to everything as a service </a:t>
            </a:r>
            <a:r>
              <a:rPr lang="en-US" sz="900" kern="1200" dirty="0" smtClean="0">
                <a:solidFill>
                  <a:schemeClr val="tx1"/>
                </a:solidFill>
                <a:effectLst/>
                <a:latin typeface="+mn-lt"/>
                <a:ea typeface="+mn-ea"/>
                <a:cs typeface="+mn-cs"/>
              </a:rPr>
              <a:t>– platform, software, infrastructure .. data … HPC…, security .. emerging. </a:t>
            </a:r>
          </a:p>
          <a:p>
            <a:r>
              <a:rPr lang="en-US" sz="900" kern="1200" dirty="0" smtClean="0">
                <a:solidFill>
                  <a:schemeClr val="tx1"/>
                </a:solidFill>
                <a:effectLst/>
                <a:latin typeface="+mn-lt"/>
                <a:ea typeface="+mn-ea"/>
                <a:cs typeface="+mn-cs"/>
              </a:rPr>
              <a:t>Intel server- weeks to hours</a:t>
            </a:r>
          </a:p>
          <a:p>
            <a:r>
              <a:rPr lang="en-US" sz="900" kern="1200" dirty="0" smtClean="0">
                <a:solidFill>
                  <a:schemeClr val="tx1"/>
                </a:solidFill>
                <a:effectLst/>
                <a:latin typeface="+mn-lt"/>
                <a:ea typeface="+mn-ea"/>
                <a:cs typeface="+mn-cs"/>
              </a:rPr>
              <a:t>DHL button</a:t>
            </a:r>
          </a:p>
          <a:p>
            <a:endParaRPr lang="en-US" dirty="0"/>
          </a:p>
        </p:txBody>
      </p:sp>
      <p:sp>
        <p:nvSpPr>
          <p:cNvPr id="4" name="Slide Number Placeholder 3"/>
          <p:cNvSpPr>
            <a:spLocks noGrp="1"/>
          </p:cNvSpPr>
          <p:nvPr>
            <p:ph type="sldNum" sz="quarter" idx="10"/>
          </p:nvPr>
        </p:nvSpPr>
        <p:spPr/>
        <p:txBody>
          <a:bodyPr/>
          <a:lstStyle/>
          <a:p>
            <a:fld id="{E13FB3FA-C830-445B-A142-1E421B2C8A7E}" type="slidenum">
              <a:rPr lang="en-US" smtClean="0"/>
              <a:pPr/>
              <a:t>18</a:t>
            </a:fld>
            <a:endParaRPr lang="en-US" dirty="0"/>
          </a:p>
        </p:txBody>
      </p:sp>
    </p:spTree>
    <p:extLst>
      <p:ext uri="{BB962C8B-B14F-4D97-AF65-F5344CB8AC3E}">
        <p14:creationId xmlns:p14="http://schemas.microsoft.com/office/powerpoint/2010/main" val="2131820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smtClean="0">
                <a:solidFill>
                  <a:schemeClr val="tx1"/>
                </a:solidFill>
                <a:effectLst/>
                <a:latin typeface="+mn-lt"/>
                <a:ea typeface="+mn-ea"/>
                <a:cs typeface="+mn-cs"/>
              </a:rPr>
              <a:t>Trust – At the Heart of Your Brand Identity </a:t>
            </a:r>
            <a:r>
              <a:rPr lang="en-US" sz="900" kern="1200" dirty="0" smtClean="0">
                <a:solidFill>
                  <a:schemeClr val="tx1"/>
                </a:solidFill>
                <a:effectLst/>
                <a:latin typeface="+mn-lt"/>
                <a:ea typeface="+mn-ea"/>
                <a:cs typeface="+mn-cs"/>
              </a:rPr>
              <a:t>– Won in Drips, Lost In Buckets - Think about that for a moment. </a:t>
            </a:r>
            <a:r>
              <a:rPr lang="en-US" sz="900" b="1" kern="1200" dirty="0" smtClean="0">
                <a:solidFill>
                  <a:schemeClr val="tx1"/>
                </a:solidFill>
                <a:effectLst/>
                <a:latin typeface="+mn-lt"/>
                <a:ea typeface="+mn-ea"/>
                <a:cs typeface="+mn-cs"/>
              </a:rPr>
              <a:t>It takes years and years of hard work and effort to build a trusted brand – and that can be lost in an instant</a:t>
            </a:r>
            <a:r>
              <a:rPr lang="en-US" sz="900" kern="1200" dirty="0" smtClean="0">
                <a:solidFill>
                  <a:schemeClr val="tx1"/>
                </a:solidFill>
                <a:effectLst/>
                <a:latin typeface="+mn-lt"/>
                <a:ea typeface="+mn-ea"/>
                <a:cs typeface="+mn-cs"/>
              </a:rPr>
              <a:t>. We only have to look at recent history – Target, South Korea, eBay… </a:t>
            </a:r>
          </a:p>
          <a:p>
            <a:r>
              <a:rPr lang="en-US" sz="900" kern="1200" dirty="0" smtClean="0">
                <a:solidFill>
                  <a:schemeClr val="tx1"/>
                </a:solidFill>
                <a:effectLst/>
                <a:latin typeface="+mn-lt"/>
                <a:ea typeface="+mn-ea"/>
                <a:cs typeface="+mn-cs"/>
              </a:rPr>
              <a:t>Security needs to be a top business imperative since trust is ultimately at the very heart of your brand identity. </a:t>
            </a:r>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3FB3FA-C830-445B-A142-1E421B2C8A7E}"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943481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kern="1200" dirty="0" smtClean="0">
                <a:solidFill>
                  <a:schemeClr val="tx1"/>
                </a:solidFill>
                <a:effectLst/>
                <a:latin typeface="+mn-lt"/>
                <a:ea typeface="+mn-ea"/>
                <a:cs typeface="+mn-cs"/>
              </a:rPr>
              <a:t>We’re in a period of accelerated innovation – some refer to it as the 3</a:t>
            </a:r>
            <a:r>
              <a:rPr lang="en-US" sz="900" b="0" kern="1200" baseline="30000" dirty="0" smtClean="0">
                <a:solidFill>
                  <a:schemeClr val="tx1"/>
                </a:solidFill>
                <a:effectLst/>
                <a:latin typeface="+mn-lt"/>
                <a:ea typeface="+mn-ea"/>
                <a:cs typeface="+mn-cs"/>
              </a:rPr>
              <a:t>rd</a:t>
            </a:r>
            <a:r>
              <a:rPr lang="en-US" sz="900" b="0" kern="1200" dirty="0" smtClean="0">
                <a:solidFill>
                  <a:schemeClr val="tx1"/>
                </a:solidFill>
                <a:effectLst/>
                <a:latin typeface="+mn-lt"/>
                <a:ea typeface="+mn-ea"/>
                <a:cs typeface="+mn-cs"/>
              </a:rPr>
              <a:t> industrial revolution with the two prior being based around coal and steam and then in the early 1900’s around electrification. This one is driven by compute and communications. </a:t>
            </a:r>
          </a:p>
          <a:p>
            <a:endParaRPr lang="en-US" sz="900" b="0" kern="1200" dirty="0" smtClean="0">
              <a:solidFill>
                <a:schemeClr val="tx1"/>
              </a:solidFill>
              <a:effectLst/>
              <a:latin typeface="+mn-lt"/>
              <a:ea typeface="+mn-ea"/>
              <a:cs typeface="+mn-cs"/>
            </a:endParaRPr>
          </a:p>
          <a:p>
            <a:r>
              <a:rPr lang="en-US" sz="900" b="0" kern="1200" dirty="0" smtClean="0">
                <a:solidFill>
                  <a:schemeClr val="tx1"/>
                </a:solidFill>
                <a:effectLst/>
                <a:latin typeface="+mn-lt"/>
                <a:ea typeface="+mn-ea"/>
                <a:cs typeface="+mn-cs"/>
              </a:rPr>
              <a:t>With respect to the pace of change I’m often told it can’t get faster than it is today … or it was last year the year before !!</a:t>
            </a:r>
          </a:p>
          <a:p>
            <a:r>
              <a:rPr lang="en-US" sz="900" b="0" kern="1200" dirty="0" smtClean="0">
                <a:solidFill>
                  <a:schemeClr val="tx1"/>
                </a:solidFill>
                <a:effectLst/>
                <a:latin typeface="+mn-lt"/>
                <a:ea typeface="+mn-ea"/>
                <a:cs typeface="+mn-cs"/>
              </a:rPr>
              <a:t>The reality is “this is the least amount of change we will ever see”</a:t>
            </a:r>
          </a:p>
        </p:txBody>
      </p:sp>
      <p:sp>
        <p:nvSpPr>
          <p:cNvPr id="4" name="Slide Number Placeholder 3"/>
          <p:cNvSpPr>
            <a:spLocks noGrp="1"/>
          </p:cNvSpPr>
          <p:nvPr>
            <p:ph type="sldNum" sz="quarter" idx="10"/>
          </p:nvPr>
        </p:nvSpPr>
        <p:spPr/>
        <p:txBody>
          <a:bodyPr/>
          <a:lstStyle/>
          <a:p>
            <a:fld id="{E13FB3FA-C830-445B-A142-1E421B2C8A7E}" type="slidenum">
              <a:rPr lang="en-US" smtClean="0"/>
              <a:pPr/>
              <a:t>2</a:t>
            </a:fld>
            <a:endParaRPr lang="en-US" dirty="0"/>
          </a:p>
        </p:txBody>
      </p:sp>
    </p:spTree>
    <p:extLst>
      <p:ext uri="{BB962C8B-B14F-4D97-AF65-F5344CB8AC3E}">
        <p14:creationId xmlns:p14="http://schemas.microsoft.com/office/powerpoint/2010/main" val="1204399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kern="1200" dirty="0" smtClean="0">
                <a:solidFill>
                  <a:schemeClr val="tx1"/>
                </a:solidFill>
                <a:effectLst/>
                <a:latin typeface="+mn-lt"/>
                <a:ea typeface="+mn-ea"/>
                <a:cs typeface="+mn-cs"/>
              </a:rPr>
              <a:t>Security by Design. </a:t>
            </a:r>
            <a:r>
              <a:rPr lang="en-GB" sz="900" b="0" kern="1200" dirty="0" smtClean="0">
                <a:solidFill>
                  <a:schemeClr val="tx1"/>
                </a:solidFill>
                <a:effectLst/>
                <a:latin typeface="+mn-lt"/>
                <a:ea typeface="+mn-ea"/>
                <a:cs typeface="+mn-cs"/>
              </a:rPr>
              <a:t>It means Security shouldn’t be treated as an extra or an add-on; i</a:t>
            </a:r>
            <a:r>
              <a:rPr lang="en-US" sz="900" b="0" kern="1200" dirty="0" smtClean="0">
                <a:solidFill>
                  <a:schemeClr val="tx1"/>
                </a:solidFill>
                <a:effectLst/>
                <a:latin typeface="+mn-lt"/>
                <a:ea typeface="+mn-ea"/>
                <a:cs typeface="+mn-cs"/>
              </a:rPr>
              <a:t>t should instead be part of the fabric of the organization. In the DNA of everything you do.</a:t>
            </a:r>
          </a:p>
        </p:txBody>
      </p:sp>
      <p:sp>
        <p:nvSpPr>
          <p:cNvPr id="4" name="Slide Number Placeholder 3"/>
          <p:cNvSpPr>
            <a:spLocks noGrp="1"/>
          </p:cNvSpPr>
          <p:nvPr>
            <p:ph type="sldNum" sz="quarter" idx="10"/>
          </p:nvPr>
        </p:nvSpPr>
        <p:spPr/>
        <p:txBody>
          <a:bodyPr/>
          <a:lstStyle/>
          <a:p>
            <a:fld id="{E13FB3FA-C830-445B-A142-1E421B2C8A7E}"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54544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3FB3FA-C830-445B-A142-1E421B2C8A7E}" type="slidenum">
              <a:rPr lang="en-US" smtClean="0"/>
              <a:pPr/>
              <a:t>21</a:t>
            </a:fld>
            <a:endParaRPr lang="en-US" dirty="0"/>
          </a:p>
        </p:txBody>
      </p:sp>
    </p:spTree>
    <p:extLst>
      <p:ext uri="{BB962C8B-B14F-4D97-AF65-F5344CB8AC3E}">
        <p14:creationId xmlns:p14="http://schemas.microsoft.com/office/powerpoint/2010/main" val="600502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smtClean="0">
                <a:solidFill>
                  <a:schemeClr val="tx1"/>
                </a:solidFill>
                <a:effectLst/>
                <a:latin typeface="+mn-lt"/>
                <a:ea typeface="+mn-ea"/>
                <a:cs typeface="+mn-cs"/>
              </a:rPr>
              <a:t>Igniting Innovation and Productivity Through Transformed Workplaces </a:t>
            </a:r>
          </a:p>
          <a:p>
            <a:r>
              <a:rPr lang="en-US" sz="1400" kern="1200" dirty="0" smtClean="0">
                <a:solidFill>
                  <a:schemeClr val="tx1"/>
                </a:solidFill>
                <a:effectLst/>
                <a:latin typeface="+mn-lt"/>
                <a:ea typeface="+mn-ea"/>
                <a:cs typeface="+mn-cs"/>
              </a:rPr>
              <a:t>talent – acquisition, development and retention. If as a company you can’t attract the right talent, you have a problem.</a:t>
            </a:r>
          </a:p>
        </p:txBody>
      </p:sp>
      <p:sp>
        <p:nvSpPr>
          <p:cNvPr id="4" name="Slide Number Placeholder 3"/>
          <p:cNvSpPr>
            <a:spLocks noGrp="1"/>
          </p:cNvSpPr>
          <p:nvPr>
            <p:ph type="sldNum" sz="quarter" idx="10"/>
          </p:nvPr>
        </p:nvSpPr>
        <p:spPr/>
        <p:txBody>
          <a:bodyPr/>
          <a:lstStyle/>
          <a:p>
            <a:fld id="{E13FB3FA-C830-445B-A142-1E421B2C8A7E}"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508322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smtClean="0">
                <a:solidFill>
                  <a:schemeClr val="tx1"/>
                </a:solidFill>
                <a:effectLst/>
                <a:latin typeface="+mn-lt"/>
                <a:ea typeface="+mn-ea"/>
                <a:cs typeface="+mn-cs"/>
              </a:rPr>
              <a:t>Collaboration </a:t>
            </a:r>
            <a:endParaRPr lang="en-US" sz="900" kern="1200" dirty="0" smtClean="0">
              <a:solidFill>
                <a:schemeClr val="tx1"/>
              </a:solidFill>
              <a:effectLst/>
              <a:latin typeface="+mn-lt"/>
              <a:ea typeface="+mn-ea"/>
              <a:cs typeface="+mn-cs"/>
            </a:endParaRPr>
          </a:p>
          <a:p>
            <a:r>
              <a:rPr lang="en-US" sz="900" kern="1200" dirty="0" smtClean="0">
                <a:solidFill>
                  <a:schemeClr val="tx1"/>
                </a:solidFill>
                <a:effectLst/>
                <a:latin typeface="+mn-lt"/>
                <a:ea typeface="+mn-ea"/>
                <a:cs typeface="+mn-cs"/>
              </a:rPr>
              <a:t>Peer-peer touch/gesture interactive collaboration, Life-like HD video/voice call, Automated Meeting transcription, </a:t>
            </a:r>
          </a:p>
          <a:p>
            <a:r>
              <a:rPr lang="en-US" sz="900" kern="1200" dirty="0" smtClean="0">
                <a:solidFill>
                  <a:schemeClr val="tx1"/>
                </a:solidFill>
                <a:effectLst/>
                <a:latin typeface="+mn-lt"/>
                <a:ea typeface="+mn-ea"/>
                <a:cs typeface="+mn-cs"/>
              </a:rPr>
              <a:t>Enable Business Users to Connect, Collaborate and Share Globally Without the traditional Barriers</a:t>
            </a:r>
          </a:p>
          <a:p>
            <a:endParaRPr lang="en-US" sz="900" kern="1200" dirty="0" smtClean="0">
              <a:solidFill>
                <a:schemeClr val="tx1"/>
              </a:solidFill>
              <a:effectLst/>
              <a:latin typeface="+mn-lt"/>
              <a:ea typeface="+mn-ea"/>
              <a:cs typeface="+mn-cs"/>
            </a:endParaRPr>
          </a:p>
          <a:p>
            <a:r>
              <a:rPr lang="en-GB" sz="900" b="1" kern="1200" dirty="0" smtClean="0">
                <a:solidFill>
                  <a:schemeClr val="tx1"/>
                </a:solidFill>
                <a:effectLst/>
                <a:latin typeface="+mn-lt"/>
                <a:ea typeface="+mn-ea"/>
                <a:cs typeface="+mn-cs"/>
              </a:rPr>
              <a:t>Wire</a:t>
            </a:r>
            <a:r>
              <a:rPr lang="en-GB" sz="900" b="1" kern="1200" baseline="0" dirty="0" smtClean="0">
                <a:solidFill>
                  <a:schemeClr val="tx1"/>
                </a:solidFill>
                <a:effectLst/>
                <a:latin typeface="+mn-lt"/>
                <a:ea typeface="+mn-ea"/>
                <a:cs typeface="+mn-cs"/>
              </a:rPr>
              <a:t> Free Workplace</a:t>
            </a:r>
            <a:endParaRPr lang="en-GB"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An environment where the</a:t>
            </a:r>
            <a:r>
              <a:rPr lang="en-GB" sz="900" kern="1200" baseline="0" dirty="0" smtClean="0">
                <a:solidFill>
                  <a:schemeClr val="tx1"/>
                </a:solidFill>
                <a:effectLst/>
                <a:latin typeface="+mn-lt"/>
                <a:ea typeface="+mn-ea"/>
                <a:cs typeface="+mn-cs"/>
              </a:rPr>
              <a:t> inconvenience and burden of wires – network, display, electrical power, docking – is gone</a:t>
            </a:r>
          </a:p>
          <a:p>
            <a:r>
              <a:rPr lang="en-US" sz="900" kern="1200" dirty="0" smtClean="0">
                <a:solidFill>
                  <a:schemeClr val="tx1"/>
                </a:solidFill>
                <a:effectLst/>
                <a:latin typeface="+mn-lt"/>
                <a:ea typeface="+mn-ea"/>
                <a:cs typeface="+mn-cs"/>
              </a:rPr>
              <a:t>You are your password</a:t>
            </a:r>
          </a:p>
          <a:p>
            <a:endParaRPr lang="en-GB" sz="900" b="1" kern="1200" dirty="0" smtClean="0">
              <a:solidFill>
                <a:schemeClr val="tx1"/>
              </a:solidFill>
              <a:effectLst/>
              <a:latin typeface="+mn-lt"/>
              <a:ea typeface="+mn-ea"/>
              <a:cs typeface="+mn-cs"/>
            </a:endParaRPr>
          </a:p>
          <a:p>
            <a:r>
              <a:rPr lang="en-GB" sz="900" b="1" kern="1200" dirty="0" smtClean="0">
                <a:solidFill>
                  <a:schemeClr val="tx1"/>
                </a:solidFill>
                <a:effectLst/>
                <a:latin typeface="+mn-lt"/>
                <a:ea typeface="+mn-ea"/>
                <a:cs typeface="+mn-cs"/>
              </a:rPr>
              <a:t>Smart</a:t>
            </a:r>
            <a:r>
              <a:rPr lang="en-GB" sz="900" b="1" kern="1200" baseline="0" dirty="0" smtClean="0">
                <a:solidFill>
                  <a:schemeClr val="tx1"/>
                </a:solidFill>
                <a:effectLst/>
                <a:latin typeface="+mn-lt"/>
                <a:ea typeface="+mn-ea"/>
                <a:cs typeface="+mn-cs"/>
              </a:rPr>
              <a:t> Workplaces + Smart Buildings</a:t>
            </a:r>
            <a:endParaRPr lang="en-US"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The room “knows” I’m here and automatically sets up</a:t>
            </a:r>
            <a:r>
              <a:rPr lang="en-US" sz="900" kern="1200" dirty="0" smtClean="0">
                <a:solidFill>
                  <a:schemeClr val="tx1"/>
                </a:solidFill>
                <a:effectLst/>
                <a:latin typeface="+mn-lt"/>
                <a:ea typeface="+mn-ea"/>
                <a:cs typeface="+mn-cs"/>
              </a:rPr>
              <a:t>, </a:t>
            </a:r>
            <a:r>
              <a:rPr lang="en-GB" sz="900" kern="1200" dirty="0" smtClean="0">
                <a:solidFill>
                  <a:schemeClr val="tx1"/>
                </a:solidFill>
                <a:effectLst/>
                <a:latin typeface="+mn-lt"/>
                <a:ea typeface="+mn-ea"/>
                <a:cs typeface="+mn-cs"/>
              </a:rPr>
              <a:t>Immersive and natural AV, Support for Intuitive touch/gesture content sharing</a:t>
            </a:r>
            <a:endParaRPr lang="en-US" sz="9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13FB3FA-C830-445B-A142-1E421B2C8A7E}" type="slidenum">
              <a:rPr lang="en-US" smtClean="0"/>
              <a:pPr/>
              <a:t>23</a:t>
            </a:fld>
            <a:endParaRPr lang="en-US" dirty="0"/>
          </a:p>
        </p:txBody>
      </p:sp>
    </p:spTree>
    <p:extLst>
      <p:ext uri="{BB962C8B-B14F-4D97-AF65-F5344CB8AC3E}">
        <p14:creationId xmlns:p14="http://schemas.microsoft.com/office/powerpoint/2010/main" val="2854685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effectLst/>
                <a:latin typeface="+mn-lt"/>
                <a:ea typeface="+mn-ea"/>
                <a:cs typeface="+mn-cs"/>
              </a:rPr>
              <a:t>SMAC – Third Platform – Mainframe and Client Server were the first two </a:t>
            </a:r>
            <a:endParaRPr lang="en-US" dirty="0" smtClean="0"/>
          </a:p>
          <a:p>
            <a:endParaRPr lang="en-US" dirty="0"/>
          </a:p>
        </p:txBody>
      </p:sp>
      <p:sp>
        <p:nvSpPr>
          <p:cNvPr id="4" name="Slide Number Placeholder 3"/>
          <p:cNvSpPr>
            <a:spLocks noGrp="1"/>
          </p:cNvSpPr>
          <p:nvPr>
            <p:ph type="sldNum" sz="quarter" idx="10"/>
          </p:nvPr>
        </p:nvSpPr>
        <p:spPr/>
        <p:txBody>
          <a:bodyPr/>
          <a:lstStyle/>
          <a:p>
            <a:fld id="{E13FB3FA-C830-445B-A142-1E421B2C8A7E}" type="slidenum">
              <a:rPr lang="en-US" smtClean="0"/>
              <a:pPr/>
              <a:t>24</a:t>
            </a:fld>
            <a:endParaRPr lang="en-US" dirty="0"/>
          </a:p>
        </p:txBody>
      </p:sp>
    </p:spTree>
    <p:extLst>
      <p:ext uri="{BB962C8B-B14F-4D97-AF65-F5344CB8AC3E}">
        <p14:creationId xmlns:p14="http://schemas.microsoft.com/office/powerpoint/2010/main" val="1575144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buFont typeface="Arial" pitchFamily="34" charset="0"/>
              <a:buChar char="•"/>
            </a:pPr>
            <a:r>
              <a:rPr lang="en-GB" sz="1400" b="1" kern="1200" dirty="0" smtClean="0">
                <a:solidFill>
                  <a:schemeClr val="tx1"/>
                </a:solidFill>
                <a:effectLst/>
                <a:latin typeface="Arial" panose="020B0604020202020204" pitchFamily="34" charset="0"/>
                <a:ea typeface="Arial" panose="020B0604030504040204" pitchFamily="34" charset="0"/>
                <a:cs typeface="Arial" panose="020B0604020202020204" pitchFamily="34" charset="0"/>
              </a:rPr>
              <a:t>Social -</a:t>
            </a:r>
            <a:r>
              <a:rPr lang="en-GB" sz="1400" kern="1200" dirty="0" smtClean="0">
                <a:solidFill>
                  <a:schemeClr val="tx1"/>
                </a:solidFill>
                <a:effectLst/>
                <a:latin typeface="Arial" panose="020B0604020202020204" pitchFamily="34" charset="0"/>
                <a:ea typeface="Arial" panose="020B0604030504040204" pitchFamily="34" charset="0"/>
                <a:cs typeface="Arial" panose="020B0604020202020204" pitchFamily="34" charset="0"/>
              </a:rPr>
              <a:t> Democratizes ideas and opinions (24x7, global); eliminates traditional hierarchies for communication</a:t>
            </a:r>
          </a:p>
          <a:p>
            <a:pPr marL="628650" lvl="1" indent="-171450">
              <a:buFont typeface="Arial" pitchFamily="34" charset="0"/>
              <a:buChar char="•"/>
            </a:pPr>
            <a:r>
              <a:rPr lang="en-GB" sz="1400" kern="1200" dirty="0" smtClean="0">
                <a:solidFill>
                  <a:schemeClr val="tx1"/>
                </a:solidFill>
                <a:effectLst/>
                <a:latin typeface="Arial" panose="020B0604020202020204" pitchFamily="34" charset="0"/>
                <a:ea typeface="Arial" panose="020B0604030504040204" pitchFamily="34" charset="0"/>
                <a:cs typeface="Arial" panose="020B0604020202020204" pitchFamily="34" charset="0"/>
              </a:rPr>
              <a:t>24 x 7 global source</a:t>
            </a:r>
            <a:r>
              <a:rPr lang="en-GB" sz="1400" kern="1200" baseline="0" dirty="0" smtClean="0">
                <a:solidFill>
                  <a:schemeClr val="tx1"/>
                </a:solidFill>
                <a:effectLst/>
                <a:latin typeface="Arial" panose="020B0604020202020204" pitchFamily="34" charset="0"/>
                <a:ea typeface="Arial" panose="020B0604030504040204" pitchFamily="34" charset="0"/>
                <a:cs typeface="Arial" panose="020B0604020202020204" pitchFamily="34" charset="0"/>
              </a:rPr>
              <a:t> of information</a:t>
            </a:r>
            <a:endParaRPr lang="en-US" sz="1400" kern="1200" dirty="0" smtClean="0">
              <a:solidFill>
                <a:schemeClr val="tx1"/>
              </a:solidFill>
              <a:effectLst/>
              <a:latin typeface="Arial" panose="020B0604020202020204" pitchFamily="34" charset="0"/>
              <a:ea typeface="Arial" panose="020B0604030504040204" pitchFamily="34" charset="0"/>
              <a:cs typeface="Arial" panose="020B0604020202020204" pitchFamily="34" charset="0"/>
            </a:endParaRPr>
          </a:p>
          <a:p>
            <a:pPr marL="171450" lvl="0" indent="-171450">
              <a:buFont typeface="Arial" pitchFamily="34" charset="0"/>
              <a:buChar char="•"/>
            </a:pPr>
            <a:r>
              <a:rPr lang="en-GB" sz="1400" b="1" kern="1200" dirty="0" smtClean="0">
                <a:solidFill>
                  <a:schemeClr val="tx1"/>
                </a:solidFill>
                <a:effectLst/>
                <a:latin typeface="Arial" panose="020B0604020202020204" pitchFamily="34" charset="0"/>
                <a:ea typeface="Arial" panose="020B0604030504040204" pitchFamily="34" charset="0"/>
                <a:cs typeface="Arial" panose="020B0604020202020204" pitchFamily="34" charset="0"/>
              </a:rPr>
              <a:t>Mobile – </a:t>
            </a:r>
            <a:r>
              <a:rPr lang="en-GB" sz="1400" kern="1200" dirty="0" smtClean="0">
                <a:solidFill>
                  <a:schemeClr val="tx1"/>
                </a:solidFill>
                <a:effectLst/>
                <a:latin typeface="Arial" panose="020B0604020202020204" pitchFamily="34" charset="0"/>
                <a:ea typeface="Arial" panose="020B0604030504040204" pitchFamily="34" charset="0"/>
                <a:cs typeface="Arial" panose="020B0604020202020204" pitchFamily="34" charset="0"/>
              </a:rPr>
              <a:t>Work/play/consumer anywhere anytime.  Everything</a:t>
            </a:r>
            <a:r>
              <a:rPr lang="en-GB" sz="1400" kern="1200" baseline="0" dirty="0" smtClean="0">
                <a:solidFill>
                  <a:schemeClr val="tx1"/>
                </a:solidFill>
                <a:effectLst/>
                <a:latin typeface="Arial" panose="020B0604020202020204" pitchFamily="34" charset="0"/>
                <a:ea typeface="Arial" panose="020B0604030504040204" pitchFamily="34" charset="0"/>
                <a:cs typeface="Arial" panose="020B0604020202020204" pitchFamily="34" charset="0"/>
              </a:rPr>
              <a:t> </a:t>
            </a:r>
            <a:r>
              <a:rPr lang="en-GB" sz="1400" kern="1200" dirty="0" smtClean="0">
                <a:solidFill>
                  <a:schemeClr val="tx1"/>
                </a:solidFill>
                <a:effectLst/>
                <a:latin typeface="Arial" panose="020B0604020202020204" pitchFamily="34" charset="0"/>
                <a:ea typeface="Arial" panose="020B0604030504040204" pitchFamily="34" charset="0"/>
                <a:cs typeface="Arial" panose="020B0604020202020204" pitchFamily="34" charset="0"/>
              </a:rPr>
              <a:t>can be sensored and connected.</a:t>
            </a:r>
            <a:endParaRPr lang="en-US" sz="1400" kern="1200" dirty="0" smtClean="0">
              <a:solidFill>
                <a:schemeClr val="tx1"/>
              </a:solidFill>
              <a:effectLst/>
              <a:latin typeface="Arial" panose="020B0604020202020204" pitchFamily="34" charset="0"/>
              <a:ea typeface="Arial" panose="020B0604030504040204" pitchFamily="34" charset="0"/>
              <a:cs typeface="Arial" panose="020B0604020202020204" pitchFamily="34" charset="0"/>
            </a:endParaRPr>
          </a:p>
          <a:p>
            <a:pPr marL="171450" lvl="0" indent="-171450">
              <a:buFont typeface="Arial" pitchFamily="34" charset="0"/>
              <a:buChar char="•"/>
            </a:pPr>
            <a:r>
              <a:rPr lang="en-GB" sz="1400" b="1" kern="1200" dirty="0" smtClean="0">
                <a:solidFill>
                  <a:schemeClr val="tx1"/>
                </a:solidFill>
                <a:effectLst/>
                <a:latin typeface="Arial" panose="020B0604020202020204" pitchFamily="34" charset="0"/>
                <a:ea typeface="Arial" panose="020B0604030504040204" pitchFamily="34" charset="0"/>
                <a:cs typeface="Arial" panose="020B0604020202020204" pitchFamily="34" charset="0"/>
              </a:rPr>
              <a:t>Analytics –</a:t>
            </a:r>
            <a:r>
              <a:rPr lang="en-GB" sz="1400" kern="1200" dirty="0" smtClean="0">
                <a:solidFill>
                  <a:schemeClr val="tx1"/>
                </a:solidFill>
                <a:effectLst/>
                <a:latin typeface="Arial" panose="020B0604020202020204" pitchFamily="34" charset="0"/>
                <a:ea typeface="Arial" panose="020B0604030504040204" pitchFamily="34" charset="0"/>
                <a:cs typeface="Arial" panose="020B0604020202020204" pitchFamily="34" charset="0"/>
              </a:rPr>
              <a:t> Filtering</a:t>
            </a:r>
            <a:r>
              <a:rPr lang="en-GB" sz="1400" kern="1200" baseline="0" dirty="0" smtClean="0">
                <a:solidFill>
                  <a:schemeClr val="tx1"/>
                </a:solidFill>
                <a:effectLst/>
                <a:latin typeface="Arial" panose="020B0604020202020204" pitchFamily="34" charset="0"/>
                <a:ea typeface="Arial" panose="020B0604030504040204" pitchFamily="34" charset="0"/>
                <a:cs typeface="Arial" panose="020B0604020202020204" pitchFamily="34" charset="0"/>
              </a:rPr>
              <a:t> </a:t>
            </a:r>
            <a:r>
              <a:rPr lang="en-GB" sz="1400" kern="1200" dirty="0" smtClean="0">
                <a:solidFill>
                  <a:schemeClr val="tx1"/>
                </a:solidFill>
                <a:effectLst/>
                <a:latin typeface="Arial" panose="020B0604020202020204" pitchFamily="34" charset="0"/>
                <a:ea typeface="Arial" panose="020B0604030504040204" pitchFamily="34" charset="0"/>
                <a:cs typeface="Arial" panose="020B0604020202020204" pitchFamily="34" charset="0"/>
              </a:rPr>
              <a:t>of information to create observations, predictions, and drive new real-time decision making (e.g.,</a:t>
            </a:r>
            <a:r>
              <a:rPr lang="en-GB" sz="1400" kern="1200" baseline="0" dirty="0" smtClean="0">
                <a:solidFill>
                  <a:schemeClr val="tx1"/>
                </a:solidFill>
                <a:effectLst/>
                <a:latin typeface="Arial" panose="020B0604020202020204" pitchFamily="34" charset="0"/>
                <a:ea typeface="Arial" panose="020B0604030504040204" pitchFamily="34" charset="0"/>
                <a:cs typeface="Arial" panose="020B0604020202020204" pitchFamily="34" charset="0"/>
              </a:rPr>
              <a:t> diseases, phone calls0</a:t>
            </a:r>
            <a:endParaRPr lang="en-US" sz="1400" kern="1200" dirty="0" smtClean="0">
              <a:solidFill>
                <a:schemeClr val="tx1"/>
              </a:solidFill>
              <a:effectLst/>
              <a:latin typeface="Arial" panose="020B0604020202020204" pitchFamily="34" charset="0"/>
              <a:ea typeface="Arial" panose="020B0604030504040204" pitchFamily="34" charset="0"/>
              <a:cs typeface="Arial" panose="020B0604020202020204" pitchFamily="34" charset="0"/>
            </a:endParaRPr>
          </a:p>
          <a:p>
            <a:pPr marL="171450" lvl="0" indent="-171450">
              <a:buFont typeface="Arial" pitchFamily="34" charset="0"/>
              <a:buChar char="•"/>
            </a:pPr>
            <a:r>
              <a:rPr lang="en-GB" sz="1400" b="1" kern="1200" dirty="0" smtClean="0">
                <a:solidFill>
                  <a:schemeClr val="tx1"/>
                </a:solidFill>
                <a:effectLst/>
                <a:latin typeface="Arial" panose="020B0604020202020204" pitchFamily="34" charset="0"/>
                <a:ea typeface="Arial" panose="020B0604030504040204" pitchFamily="34" charset="0"/>
                <a:cs typeface="Arial" panose="020B0604020202020204" pitchFamily="34" charset="0"/>
              </a:rPr>
              <a:t>Cloud -</a:t>
            </a:r>
            <a:r>
              <a:rPr lang="en-GB" sz="1400" kern="1200" dirty="0" smtClean="0">
                <a:solidFill>
                  <a:schemeClr val="tx1"/>
                </a:solidFill>
                <a:effectLst/>
                <a:latin typeface="Arial" panose="020B0604020202020204" pitchFamily="34" charset="0"/>
                <a:ea typeface="Arial" panose="020B0604030504040204" pitchFamily="34" charset="0"/>
                <a:cs typeface="Arial" panose="020B0604020202020204" pitchFamily="34" charset="0"/>
              </a:rPr>
              <a:t> Access to information for collaboration anyplace, anytime. Device and data synchronization.</a:t>
            </a:r>
          </a:p>
          <a:p>
            <a:pPr marL="171450" lvl="0" indent="-171450">
              <a:buFont typeface="Arial" pitchFamily="34" charset="0"/>
              <a:buChar char="•"/>
            </a:pPr>
            <a:r>
              <a:rPr lang="en-GB" sz="1400" b="1" kern="1200" dirty="0" smtClean="0">
                <a:solidFill>
                  <a:srgbClr val="FF0000"/>
                </a:solidFill>
                <a:effectLst/>
                <a:latin typeface="Arial" panose="020B0604020202020204" pitchFamily="34" charset="0"/>
                <a:ea typeface="Arial" panose="020B0604030504040204" pitchFamily="34" charset="0"/>
                <a:cs typeface="Arial" panose="020B0604020202020204" pitchFamily="34" charset="0"/>
              </a:rPr>
              <a:t>This is simply didn’t exist 5 years ago. It enables business models to be created and scaled at incredible pace.</a:t>
            </a:r>
            <a:endParaRPr lang="en-US" sz="1400" b="1" dirty="0">
              <a:solidFill>
                <a:srgbClr val="FF0000"/>
              </a:solidFill>
              <a:latin typeface="Arial" panose="020B0604020202020204" pitchFamily="34" charset="0"/>
              <a:ea typeface="Arial" panose="020B060403050404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C6E23AE-E46A-4B48-8534-42DDF421DFC4}"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210318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Examples of companies</a:t>
            </a:r>
            <a:r>
              <a:rPr lang="en-US" b="0" baseline="0" dirty="0" smtClean="0"/>
              <a:t> using SMAC </a:t>
            </a:r>
          </a:p>
          <a:p>
            <a:r>
              <a:rPr lang="en-US" b="0" baseline="0" dirty="0" smtClean="0"/>
              <a:t>What do many of them have in common? No legacy? </a:t>
            </a:r>
          </a:p>
          <a:p>
            <a:r>
              <a:rPr lang="en-US" b="0" baseline="0" dirty="0" smtClean="0"/>
              <a:t>That plus SMAC allows them to respond at incredible pace to create and change their business models and offer services to their customers in day and weeks vs months and years. </a:t>
            </a:r>
          </a:p>
        </p:txBody>
      </p:sp>
      <p:sp>
        <p:nvSpPr>
          <p:cNvPr id="4" name="Slide Number Placeholder 3"/>
          <p:cNvSpPr>
            <a:spLocks noGrp="1"/>
          </p:cNvSpPr>
          <p:nvPr>
            <p:ph type="sldNum" sz="quarter" idx="10"/>
          </p:nvPr>
        </p:nvSpPr>
        <p:spPr/>
        <p:txBody>
          <a:bodyPr/>
          <a:lstStyle/>
          <a:p>
            <a:fld id="{E13FB3FA-C830-445B-A142-1E421B2C8A7E}"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6017257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t>Andy Grove- CEO of Intel has Parkinson’s</a:t>
            </a:r>
          </a:p>
          <a:p>
            <a:r>
              <a:rPr lang="en-US" sz="1200" dirty="0"/>
              <a:t>He saw an article in the NY Times about Big Data / Analytics and proceeded to apply it to his disease.</a:t>
            </a:r>
          </a:p>
          <a:p>
            <a:r>
              <a:rPr lang="en-US" sz="1200" dirty="0"/>
              <a:t>We are now working with MJF to combine strengths</a:t>
            </a:r>
          </a:p>
        </p:txBody>
      </p:sp>
      <p:sp>
        <p:nvSpPr>
          <p:cNvPr id="4" name="Slide Number Placeholder 3"/>
          <p:cNvSpPr>
            <a:spLocks noGrp="1"/>
          </p:cNvSpPr>
          <p:nvPr>
            <p:ph type="sldNum" sz="quarter" idx="10"/>
          </p:nvPr>
        </p:nvSpPr>
        <p:spPr/>
        <p:txBody>
          <a:bodyPr/>
          <a:lstStyle/>
          <a:p>
            <a:fld id="{FC1509E3-20E8-48DD-A5D7-AED5213B4CC0}"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834820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t>Let’s first understand what it is… a Neuro-degenerative disease- movement disorder</a:t>
            </a:r>
          </a:p>
          <a:p>
            <a:r>
              <a:rPr lang="en-US" sz="1200" dirty="0"/>
              <a:t>Slow progression / management difficult</a:t>
            </a:r>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4161086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1150938"/>
            <a:ext cx="5522912" cy="3106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1509E3-20E8-48DD-A5D7-AED5213B4CC0}" type="slidenum">
              <a:rPr lang="en-US" smtClean="0">
                <a:latin typeface="Arial"/>
              </a:rPr>
              <a:pPr/>
              <a:t>29</a:t>
            </a:fld>
            <a:endParaRPr lang="en-US" dirty="0">
              <a:latin typeface="Arial"/>
            </a:endParaRPr>
          </a:p>
        </p:txBody>
      </p:sp>
    </p:spTree>
    <p:extLst>
      <p:ext uri="{BB962C8B-B14F-4D97-AF65-F5344CB8AC3E}">
        <p14:creationId xmlns:p14="http://schemas.microsoft.com/office/powerpoint/2010/main" val="2277634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endParaRPr lang="en-US" dirty="0"/>
          </a:p>
        </p:txBody>
      </p:sp>
      <p:sp>
        <p:nvSpPr>
          <p:cNvPr id="4" name="Slide Number Placeholder 3"/>
          <p:cNvSpPr>
            <a:spLocks noGrp="1"/>
          </p:cNvSpPr>
          <p:nvPr>
            <p:ph type="sldNum" sz="quarter" idx="10"/>
          </p:nvPr>
        </p:nvSpPr>
        <p:spPr/>
        <p:txBody>
          <a:bodyPr/>
          <a:lstStyle/>
          <a:p>
            <a:fld id="{E13FB3FA-C830-445B-A142-1E421B2C8A7E}" type="slidenum">
              <a:rPr lang="en-US" smtClean="0"/>
              <a:pPr/>
              <a:t>3</a:t>
            </a:fld>
            <a:endParaRPr lang="en-US" dirty="0"/>
          </a:p>
        </p:txBody>
      </p:sp>
    </p:spTree>
    <p:extLst>
      <p:ext uri="{BB962C8B-B14F-4D97-AF65-F5344CB8AC3E}">
        <p14:creationId xmlns:p14="http://schemas.microsoft.com/office/powerpoint/2010/main" val="31972465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t>Slow progression</a:t>
            </a:r>
          </a:p>
          <a:p>
            <a:r>
              <a:rPr lang="en-US" sz="1200" dirty="0" smtClean="0"/>
              <a:t>Limited</a:t>
            </a:r>
            <a:r>
              <a:rPr lang="en-US" sz="1200" baseline="0" dirty="0" smtClean="0"/>
              <a:t> </a:t>
            </a:r>
            <a:r>
              <a:rPr lang="en-US" sz="1200" dirty="0" smtClean="0"/>
              <a:t>data</a:t>
            </a:r>
            <a:endParaRPr lang="en-US" sz="1200" dirty="0"/>
          </a:p>
          <a:p>
            <a:r>
              <a:rPr lang="en-US" sz="1200" dirty="0" smtClean="0"/>
              <a:t>Infrequent </a:t>
            </a:r>
            <a:r>
              <a:rPr lang="en-US" sz="1200" dirty="0"/>
              <a:t>doctor </a:t>
            </a:r>
            <a:r>
              <a:rPr lang="en-US" sz="1200" dirty="0" smtClean="0"/>
              <a:t>visit</a:t>
            </a:r>
          </a:p>
          <a:p>
            <a:r>
              <a:rPr lang="en-US" sz="1200" dirty="0" smtClean="0"/>
              <a:t>Incomplete </a:t>
            </a:r>
            <a:r>
              <a:rPr lang="en-US" sz="1200" dirty="0"/>
              <a:t>self </a:t>
            </a:r>
            <a:r>
              <a:rPr lang="en-US" sz="1200" dirty="0" smtClean="0"/>
              <a:t>reporting</a:t>
            </a:r>
          </a:p>
          <a:p>
            <a:r>
              <a:rPr lang="en-US" sz="1200" b="1" dirty="0" smtClean="0"/>
              <a:t>Patients </a:t>
            </a:r>
            <a:r>
              <a:rPr lang="en-US" sz="1200" b="1" dirty="0"/>
              <a:t>don’t want PD define them </a:t>
            </a:r>
            <a:r>
              <a:rPr lang="en-US" sz="1200" b="1" dirty="0" smtClean="0"/>
              <a:t>!</a:t>
            </a:r>
            <a:endParaRPr lang="en-US" sz="1200" b="1" dirty="0"/>
          </a:p>
        </p:txBody>
      </p:sp>
      <p:sp>
        <p:nvSpPr>
          <p:cNvPr id="4" name="Slide Number Placeholder 3"/>
          <p:cNvSpPr>
            <a:spLocks noGrp="1"/>
          </p:cNvSpPr>
          <p:nvPr>
            <p:ph type="sldNum" sz="quarter" idx="10"/>
          </p:nvPr>
        </p:nvSpPr>
        <p:spPr/>
        <p:txBody>
          <a:bodyPr/>
          <a:lstStyle/>
          <a:p>
            <a:fld id="{FC1509E3-20E8-48DD-A5D7-AED5213B4CC0}" type="slidenum">
              <a:rPr lang="en-US" smtClean="0">
                <a:latin typeface="Arial"/>
              </a:rPr>
              <a:pPr/>
              <a:t>30</a:t>
            </a:fld>
            <a:endParaRPr lang="en-US" dirty="0">
              <a:latin typeface="Arial"/>
            </a:endParaRPr>
          </a:p>
        </p:txBody>
      </p:sp>
    </p:spTree>
    <p:extLst>
      <p:ext uri="{BB962C8B-B14F-4D97-AF65-F5344CB8AC3E}">
        <p14:creationId xmlns:p14="http://schemas.microsoft.com/office/powerpoint/2010/main" val="719389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4698" indent="-174698">
              <a:buFont typeface="Arial" panose="020B0604020202020204" pitchFamily="34" charset="0"/>
              <a:buChar char="•"/>
            </a:pPr>
            <a:r>
              <a:rPr lang="en-US" sz="1200" dirty="0">
                <a:latin typeface="Intel Clear" panose="020B0604020203020204" pitchFamily="34" charset="0"/>
                <a:ea typeface="Intel Clear" panose="020B0604020203020204" pitchFamily="34" charset="0"/>
                <a:cs typeface="Intel Clear" panose="020B0604020203020204" pitchFamily="34" charset="0"/>
              </a:rPr>
              <a:t>Unobtrusively collect data 24 x 7 x 365</a:t>
            </a:r>
          </a:p>
          <a:p>
            <a:pPr marL="174698" indent="-174698">
              <a:buFont typeface="Arial" panose="020B0604020202020204" pitchFamily="34" charset="0"/>
              <a:buChar char="•"/>
            </a:pPr>
            <a:r>
              <a:rPr lang="en-US" sz="1200" dirty="0">
                <a:latin typeface="Intel Clear" panose="020B0604020203020204" pitchFamily="34" charset="0"/>
                <a:ea typeface="Intel Clear" panose="020B0604020203020204" pitchFamily="34" charset="0"/>
                <a:cs typeface="Intel Clear" panose="020B0604020203020204" pitchFamily="34" charset="0"/>
              </a:rPr>
              <a:t>Provide value to patient </a:t>
            </a:r>
          </a:p>
          <a:p>
            <a:pPr marL="512477" lvl="1" indent="-174698">
              <a:buFont typeface="Arial" panose="020B0604020202020204" pitchFamily="34" charset="0"/>
              <a:buChar char="•"/>
            </a:pPr>
            <a:r>
              <a:rPr lang="en-US" sz="1200" dirty="0">
                <a:latin typeface="Intel Clear" panose="020B0604020203020204" pitchFamily="34" charset="0"/>
                <a:ea typeface="Intel Clear" panose="020B0604020203020204" pitchFamily="34" charset="0"/>
                <a:cs typeface="Intel Clear" panose="020B0604020203020204" pitchFamily="34" charset="0"/>
              </a:rPr>
              <a:t>In own environment</a:t>
            </a:r>
          </a:p>
          <a:p>
            <a:pPr marL="512477" lvl="1" indent="-174698">
              <a:buFont typeface="Arial" panose="020B0604020202020204" pitchFamily="34" charset="0"/>
              <a:buChar char="•"/>
            </a:pPr>
            <a:r>
              <a:rPr lang="en-US" sz="1200" dirty="0">
                <a:latin typeface="Intel Clear" panose="020B0604020203020204" pitchFamily="34" charset="0"/>
                <a:ea typeface="Intel Clear" panose="020B0604020203020204" pitchFamily="34" charset="0"/>
                <a:cs typeface="Intel Clear" panose="020B0604020203020204" pitchFamily="34" charset="0"/>
              </a:rPr>
              <a:t>They want to use</a:t>
            </a:r>
          </a:p>
          <a:p>
            <a:pPr marL="512477" lvl="1" indent="-174698">
              <a:buFont typeface="Arial" panose="020B0604020202020204" pitchFamily="34" charset="0"/>
              <a:buChar char="•"/>
            </a:pPr>
            <a:endParaRPr lang="en-US" sz="2000" dirty="0">
              <a:latin typeface="Intel Clear" panose="020B0604020203020204" pitchFamily="34" charset="0"/>
              <a:ea typeface="Intel Clear" panose="020B0604020203020204" pitchFamily="34" charset="0"/>
              <a:cs typeface="Intel Clear" panose="020B0604020203020204" pitchFamily="34" charset="0"/>
            </a:endParaRPr>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456112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latin typeface="Intel Clear" panose="020B0604020203020204" pitchFamily="34" charset="0"/>
                <a:ea typeface="Intel Clear" panose="020B0604020203020204" pitchFamily="34" charset="0"/>
                <a:cs typeface="Intel Clear" panose="020B0604020203020204" pitchFamily="34" charset="0"/>
              </a:rPr>
              <a:t>There is a fourth beneficiary which is the patient. </a:t>
            </a:r>
          </a:p>
          <a:p>
            <a:endParaRPr lang="en-US" sz="1200" dirty="0">
              <a:latin typeface="Intel Clear" panose="020B0604020203020204" pitchFamily="34" charset="0"/>
              <a:ea typeface="Intel Clear" panose="020B0604020203020204" pitchFamily="34" charset="0"/>
              <a:cs typeface="Intel Clear" panose="020B0604020203020204" pitchFamily="34" charset="0"/>
            </a:endParaRPr>
          </a:p>
          <a:p>
            <a:r>
              <a:rPr lang="en-US" sz="1200" dirty="0">
                <a:latin typeface="Intel Clear" panose="020B0604020203020204" pitchFamily="34" charset="0"/>
                <a:ea typeface="Intel Clear" panose="020B0604020203020204" pitchFamily="34" charset="0"/>
                <a:cs typeface="Intel Clear" panose="020B0604020203020204" pitchFamily="34" charset="0"/>
              </a:rPr>
              <a:t>We have 500 connected users today…. Looking to 1000’s in 2016</a:t>
            </a:r>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451709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latin typeface="Arial"/>
              </a:rPr>
              <a:pPr/>
              <a:t>33</a:t>
            </a:fld>
            <a:endParaRPr lang="en-US" dirty="0">
              <a:latin typeface="Arial"/>
            </a:endParaRPr>
          </a:p>
        </p:txBody>
      </p:sp>
    </p:spTree>
    <p:extLst>
      <p:ext uri="{BB962C8B-B14F-4D97-AF65-F5344CB8AC3E}">
        <p14:creationId xmlns:p14="http://schemas.microsoft.com/office/powerpoint/2010/main" val="2816606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Disruptive</a:t>
            </a:r>
            <a:r>
              <a:rPr lang="en-US" baseline="0" dirty="0" smtClean="0"/>
              <a:t> Opportunities</a:t>
            </a:r>
            <a:endParaRPr lang="en-US" dirty="0" smtClean="0"/>
          </a:p>
          <a:p>
            <a:r>
              <a:rPr lang="en-US" dirty="0" smtClean="0"/>
              <a:t>6</a:t>
            </a:r>
            <a:r>
              <a:rPr lang="en-US" baseline="0" dirty="0" smtClean="0"/>
              <a:t> elements for successful digital business</a:t>
            </a:r>
          </a:p>
          <a:p>
            <a:r>
              <a:rPr lang="en-US" baseline="0" dirty="0" smtClean="0"/>
              <a:t>SMAC platform</a:t>
            </a:r>
            <a:endParaRPr lang="en-US" dirty="0"/>
          </a:p>
        </p:txBody>
      </p:sp>
      <p:sp>
        <p:nvSpPr>
          <p:cNvPr id="4" name="Slide Number Placeholder 3"/>
          <p:cNvSpPr>
            <a:spLocks noGrp="1"/>
          </p:cNvSpPr>
          <p:nvPr>
            <p:ph type="sldNum" sz="quarter" idx="10"/>
          </p:nvPr>
        </p:nvSpPr>
        <p:spPr/>
        <p:txBody>
          <a:bodyPr/>
          <a:lstStyle/>
          <a:p>
            <a:fld id="{E13FB3FA-C830-445B-A142-1E421B2C8A7E}" type="slidenum">
              <a:rPr lang="en-US" smtClean="0"/>
              <a:pPr/>
              <a:t>34</a:t>
            </a:fld>
            <a:endParaRPr lang="en-US" dirty="0"/>
          </a:p>
        </p:txBody>
      </p:sp>
    </p:spTree>
    <p:extLst>
      <p:ext uri="{BB962C8B-B14F-4D97-AF65-F5344CB8AC3E}">
        <p14:creationId xmlns:p14="http://schemas.microsoft.com/office/powerpoint/2010/main" val="4077737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Closing questions</a:t>
            </a:r>
          </a:p>
          <a:p>
            <a:r>
              <a:rPr lang="en-US" dirty="0" smtClean="0"/>
              <a:t>Thank you</a:t>
            </a:r>
            <a:r>
              <a:rPr lang="en-US" baseline="0" dirty="0" smtClean="0"/>
              <a:t> for your time and attention today.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13FB3FA-C830-445B-A142-1E421B2C8A7E}" type="slidenum">
              <a:rPr lang="en-US" smtClean="0"/>
              <a:pPr/>
              <a:t>35</a:t>
            </a:fld>
            <a:endParaRPr lang="en-US" dirty="0"/>
          </a:p>
        </p:txBody>
      </p:sp>
    </p:spTree>
    <p:extLst>
      <p:ext uri="{BB962C8B-B14F-4D97-AF65-F5344CB8AC3E}">
        <p14:creationId xmlns:p14="http://schemas.microsoft.com/office/powerpoint/2010/main" val="1513541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3FB3FA-C830-445B-A142-1E421B2C8A7E}" type="slidenum">
              <a:rPr lang="en-US" smtClean="0"/>
              <a:pPr/>
              <a:t>4</a:t>
            </a:fld>
            <a:endParaRPr lang="en-US" dirty="0"/>
          </a:p>
        </p:txBody>
      </p:sp>
    </p:spTree>
    <p:extLst>
      <p:ext uri="{BB962C8B-B14F-4D97-AF65-F5344CB8AC3E}">
        <p14:creationId xmlns:p14="http://schemas.microsoft.com/office/powerpoint/2010/main" val="2139183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4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E13FB3FA-C830-445B-A142-1E421B2C8A7E}"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858424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kern="1200" dirty="0" smtClean="0">
                <a:solidFill>
                  <a:schemeClr val="tx1"/>
                </a:solidFill>
                <a:effectLst/>
                <a:latin typeface="+mn-lt"/>
                <a:ea typeface="+mn-ea"/>
                <a:cs typeface="+mn-cs"/>
              </a:rPr>
              <a:t>It’s one of the top board level imperatives</a:t>
            </a:r>
          </a:p>
          <a:p>
            <a:r>
              <a:rPr lang="en-US" sz="900" b="0" kern="1200" dirty="0" smtClean="0">
                <a:solidFill>
                  <a:schemeClr val="tx1"/>
                </a:solidFill>
                <a:effectLst/>
                <a:latin typeface="+mn-lt"/>
                <a:ea typeface="+mn-ea"/>
                <a:cs typeface="+mn-cs"/>
              </a:rPr>
              <a:t>The business of cybercrime generates more than $1Trillion annually – more than twice the market for the global sale and distribution of drugs. This isn’t 15 years old kids in their parents garage. These are organized, sophisticated operations. </a:t>
            </a:r>
          </a:p>
        </p:txBody>
      </p:sp>
      <p:sp>
        <p:nvSpPr>
          <p:cNvPr id="4" name="Slide Number Placeholder 3"/>
          <p:cNvSpPr>
            <a:spLocks noGrp="1"/>
          </p:cNvSpPr>
          <p:nvPr>
            <p:ph type="sldNum" sz="quarter" idx="10"/>
          </p:nvPr>
        </p:nvSpPr>
        <p:spPr/>
        <p:txBody>
          <a:bodyPr/>
          <a:lstStyle/>
          <a:p>
            <a:fld id="{E13FB3FA-C830-445B-A142-1E421B2C8A7E}"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381372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aseline="0" dirty="0" smtClean="0"/>
              <a:t>Radical disruption underway</a:t>
            </a:r>
          </a:p>
          <a:p>
            <a:pPr marL="285750" lvl="0" indent="-285750">
              <a:buFont typeface="Arial" panose="020B0604020202020204" pitchFamily="34" charset="0"/>
              <a:buChar char="•"/>
            </a:pPr>
            <a:r>
              <a:rPr lang="en-GB" sz="1400" kern="1200" baseline="0" dirty="0" smtClean="0">
                <a:solidFill>
                  <a:schemeClr val="tx1"/>
                </a:solidFill>
                <a:effectLst/>
                <a:latin typeface="Arial" panose="020B0604020202020204" pitchFamily="34" charset="0"/>
                <a:ea typeface="Arial" panose="020B0604020202020204" pitchFamily="34" charset="-128"/>
                <a:cs typeface="Arial" panose="020B0604020202020204" pitchFamily="34" charset="0"/>
              </a:rPr>
              <a:t>AirBnB (disrupt hotel)</a:t>
            </a:r>
          </a:p>
          <a:p>
            <a:pPr marL="285750" lvl="0" indent="-285750">
              <a:buFont typeface="Arial" panose="020B0604020202020204" pitchFamily="34" charset="0"/>
              <a:buChar char="•"/>
            </a:pPr>
            <a:r>
              <a:rPr lang="en-GB" sz="1400" kern="1200" baseline="0" dirty="0" smtClean="0">
                <a:solidFill>
                  <a:schemeClr val="tx1"/>
                </a:solidFill>
                <a:effectLst/>
                <a:latin typeface="Arial" panose="020B0604020202020204" pitchFamily="34" charset="0"/>
                <a:ea typeface="Arial" panose="020B0604020202020204" pitchFamily="34" charset="-128"/>
                <a:cs typeface="Arial" panose="020B0604020202020204" pitchFamily="34" charset="0"/>
              </a:rPr>
              <a:t>UBER (disrupt taxi)</a:t>
            </a:r>
          </a:p>
          <a:p>
            <a:pPr marL="285750" lvl="0" indent="-285750">
              <a:buFont typeface="Arial" panose="020B0604020202020204" pitchFamily="34" charset="0"/>
              <a:buChar char="•"/>
            </a:pPr>
            <a:r>
              <a:rPr lang="en-GB" sz="1400" kern="1200" baseline="0" dirty="0" smtClean="0">
                <a:solidFill>
                  <a:schemeClr val="tx1"/>
                </a:solidFill>
                <a:effectLst/>
                <a:latin typeface="Arial" panose="020B0604020202020204" pitchFamily="34" charset="0"/>
                <a:ea typeface="Arial" panose="020B0604020202020204" pitchFamily="34" charset="-128"/>
                <a:cs typeface="Arial" panose="020B0604020202020204" pitchFamily="34" charset="0"/>
              </a:rPr>
              <a:t>LiquidSpace (disrupt workplace)</a:t>
            </a:r>
          </a:p>
          <a:p>
            <a:pPr marL="285750" lvl="0" indent="-285750">
              <a:buFont typeface="Arial" panose="020B0604020202020204" pitchFamily="34" charset="0"/>
              <a:buChar char="•"/>
            </a:pPr>
            <a:r>
              <a:rPr lang="en-GB" sz="1400" kern="1200" baseline="0" dirty="0" smtClean="0">
                <a:solidFill>
                  <a:schemeClr val="tx1"/>
                </a:solidFill>
                <a:effectLst/>
                <a:latin typeface="Arial" panose="020B0604020202020204" pitchFamily="34" charset="0"/>
                <a:ea typeface="Arial" panose="020B0604020202020204" pitchFamily="34" charset="-128"/>
                <a:cs typeface="Arial" panose="020B0604020202020204" pitchFamily="34" charset="0"/>
              </a:rPr>
              <a:t>KickStarter (disrupt venture capital)</a:t>
            </a:r>
          </a:p>
          <a:p>
            <a:pPr marL="285750" lvl="0" indent="-285750">
              <a:buFont typeface="Arial" panose="020B0604020202020204" pitchFamily="34" charset="0"/>
              <a:buChar char="•"/>
            </a:pPr>
            <a:r>
              <a:rPr lang="en-GB" sz="1400" kern="1200" baseline="0" dirty="0" smtClean="0">
                <a:solidFill>
                  <a:schemeClr val="tx1"/>
                </a:solidFill>
                <a:effectLst/>
                <a:latin typeface="Arial" panose="020B0604020202020204" pitchFamily="34" charset="0"/>
                <a:ea typeface="Arial" panose="020B0604020202020204" pitchFamily="34" charset="-128"/>
                <a:cs typeface="Arial" panose="020B0604020202020204" pitchFamily="34" charset="0"/>
              </a:rPr>
              <a:t>oDesk (disrupt employee model)</a:t>
            </a:r>
          </a:p>
          <a:p>
            <a:pPr marL="285750" lvl="0" indent="-285750">
              <a:buFont typeface="Arial" panose="020B0604020202020204" pitchFamily="34" charset="0"/>
              <a:buChar char="•"/>
            </a:pPr>
            <a:r>
              <a:rPr lang="en-GB" sz="1400" kern="1200" baseline="0" dirty="0" smtClean="0">
                <a:solidFill>
                  <a:schemeClr val="tx1"/>
                </a:solidFill>
                <a:effectLst/>
                <a:latin typeface="Arial" panose="020B0604020202020204" pitchFamily="34" charset="0"/>
                <a:ea typeface="Arial" panose="020B0604020202020204" pitchFamily="34" charset="-128"/>
                <a:cs typeface="Arial" panose="020B0604020202020204" pitchFamily="34" charset="0"/>
              </a:rPr>
              <a:t>Feastly (disrupt restaurant)</a:t>
            </a:r>
          </a:p>
          <a:p>
            <a:pPr marL="285750" lvl="0" indent="-285750">
              <a:buFont typeface="Arial" panose="020B0604020202020204" pitchFamily="34" charset="0"/>
              <a:buChar char="•"/>
            </a:pPr>
            <a:r>
              <a:rPr lang="en-GB" sz="1400" kern="1200" baseline="0" dirty="0" smtClean="0">
                <a:solidFill>
                  <a:schemeClr val="tx1"/>
                </a:solidFill>
                <a:effectLst/>
                <a:latin typeface="Arial" panose="020B0604020202020204" pitchFamily="34" charset="0"/>
                <a:ea typeface="Arial" panose="020B0604020202020204" pitchFamily="34" charset="-128"/>
                <a:cs typeface="Arial" panose="020B0604020202020204" pitchFamily="34" charset="0"/>
              </a:rPr>
              <a:t>LendingClub (disrupt bank)</a:t>
            </a:r>
          </a:p>
        </p:txBody>
      </p:sp>
      <p:sp>
        <p:nvSpPr>
          <p:cNvPr id="4" name="Slide Number Placeholder 3"/>
          <p:cNvSpPr>
            <a:spLocks noGrp="1"/>
          </p:cNvSpPr>
          <p:nvPr>
            <p:ph type="sldNum" sz="quarter" idx="10"/>
          </p:nvPr>
        </p:nvSpPr>
        <p:spPr/>
        <p:txBody>
          <a:bodyPr/>
          <a:lstStyle/>
          <a:p>
            <a:fld id="{E13FB3FA-C830-445B-A142-1E421B2C8A7E}"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462234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3FB3FA-C830-445B-A142-1E421B2C8A7E}"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38944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aseline="0" dirty="0" smtClean="0"/>
              <a:t>Ack some rough spots but value of transformation is overcoming and increasing growth (despite critics)</a:t>
            </a:r>
          </a:p>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202420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Rectangle 7"/>
          <p:cNvSpPr/>
          <p:nvPr userDrawn="1"/>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1"/>
          <p:cNvSpPr>
            <a:spLocks noGrp="1"/>
          </p:cNvSpPr>
          <p:nvPr>
            <p:ph type="ctrTitle" hasCustomPrompt="1"/>
          </p:nvPr>
        </p:nvSpPr>
        <p:spPr>
          <a:xfrm>
            <a:off x="347134" y="2766048"/>
            <a:ext cx="8442904" cy="803297"/>
          </a:xfrm>
        </p:spPr>
        <p:txBody>
          <a:bodyPr wrap="square" anchor="b" anchorCtr="0">
            <a:spAutoFit/>
          </a:bodyPr>
          <a:lstStyle>
            <a:lvl1pPr algn="l">
              <a:lnSpc>
                <a:spcPct val="70000"/>
              </a:lnSpc>
              <a:defRPr sz="6500" b="0">
                <a:solidFill>
                  <a:schemeClr val="tx1">
                    <a:alpha val="90000"/>
                  </a:schemeClr>
                </a:solidFill>
                <a:latin typeface="+mj-lt"/>
                <a:ea typeface="Intel Clear Pro" panose="020B0804020202060201" pitchFamily="34" charset="0"/>
                <a:cs typeface="Intel Clear Pro" panose="020B0804020202060201" pitchFamily="34" charset="0"/>
              </a:defRPr>
            </a:lvl1pPr>
          </a:lstStyle>
          <a:p>
            <a:r>
              <a:rPr lang="en-US" dirty="0" smtClean="0"/>
              <a:t>Click to edit title</a:t>
            </a:r>
            <a:endParaRPr lang="en-US" dirty="0"/>
          </a:p>
        </p:txBody>
      </p:sp>
      <p:sp>
        <p:nvSpPr>
          <p:cNvPr id="21" name="Text Placeholder 8"/>
          <p:cNvSpPr>
            <a:spLocks noGrp="1"/>
          </p:cNvSpPr>
          <p:nvPr>
            <p:ph type="body" sz="quarter" idx="13" hasCustomPrompt="1"/>
          </p:nvPr>
        </p:nvSpPr>
        <p:spPr>
          <a:xfrm>
            <a:off x="347134" y="3469788"/>
            <a:ext cx="8442904" cy="338554"/>
          </a:xfrm>
        </p:spPr>
        <p:txBody>
          <a:bodyPr wrap="square">
            <a:spAutoFit/>
          </a:bodyPr>
          <a:lstStyle>
            <a:lvl1pPr marL="0" indent="0" algn="l">
              <a:spcBef>
                <a:spcPts val="0"/>
              </a:spcBef>
              <a:buNone/>
              <a:defRPr sz="1600">
                <a:solidFill>
                  <a:schemeClr val="accent3"/>
                </a:solidFill>
                <a:latin typeface="+mn-lt"/>
              </a:defRPr>
            </a:lvl1pPr>
            <a:lvl2pPr marL="0" indent="0" algn="l">
              <a:buNone/>
              <a:defRPr sz="1800">
                <a:solidFill>
                  <a:schemeClr val="tx1"/>
                </a:solidFill>
              </a:defRPr>
            </a:lvl2pPr>
            <a:lvl3pPr marL="0" indent="0" algn="l">
              <a:buNone/>
              <a:defRPr sz="1600">
                <a:solidFill>
                  <a:schemeClr val="tx1"/>
                </a:solidFill>
              </a:defRPr>
            </a:lvl3pPr>
            <a:lvl4pPr marL="0" indent="0" algn="l">
              <a:buNone/>
              <a:defRPr sz="1400">
                <a:solidFill>
                  <a:schemeClr val="tx1"/>
                </a:solidFill>
              </a:defRPr>
            </a:lvl4pPr>
            <a:lvl5pPr marL="0" indent="0" algn="l">
              <a:buNone/>
              <a:defRPr sz="1400">
                <a:solidFill>
                  <a:schemeClr val="tx1"/>
                </a:solidFill>
              </a:defRPr>
            </a:lvl5pPr>
          </a:lstStyle>
          <a:p>
            <a:pPr lvl="0"/>
            <a:r>
              <a:rPr lang="en-US" dirty="0" smtClean="0"/>
              <a:t>Click to edit subtitle</a:t>
            </a:r>
          </a:p>
        </p:txBody>
      </p:sp>
      <p:sp>
        <p:nvSpPr>
          <p:cNvPr id="13" name="TextBox 12"/>
          <p:cNvSpPr txBox="1"/>
          <p:nvPr userDrawn="1"/>
        </p:nvSpPr>
        <p:spPr>
          <a:xfrm>
            <a:off x="353962" y="4863189"/>
            <a:ext cx="1840568" cy="215444"/>
          </a:xfrm>
          <a:prstGeom prst="rect">
            <a:avLst/>
          </a:prstGeom>
          <a:noFill/>
        </p:spPr>
        <p:txBody>
          <a:bodyPr wrap="none" rtlCol="0" anchor="ctr" anchorCtr="0">
            <a:spAutoFit/>
          </a:bodyPr>
          <a:lstStyle/>
          <a:p>
            <a:pPr algn="l"/>
            <a:r>
              <a:rPr kumimoji="0" lang="en-US" sz="800" b="0" i="0" u="none" strike="noStrike" kern="0" cap="none" spc="0" normalizeH="0" baseline="0" noProof="0" dirty="0" smtClean="0">
                <a:ln>
                  <a:noFill/>
                </a:ln>
                <a:solidFill>
                  <a:prstClr val="white"/>
                </a:solidFill>
                <a:effectLst/>
                <a:uLnTx/>
                <a:uFillTx/>
              </a:rPr>
              <a:t>Copyright © 2016 Intel Corporation</a:t>
            </a:r>
            <a:endParaRPr lang="en-US" sz="600" dirty="0" smtClean="0">
              <a:solidFill>
                <a:srgbClr val="FFFFFF"/>
              </a:solidFill>
              <a:latin typeface="+mn-lt"/>
            </a:endParaRPr>
          </a:p>
        </p:txBody>
      </p:sp>
      <p:grpSp>
        <p:nvGrpSpPr>
          <p:cNvPr id="19" name="Group 18"/>
          <p:cNvGrpSpPr/>
          <p:nvPr userDrawn="1"/>
        </p:nvGrpSpPr>
        <p:grpSpPr>
          <a:xfrm>
            <a:off x="451796" y="386081"/>
            <a:ext cx="1249194" cy="823318"/>
            <a:chOff x="451796" y="386081"/>
            <a:chExt cx="1249194" cy="823318"/>
          </a:xfrm>
        </p:grpSpPr>
        <p:sp>
          <p:nvSpPr>
            <p:cNvPr id="22"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441338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hoto Section Header">
    <p:bg>
      <p:bgRef idx="1001">
        <a:schemeClr val="bg1"/>
      </p:bgRef>
    </p:bg>
    <p:spTree>
      <p:nvGrpSpPr>
        <p:cNvPr id="1" name=""/>
        <p:cNvGrpSpPr/>
        <p:nvPr/>
      </p:nvGrpSpPr>
      <p:grpSpPr>
        <a:xfrm>
          <a:off x="0" y="0"/>
          <a:ext cx="0" cy="0"/>
          <a:chOff x="0" y="0"/>
          <a:chExt cx="0" cy="0"/>
        </a:xfrm>
      </p:grpSpPr>
      <p:sp>
        <p:nvSpPr>
          <p:cNvPr id="13" name="Rectangle 7"/>
          <p:cNvSpPr/>
          <p:nvPr userDrawn="1"/>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1"/>
          <p:cNvSpPr>
            <a:spLocks noGrp="1"/>
          </p:cNvSpPr>
          <p:nvPr>
            <p:ph type="ctrTitle" hasCustomPrompt="1"/>
          </p:nvPr>
        </p:nvSpPr>
        <p:spPr>
          <a:xfrm>
            <a:off x="353962" y="2658592"/>
            <a:ext cx="8436075" cy="674031"/>
          </a:xfrm>
        </p:spPr>
        <p:txBody>
          <a:bodyPr anchor="t" anchorCtr="0">
            <a:spAutoFit/>
          </a:bodyPr>
          <a:lstStyle>
            <a:lvl1pPr algn="l">
              <a:lnSpc>
                <a:spcPct val="70000"/>
              </a:lnSpc>
              <a:defRPr sz="5400" b="0">
                <a:solidFill>
                  <a:schemeClr val="tx1">
                    <a:alpha val="90000"/>
                  </a:schemeClr>
                </a:solidFill>
                <a:latin typeface="+mj-lt"/>
              </a:defRPr>
            </a:lvl1pPr>
          </a:lstStyle>
          <a:p>
            <a:r>
              <a:rPr lang="en-US" dirty="0" smtClean="0"/>
              <a:t>Click to edit title</a:t>
            </a:r>
            <a:endParaRPr lang="en-US" dirty="0"/>
          </a:p>
        </p:txBody>
      </p:sp>
      <p:sp>
        <p:nvSpPr>
          <p:cNvPr id="4" name="Text Placeholder 3"/>
          <p:cNvSpPr>
            <a:spLocks noGrp="1"/>
          </p:cNvSpPr>
          <p:nvPr>
            <p:ph type="body" sz="quarter" idx="11"/>
          </p:nvPr>
        </p:nvSpPr>
        <p:spPr>
          <a:xfrm>
            <a:off x="353963" y="3332623"/>
            <a:ext cx="8436075" cy="1231106"/>
          </a:xfrm>
        </p:spPr>
        <p:txBody>
          <a:bodyPr>
            <a:spAutoFit/>
          </a:bodyPr>
          <a:lstStyle>
            <a:lvl1pPr>
              <a:spcBef>
                <a:spcPts val="0"/>
              </a:spcBef>
              <a:buClrTx/>
              <a:defRPr sz="1600">
                <a:solidFill>
                  <a:schemeClr val="accent3"/>
                </a:solidFill>
              </a:defRPr>
            </a:lvl1pPr>
            <a:lvl2pPr>
              <a:spcBef>
                <a:spcPts val="0"/>
              </a:spcBef>
              <a:buClrTx/>
              <a:defRPr sz="1400">
                <a:solidFill>
                  <a:schemeClr val="accent3"/>
                </a:solidFill>
              </a:defRPr>
            </a:lvl2pPr>
            <a:lvl3pPr>
              <a:spcBef>
                <a:spcPts val="0"/>
              </a:spcBef>
              <a:buClrTx/>
              <a:defRPr sz="1400">
                <a:solidFill>
                  <a:schemeClr val="accent3"/>
                </a:solidFill>
              </a:defRPr>
            </a:lvl3pPr>
            <a:lvl4pPr>
              <a:spcBef>
                <a:spcPts val="0"/>
              </a:spcBef>
              <a:buClrTx/>
              <a:defRPr sz="1400">
                <a:solidFill>
                  <a:schemeClr val="accent3"/>
                </a:solidFill>
              </a:defRPr>
            </a:lvl4pPr>
            <a:lvl5pPr>
              <a:spcBef>
                <a:spcPts val="0"/>
              </a:spcBef>
              <a:buClrTx/>
              <a:defRPr sz="1400">
                <a:solidFill>
                  <a:schemeClr val="accent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14"/>
          <p:cNvSpPr>
            <a:spLocks noGrp="1"/>
          </p:cNvSpPr>
          <p:nvPr>
            <p:ph type="pic" sz="quarter" idx="12"/>
          </p:nvPr>
        </p:nvSpPr>
        <p:spPr>
          <a:xfrm>
            <a:off x="0" y="0"/>
            <a:ext cx="9144000" cy="2574132"/>
          </a:xfrm>
        </p:spPr>
        <p:txBody>
          <a:bodyPr/>
          <a:lstStyle>
            <a:lvl1pPr>
              <a:defRPr>
                <a:solidFill>
                  <a:schemeClr val="tx1"/>
                </a:solidFill>
              </a:defRPr>
            </a:lvl1pPr>
          </a:lstStyle>
          <a:p>
            <a:endParaRPr lang="en-US" dirty="0"/>
          </a:p>
        </p:txBody>
      </p:sp>
      <p:sp>
        <p:nvSpPr>
          <p:cNvPr id="2" name="Slide Number Placeholder 1"/>
          <p:cNvSpPr>
            <a:spLocks noGrp="1"/>
          </p:cNvSpPr>
          <p:nvPr>
            <p:ph type="sldNum" sz="quarter" idx="13"/>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cxnSp>
        <p:nvCxnSpPr>
          <p:cNvPr id="8" name="Straight Connector 7"/>
          <p:cNvCxnSpPr/>
          <p:nvPr userDrawn="1"/>
        </p:nvCxnSpPr>
        <p:spPr>
          <a:xfrm>
            <a:off x="8725284" y="4887146"/>
            <a:ext cx="0" cy="178594"/>
          </a:xfrm>
          <a:prstGeom prst="line">
            <a:avLst/>
          </a:prstGeom>
          <a:ln w="3175">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userDrawn="1"/>
        </p:nvSpPr>
        <p:spPr>
          <a:xfrm>
            <a:off x="353962" y="4863189"/>
            <a:ext cx="1866217" cy="215444"/>
          </a:xfrm>
          <a:prstGeom prst="rect">
            <a:avLst/>
          </a:prstGeom>
          <a:noFill/>
        </p:spPr>
        <p:txBody>
          <a:bodyPr wrap="none" rtlCol="0" anchor="ctr" anchorCtr="0">
            <a:spAutoFit/>
          </a:bodyPr>
          <a:lstStyle/>
          <a:p>
            <a:pPr algn="l"/>
            <a:r>
              <a:rPr kumimoji="0" lang="en-US" sz="800" b="0" i="0" u="none" strike="noStrike" kern="0" cap="none" spc="0" normalizeH="0" baseline="0" noProof="0" dirty="0" smtClean="0">
                <a:ln>
                  <a:noFill/>
                </a:ln>
                <a:solidFill>
                  <a:prstClr val="white"/>
                </a:solidFill>
                <a:effectLst/>
                <a:uLnTx/>
                <a:uFillTx/>
              </a:rPr>
              <a:t>Copyright © 2016  Intel Corporation</a:t>
            </a:r>
            <a:endParaRPr lang="en-US" sz="600" dirty="0" smtClean="0">
              <a:solidFill>
                <a:srgbClr val="FFFFFF"/>
              </a:solidFill>
              <a:latin typeface="+mn-lt"/>
            </a:endParaRPr>
          </a:p>
        </p:txBody>
      </p:sp>
      <p:grpSp>
        <p:nvGrpSpPr>
          <p:cNvPr id="10" name="Group 9"/>
          <p:cNvGrpSpPr/>
          <p:nvPr userDrawn="1"/>
        </p:nvGrpSpPr>
        <p:grpSpPr>
          <a:xfrm>
            <a:off x="8270974" y="4865092"/>
            <a:ext cx="339404" cy="223694"/>
            <a:chOff x="451796" y="386081"/>
            <a:chExt cx="1249194" cy="823318"/>
          </a:xfrm>
        </p:grpSpPr>
        <p:sp>
          <p:nvSpPr>
            <p:cNvPr id="11"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499395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53962" y="1959103"/>
            <a:ext cx="8436075" cy="674031"/>
          </a:xfrm>
        </p:spPr>
        <p:txBody>
          <a:bodyPr anchor="b" anchorCtr="0">
            <a:spAutoFit/>
          </a:bodyPr>
          <a:lstStyle>
            <a:lvl1pPr algn="l">
              <a:lnSpc>
                <a:spcPct val="70000"/>
              </a:lnSpc>
              <a:defRPr sz="5400" b="0">
                <a:solidFill>
                  <a:schemeClr val="tx2">
                    <a:alpha val="90000"/>
                  </a:schemeClr>
                </a:solidFill>
                <a:latin typeface="+mj-lt"/>
              </a:defRPr>
            </a:lvl1pPr>
          </a:lstStyle>
          <a:p>
            <a:r>
              <a:rPr lang="en-US" dirty="0" smtClean="0"/>
              <a:t>Click to edit title</a:t>
            </a:r>
            <a:endParaRPr lang="en-US" dirty="0"/>
          </a:p>
        </p:txBody>
      </p:sp>
      <p:sp>
        <p:nvSpPr>
          <p:cNvPr id="4" name="Text Placeholder 3"/>
          <p:cNvSpPr>
            <a:spLocks noGrp="1"/>
          </p:cNvSpPr>
          <p:nvPr>
            <p:ph type="body" sz="quarter" idx="11" hasCustomPrompt="1"/>
          </p:nvPr>
        </p:nvSpPr>
        <p:spPr>
          <a:xfrm>
            <a:off x="353963" y="2633134"/>
            <a:ext cx="8436075" cy="1231106"/>
          </a:xfrm>
        </p:spPr>
        <p:txBody>
          <a:bodyPr>
            <a:spAutoFit/>
          </a:bodyPr>
          <a:lstStyle>
            <a:lvl1pPr>
              <a:spcBef>
                <a:spcPts val="0"/>
              </a:spcBef>
              <a:buClrTx/>
              <a:defRPr sz="1600">
                <a:solidFill>
                  <a:schemeClr val="accent1"/>
                </a:solidFill>
              </a:defRPr>
            </a:lvl1pPr>
            <a:lvl2pPr>
              <a:spcBef>
                <a:spcPts val="0"/>
              </a:spcBef>
              <a:buClrTx/>
              <a:defRPr sz="1400">
                <a:solidFill>
                  <a:schemeClr val="accent1"/>
                </a:solidFill>
              </a:defRPr>
            </a:lvl2pPr>
            <a:lvl3pPr>
              <a:spcBef>
                <a:spcPts val="0"/>
              </a:spcBef>
              <a:buClrTx/>
              <a:defRPr sz="1400">
                <a:solidFill>
                  <a:schemeClr val="accent1"/>
                </a:solidFill>
              </a:defRPr>
            </a:lvl3pPr>
            <a:lvl4pPr>
              <a:spcBef>
                <a:spcPts val="0"/>
              </a:spcBef>
              <a:buClrTx/>
              <a:defRPr sz="1400">
                <a:solidFill>
                  <a:schemeClr val="accent1"/>
                </a:solidFill>
              </a:defRPr>
            </a:lvl4pPr>
            <a:lvl5pPr>
              <a:spcBef>
                <a:spcPts val="0"/>
              </a:spcBef>
              <a:buClrTx/>
              <a:defRPr sz="1400">
                <a:solidFill>
                  <a:schemeClr val="accent1"/>
                </a:solidFill>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spTree>
    <p:extLst>
      <p:ext uri="{BB962C8B-B14F-4D97-AF65-F5344CB8AC3E}">
        <p14:creationId xmlns:p14="http://schemas.microsoft.com/office/powerpoint/2010/main" val="305762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ection Header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53962" y="2658592"/>
            <a:ext cx="8436075" cy="674031"/>
          </a:xfrm>
        </p:spPr>
        <p:txBody>
          <a:bodyPr anchor="t" anchorCtr="0">
            <a:spAutoFit/>
          </a:bodyPr>
          <a:lstStyle>
            <a:lvl1pPr algn="l">
              <a:lnSpc>
                <a:spcPct val="70000"/>
              </a:lnSpc>
              <a:defRPr sz="5400" b="0">
                <a:solidFill>
                  <a:schemeClr val="tx2">
                    <a:alpha val="90000"/>
                  </a:schemeClr>
                </a:solidFill>
                <a:latin typeface="+mj-lt"/>
              </a:defRPr>
            </a:lvl1pPr>
          </a:lstStyle>
          <a:p>
            <a:r>
              <a:rPr lang="en-US" dirty="0" smtClean="0"/>
              <a:t>Click to edit title</a:t>
            </a:r>
            <a:endParaRPr lang="en-US" dirty="0"/>
          </a:p>
        </p:txBody>
      </p:sp>
      <p:sp>
        <p:nvSpPr>
          <p:cNvPr id="4" name="Text Placeholder 3"/>
          <p:cNvSpPr>
            <a:spLocks noGrp="1"/>
          </p:cNvSpPr>
          <p:nvPr>
            <p:ph type="body" sz="quarter" idx="11" hasCustomPrompt="1"/>
          </p:nvPr>
        </p:nvSpPr>
        <p:spPr>
          <a:xfrm>
            <a:off x="353963" y="3332623"/>
            <a:ext cx="8436075" cy="1231106"/>
          </a:xfrm>
        </p:spPr>
        <p:txBody>
          <a:bodyPr>
            <a:spAutoFit/>
          </a:bodyPr>
          <a:lstStyle>
            <a:lvl1pPr>
              <a:spcBef>
                <a:spcPts val="0"/>
              </a:spcBef>
              <a:buClrTx/>
              <a:defRPr sz="1600">
                <a:solidFill>
                  <a:schemeClr val="accent1"/>
                </a:solidFill>
              </a:defRPr>
            </a:lvl1pPr>
            <a:lvl2pPr>
              <a:spcBef>
                <a:spcPts val="0"/>
              </a:spcBef>
              <a:buClrTx/>
              <a:defRPr sz="1400">
                <a:solidFill>
                  <a:schemeClr val="accent1"/>
                </a:solidFill>
              </a:defRPr>
            </a:lvl2pPr>
            <a:lvl3pPr>
              <a:spcBef>
                <a:spcPts val="0"/>
              </a:spcBef>
              <a:buClrTx/>
              <a:defRPr sz="1400">
                <a:solidFill>
                  <a:schemeClr val="accent1"/>
                </a:solidFill>
              </a:defRPr>
            </a:lvl3pPr>
            <a:lvl4pPr>
              <a:spcBef>
                <a:spcPts val="0"/>
              </a:spcBef>
              <a:buClrTx/>
              <a:defRPr sz="1400">
                <a:solidFill>
                  <a:schemeClr val="accent1"/>
                </a:solidFill>
              </a:defRPr>
            </a:lvl4pPr>
            <a:lvl5pPr>
              <a:spcBef>
                <a:spcPts val="0"/>
              </a:spcBef>
              <a:buClrTx/>
              <a:defRPr sz="1400">
                <a:solidFill>
                  <a:schemeClr val="accent1"/>
                </a:solidFill>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14"/>
          <p:cNvSpPr>
            <a:spLocks noGrp="1"/>
          </p:cNvSpPr>
          <p:nvPr>
            <p:ph type="pic" sz="quarter" idx="12"/>
          </p:nvPr>
        </p:nvSpPr>
        <p:spPr>
          <a:xfrm>
            <a:off x="0" y="0"/>
            <a:ext cx="9144000" cy="2574132"/>
          </a:xfrm>
        </p:spPr>
        <p:txBody>
          <a:bodyPr/>
          <a:lstStyle>
            <a:lvl1pPr>
              <a:defRPr>
                <a:solidFill>
                  <a:schemeClr val="tx1"/>
                </a:solidFill>
              </a:defRPr>
            </a:lvl1pPr>
          </a:lstStyle>
          <a:p>
            <a:endParaRPr lang="en-US" dirty="0"/>
          </a:p>
        </p:txBody>
      </p:sp>
      <p:sp>
        <p:nvSpPr>
          <p:cNvPr id="2" name="Slide Number Placeholder 1"/>
          <p:cNvSpPr>
            <a:spLocks noGrp="1"/>
          </p:cNvSpPr>
          <p:nvPr>
            <p:ph type="sldNum" sz="quarter" idx="13"/>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spTree>
    <p:extLst>
      <p:ext uri="{BB962C8B-B14F-4D97-AF65-F5344CB8AC3E}">
        <p14:creationId xmlns:p14="http://schemas.microsoft.com/office/powerpoint/2010/main" val="254277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9" name="Rectangle 7"/>
          <p:cNvSpPr/>
          <p:nvPr userDrawn="1"/>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10"/>
          <p:cNvGrpSpPr/>
          <p:nvPr userDrawn="1"/>
        </p:nvGrpSpPr>
        <p:grpSpPr>
          <a:xfrm>
            <a:off x="3517583" y="1875130"/>
            <a:ext cx="2108834" cy="1389888"/>
            <a:chOff x="451796" y="386081"/>
            <a:chExt cx="1249194" cy="823318"/>
          </a:xfrm>
        </p:grpSpPr>
        <p:sp>
          <p:nvSpPr>
            <p:cNvPr id="12"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5045382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nal Slide with Tagline">
    <p:spTree>
      <p:nvGrpSpPr>
        <p:cNvPr id="1" name=""/>
        <p:cNvGrpSpPr/>
        <p:nvPr/>
      </p:nvGrpSpPr>
      <p:grpSpPr>
        <a:xfrm>
          <a:off x="0" y="0"/>
          <a:ext cx="0" cy="0"/>
          <a:chOff x="0" y="0"/>
          <a:chExt cx="0" cy="0"/>
        </a:xfrm>
      </p:grpSpPr>
      <p:sp>
        <p:nvSpPr>
          <p:cNvPr id="34" name="Rectangle 7"/>
          <p:cNvSpPr/>
          <p:nvPr userDrawn="1"/>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2" name="Group 61"/>
          <p:cNvGrpSpPr/>
          <p:nvPr userDrawn="1"/>
        </p:nvGrpSpPr>
        <p:grpSpPr>
          <a:xfrm>
            <a:off x="2746889" y="1874822"/>
            <a:ext cx="3650223" cy="1514490"/>
            <a:chOff x="3095625" y="246063"/>
            <a:chExt cx="5176838" cy="2147887"/>
          </a:xfrm>
          <a:solidFill>
            <a:srgbClr val="FFFFFF"/>
          </a:solidFill>
        </p:grpSpPr>
        <p:sp>
          <p:nvSpPr>
            <p:cNvPr id="63" name="Freeform 62"/>
            <p:cNvSpPr>
              <a:spLocks noEditPoints="1"/>
            </p:cNvSpPr>
            <p:nvPr userDrawn="1"/>
          </p:nvSpPr>
          <p:spPr bwMode="auto">
            <a:xfrm>
              <a:off x="3095625" y="246063"/>
              <a:ext cx="2998788" cy="1976437"/>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Freeform 63"/>
            <p:cNvSpPr>
              <a:spLocks noEditPoints="1"/>
            </p:cNvSpPr>
            <p:nvPr userDrawn="1"/>
          </p:nvSpPr>
          <p:spPr bwMode="auto">
            <a:xfrm>
              <a:off x="5643563" y="706438"/>
              <a:ext cx="125413" cy="123825"/>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 name="Freeform 64"/>
            <p:cNvSpPr>
              <a:spLocks noEditPoints="1"/>
            </p:cNvSpPr>
            <p:nvPr userDrawn="1"/>
          </p:nvSpPr>
          <p:spPr bwMode="auto">
            <a:xfrm>
              <a:off x="8145463" y="2079625"/>
              <a:ext cx="127000" cy="61912"/>
            </a:xfrm>
            <a:custGeom>
              <a:avLst/>
              <a:gdLst>
                <a:gd name="T0" fmla="*/ 83 w 160"/>
                <a:gd name="T1" fmla="*/ 0 h 79"/>
                <a:gd name="T2" fmla="*/ 97 w 160"/>
                <a:gd name="T3" fmla="*/ 0 h 79"/>
                <a:gd name="T4" fmla="*/ 123 w 160"/>
                <a:gd name="T5" fmla="*/ 45 h 79"/>
                <a:gd name="T6" fmla="*/ 146 w 160"/>
                <a:gd name="T7" fmla="*/ 0 h 79"/>
                <a:gd name="T8" fmla="*/ 160 w 160"/>
                <a:gd name="T9" fmla="*/ 0 h 79"/>
                <a:gd name="T10" fmla="*/ 160 w 160"/>
                <a:gd name="T11" fmla="*/ 79 h 79"/>
                <a:gd name="T12" fmla="*/ 146 w 160"/>
                <a:gd name="T13" fmla="*/ 79 h 79"/>
                <a:gd name="T14" fmla="*/ 146 w 160"/>
                <a:gd name="T15" fmla="*/ 25 h 79"/>
                <a:gd name="T16" fmla="*/ 128 w 160"/>
                <a:gd name="T17" fmla="*/ 59 h 79"/>
                <a:gd name="T18" fmla="*/ 115 w 160"/>
                <a:gd name="T19" fmla="*/ 59 h 79"/>
                <a:gd name="T20" fmla="*/ 97 w 160"/>
                <a:gd name="T21" fmla="*/ 25 h 79"/>
                <a:gd name="T22" fmla="*/ 97 w 160"/>
                <a:gd name="T23" fmla="*/ 79 h 79"/>
                <a:gd name="T24" fmla="*/ 83 w 160"/>
                <a:gd name="T25" fmla="*/ 79 h 79"/>
                <a:gd name="T26" fmla="*/ 83 w 160"/>
                <a:gd name="T27" fmla="*/ 0 h 79"/>
                <a:gd name="T28" fmla="*/ 0 w 160"/>
                <a:gd name="T29" fmla="*/ 0 h 79"/>
                <a:gd name="T30" fmla="*/ 69 w 160"/>
                <a:gd name="T31" fmla="*/ 0 h 79"/>
                <a:gd name="T32" fmla="*/ 69 w 160"/>
                <a:gd name="T33" fmla="*/ 14 h 79"/>
                <a:gd name="T34" fmla="*/ 41 w 160"/>
                <a:gd name="T35" fmla="*/ 14 h 79"/>
                <a:gd name="T36" fmla="*/ 41 w 160"/>
                <a:gd name="T37" fmla="*/ 79 h 79"/>
                <a:gd name="T38" fmla="*/ 27 w 160"/>
                <a:gd name="T39" fmla="*/ 79 h 79"/>
                <a:gd name="T40" fmla="*/ 27 w 160"/>
                <a:gd name="T41" fmla="*/ 14 h 79"/>
                <a:gd name="T42" fmla="*/ 0 w 160"/>
                <a:gd name="T43" fmla="*/ 14 h 79"/>
                <a:gd name="T44" fmla="*/ 0 w 160"/>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 h="79">
                  <a:moveTo>
                    <a:pt x="83" y="0"/>
                  </a:moveTo>
                  <a:lnTo>
                    <a:pt x="97" y="0"/>
                  </a:lnTo>
                  <a:lnTo>
                    <a:pt x="123" y="45"/>
                  </a:lnTo>
                  <a:lnTo>
                    <a:pt x="146" y="0"/>
                  </a:lnTo>
                  <a:lnTo>
                    <a:pt x="160" y="0"/>
                  </a:lnTo>
                  <a:lnTo>
                    <a:pt x="160" y="79"/>
                  </a:lnTo>
                  <a:lnTo>
                    <a:pt x="146" y="79"/>
                  </a:lnTo>
                  <a:lnTo>
                    <a:pt x="146" y="25"/>
                  </a:lnTo>
                  <a:lnTo>
                    <a:pt x="128" y="59"/>
                  </a:lnTo>
                  <a:lnTo>
                    <a:pt x="115" y="59"/>
                  </a:lnTo>
                  <a:lnTo>
                    <a:pt x="97" y="25"/>
                  </a:lnTo>
                  <a:lnTo>
                    <a:pt x="97" y="79"/>
                  </a:lnTo>
                  <a:lnTo>
                    <a:pt x="83" y="79"/>
                  </a:lnTo>
                  <a:lnTo>
                    <a:pt x="83" y="0"/>
                  </a:lnTo>
                  <a:close/>
                  <a:moveTo>
                    <a:pt x="0" y="0"/>
                  </a:moveTo>
                  <a:lnTo>
                    <a:pt x="69" y="0"/>
                  </a:lnTo>
                  <a:lnTo>
                    <a:pt x="69" y="14"/>
                  </a:lnTo>
                  <a:lnTo>
                    <a:pt x="41" y="14"/>
                  </a:lnTo>
                  <a:lnTo>
                    <a:pt x="41" y="79"/>
                  </a:lnTo>
                  <a:lnTo>
                    <a:pt x="27" y="79"/>
                  </a:lnTo>
                  <a:lnTo>
                    <a:pt x="27" y="14"/>
                  </a:lnTo>
                  <a:lnTo>
                    <a:pt x="0" y="1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 name="Freeform 65"/>
            <p:cNvSpPr>
              <a:spLocks noEditPoints="1"/>
            </p:cNvSpPr>
            <p:nvPr userDrawn="1"/>
          </p:nvSpPr>
          <p:spPr bwMode="auto">
            <a:xfrm>
              <a:off x="5826125" y="1677988"/>
              <a:ext cx="204788" cy="241300"/>
            </a:xfrm>
            <a:custGeom>
              <a:avLst/>
              <a:gdLst>
                <a:gd name="T0" fmla="*/ 141 w 258"/>
                <a:gd name="T1" fmla="*/ 42 h 304"/>
                <a:gd name="T2" fmla="*/ 117 w 258"/>
                <a:gd name="T3" fmla="*/ 46 h 304"/>
                <a:gd name="T4" fmla="*/ 98 w 258"/>
                <a:gd name="T5" fmla="*/ 52 h 304"/>
                <a:gd name="T6" fmla="*/ 82 w 258"/>
                <a:gd name="T7" fmla="*/ 66 h 304"/>
                <a:gd name="T8" fmla="*/ 68 w 258"/>
                <a:gd name="T9" fmla="*/ 82 h 304"/>
                <a:gd name="T10" fmla="*/ 58 w 258"/>
                <a:gd name="T11" fmla="*/ 101 h 304"/>
                <a:gd name="T12" fmla="*/ 54 w 258"/>
                <a:gd name="T13" fmla="*/ 125 h 304"/>
                <a:gd name="T14" fmla="*/ 211 w 258"/>
                <a:gd name="T15" fmla="*/ 125 h 304"/>
                <a:gd name="T16" fmla="*/ 211 w 258"/>
                <a:gd name="T17" fmla="*/ 119 h 304"/>
                <a:gd name="T18" fmla="*/ 209 w 258"/>
                <a:gd name="T19" fmla="*/ 97 h 304"/>
                <a:gd name="T20" fmla="*/ 203 w 258"/>
                <a:gd name="T21" fmla="*/ 78 h 304"/>
                <a:gd name="T22" fmla="*/ 193 w 258"/>
                <a:gd name="T23" fmla="*/ 64 h 304"/>
                <a:gd name="T24" fmla="*/ 179 w 258"/>
                <a:gd name="T25" fmla="*/ 52 h 304"/>
                <a:gd name="T26" fmla="*/ 161 w 258"/>
                <a:gd name="T27" fmla="*/ 46 h 304"/>
                <a:gd name="T28" fmla="*/ 141 w 258"/>
                <a:gd name="T29" fmla="*/ 42 h 304"/>
                <a:gd name="T30" fmla="*/ 139 w 258"/>
                <a:gd name="T31" fmla="*/ 0 h 304"/>
                <a:gd name="T32" fmla="*/ 167 w 258"/>
                <a:gd name="T33" fmla="*/ 2 h 304"/>
                <a:gd name="T34" fmla="*/ 191 w 258"/>
                <a:gd name="T35" fmla="*/ 10 h 304"/>
                <a:gd name="T36" fmla="*/ 211 w 258"/>
                <a:gd name="T37" fmla="*/ 20 h 304"/>
                <a:gd name="T38" fmla="*/ 228 w 258"/>
                <a:gd name="T39" fmla="*/ 36 h 304"/>
                <a:gd name="T40" fmla="*/ 240 w 258"/>
                <a:gd name="T41" fmla="*/ 56 h 304"/>
                <a:gd name="T42" fmla="*/ 250 w 258"/>
                <a:gd name="T43" fmla="*/ 78 h 304"/>
                <a:gd name="T44" fmla="*/ 256 w 258"/>
                <a:gd name="T45" fmla="*/ 103 h 304"/>
                <a:gd name="T46" fmla="*/ 258 w 258"/>
                <a:gd name="T47" fmla="*/ 129 h 304"/>
                <a:gd name="T48" fmla="*/ 256 w 258"/>
                <a:gd name="T49" fmla="*/ 165 h 304"/>
                <a:gd name="T50" fmla="*/ 52 w 258"/>
                <a:gd name="T51" fmla="*/ 165 h 304"/>
                <a:gd name="T52" fmla="*/ 58 w 258"/>
                <a:gd name="T53" fmla="*/ 193 h 304"/>
                <a:gd name="T54" fmla="*/ 66 w 258"/>
                <a:gd name="T55" fmla="*/ 216 h 304"/>
                <a:gd name="T56" fmla="*/ 80 w 258"/>
                <a:gd name="T57" fmla="*/ 234 h 304"/>
                <a:gd name="T58" fmla="*/ 100 w 258"/>
                <a:gd name="T59" fmla="*/ 248 h 304"/>
                <a:gd name="T60" fmla="*/ 123 w 258"/>
                <a:gd name="T61" fmla="*/ 256 h 304"/>
                <a:gd name="T62" fmla="*/ 153 w 258"/>
                <a:gd name="T63" fmla="*/ 260 h 304"/>
                <a:gd name="T64" fmla="*/ 181 w 258"/>
                <a:gd name="T65" fmla="*/ 256 h 304"/>
                <a:gd name="T66" fmla="*/ 205 w 258"/>
                <a:gd name="T67" fmla="*/ 248 h 304"/>
                <a:gd name="T68" fmla="*/ 226 w 258"/>
                <a:gd name="T69" fmla="*/ 236 h 304"/>
                <a:gd name="T70" fmla="*/ 248 w 258"/>
                <a:gd name="T71" fmla="*/ 270 h 304"/>
                <a:gd name="T72" fmla="*/ 226 w 258"/>
                <a:gd name="T73" fmla="*/ 286 h 304"/>
                <a:gd name="T74" fmla="*/ 203 w 258"/>
                <a:gd name="T75" fmla="*/ 296 h 304"/>
                <a:gd name="T76" fmla="*/ 177 w 258"/>
                <a:gd name="T77" fmla="*/ 302 h 304"/>
                <a:gd name="T78" fmla="*/ 147 w 258"/>
                <a:gd name="T79" fmla="*/ 304 h 304"/>
                <a:gd name="T80" fmla="*/ 115 w 258"/>
                <a:gd name="T81" fmla="*/ 302 h 304"/>
                <a:gd name="T82" fmla="*/ 88 w 258"/>
                <a:gd name="T83" fmla="*/ 294 h 304"/>
                <a:gd name="T84" fmla="*/ 62 w 258"/>
                <a:gd name="T85" fmla="*/ 282 h 304"/>
                <a:gd name="T86" fmla="*/ 42 w 258"/>
                <a:gd name="T87" fmla="*/ 264 h 304"/>
                <a:gd name="T88" fmla="*/ 24 w 258"/>
                <a:gd name="T89" fmla="*/ 242 h 304"/>
                <a:gd name="T90" fmla="*/ 12 w 258"/>
                <a:gd name="T91" fmla="*/ 216 h 304"/>
                <a:gd name="T92" fmla="*/ 4 w 258"/>
                <a:gd name="T93" fmla="*/ 185 h 304"/>
                <a:gd name="T94" fmla="*/ 0 w 258"/>
                <a:gd name="T95" fmla="*/ 149 h 304"/>
                <a:gd name="T96" fmla="*/ 4 w 258"/>
                <a:gd name="T97" fmla="*/ 115 h 304"/>
                <a:gd name="T98" fmla="*/ 12 w 258"/>
                <a:gd name="T99" fmla="*/ 86 h 304"/>
                <a:gd name="T100" fmla="*/ 24 w 258"/>
                <a:gd name="T101" fmla="*/ 60 h 304"/>
                <a:gd name="T102" fmla="*/ 40 w 258"/>
                <a:gd name="T103" fmla="*/ 40 h 304"/>
                <a:gd name="T104" fmla="*/ 62 w 258"/>
                <a:gd name="T105" fmla="*/ 22 h 304"/>
                <a:gd name="T106" fmla="*/ 84 w 258"/>
                <a:gd name="T107" fmla="*/ 10 h 304"/>
                <a:gd name="T108" fmla="*/ 111 w 258"/>
                <a:gd name="T109" fmla="*/ 2 h 304"/>
                <a:gd name="T110" fmla="*/ 139 w 258"/>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4">
                  <a:moveTo>
                    <a:pt x="141" y="42"/>
                  </a:moveTo>
                  <a:lnTo>
                    <a:pt x="117" y="46"/>
                  </a:lnTo>
                  <a:lnTo>
                    <a:pt x="98" y="52"/>
                  </a:lnTo>
                  <a:lnTo>
                    <a:pt x="82" y="66"/>
                  </a:lnTo>
                  <a:lnTo>
                    <a:pt x="68" y="82"/>
                  </a:lnTo>
                  <a:lnTo>
                    <a:pt x="58" y="101"/>
                  </a:lnTo>
                  <a:lnTo>
                    <a:pt x="54" y="125"/>
                  </a:lnTo>
                  <a:lnTo>
                    <a:pt x="211" y="125"/>
                  </a:lnTo>
                  <a:lnTo>
                    <a:pt x="211" y="119"/>
                  </a:lnTo>
                  <a:lnTo>
                    <a:pt x="209" y="97"/>
                  </a:lnTo>
                  <a:lnTo>
                    <a:pt x="203" y="78"/>
                  </a:lnTo>
                  <a:lnTo>
                    <a:pt x="193" y="64"/>
                  </a:lnTo>
                  <a:lnTo>
                    <a:pt x="179" y="52"/>
                  </a:lnTo>
                  <a:lnTo>
                    <a:pt x="161" y="46"/>
                  </a:lnTo>
                  <a:lnTo>
                    <a:pt x="141" y="42"/>
                  </a:lnTo>
                  <a:close/>
                  <a:moveTo>
                    <a:pt x="139" y="0"/>
                  </a:moveTo>
                  <a:lnTo>
                    <a:pt x="167" y="2"/>
                  </a:lnTo>
                  <a:lnTo>
                    <a:pt x="191" y="10"/>
                  </a:lnTo>
                  <a:lnTo>
                    <a:pt x="211" y="20"/>
                  </a:lnTo>
                  <a:lnTo>
                    <a:pt x="228" y="36"/>
                  </a:lnTo>
                  <a:lnTo>
                    <a:pt x="240" y="56"/>
                  </a:lnTo>
                  <a:lnTo>
                    <a:pt x="250" y="78"/>
                  </a:lnTo>
                  <a:lnTo>
                    <a:pt x="256" y="103"/>
                  </a:lnTo>
                  <a:lnTo>
                    <a:pt x="258" y="129"/>
                  </a:lnTo>
                  <a:lnTo>
                    <a:pt x="256" y="165"/>
                  </a:lnTo>
                  <a:lnTo>
                    <a:pt x="52" y="165"/>
                  </a:lnTo>
                  <a:lnTo>
                    <a:pt x="58" y="193"/>
                  </a:lnTo>
                  <a:lnTo>
                    <a:pt x="66" y="216"/>
                  </a:lnTo>
                  <a:lnTo>
                    <a:pt x="80" y="234"/>
                  </a:lnTo>
                  <a:lnTo>
                    <a:pt x="100" y="248"/>
                  </a:lnTo>
                  <a:lnTo>
                    <a:pt x="123" y="256"/>
                  </a:lnTo>
                  <a:lnTo>
                    <a:pt x="153" y="260"/>
                  </a:lnTo>
                  <a:lnTo>
                    <a:pt x="181" y="256"/>
                  </a:lnTo>
                  <a:lnTo>
                    <a:pt x="205" y="248"/>
                  </a:lnTo>
                  <a:lnTo>
                    <a:pt x="226" y="236"/>
                  </a:lnTo>
                  <a:lnTo>
                    <a:pt x="248" y="270"/>
                  </a:lnTo>
                  <a:lnTo>
                    <a:pt x="226" y="286"/>
                  </a:lnTo>
                  <a:lnTo>
                    <a:pt x="203" y="296"/>
                  </a:lnTo>
                  <a:lnTo>
                    <a:pt x="177" y="302"/>
                  </a:lnTo>
                  <a:lnTo>
                    <a:pt x="147" y="304"/>
                  </a:lnTo>
                  <a:lnTo>
                    <a:pt x="115" y="302"/>
                  </a:lnTo>
                  <a:lnTo>
                    <a:pt x="88" y="294"/>
                  </a:lnTo>
                  <a:lnTo>
                    <a:pt x="62" y="282"/>
                  </a:lnTo>
                  <a:lnTo>
                    <a:pt x="42" y="264"/>
                  </a:lnTo>
                  <a:lnTo>
                    <a:pt x="24" y="242"/>
                  </a:lnTo>
                  <a:lnTo>
                    <a:pt x="12" y="216"/>
                  </a:lnTo>
                  <a:lnTo>
                    <a:pt x="4" y="185"/>
                  </a:lnTo>
                  <a:lnTo>
                    <a:pt x="0" y="149"/>
                  </a:lnTo>
                  <a:lnTo>
                    <a:pt x="4" y="115"/>
                  </a:lnTo>
                  <a:lnTo>
                    <a:pt x="12" y="86"/>
                  </a:lnTo>
                  <a:lnTo>
                    <a:pt x="24" y="60"/>
                  </a:lnTo>
                  <a:lnTo>
                    <a:pt x="40" y="40"/>
                  </a:lnTo>
                  <a:lnTo>
                    <a:pt x="62" y="22"/>
                  </a:lnTo>
                  <a:lnTo>
                    <a:pt x="84" y="10"/>
                  </a:lnTo>
                  <a:lnTo>
                    <a:pt x="111"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 name="Freeform 66"/>
            <p:cNvSpPr>
              <a:spLocks/>
            </p:cNvSpPr>
            <p:nvPr userDrawn="1"/>
          </p:nvSpPr>
          <p:spPr bwMode="auto">
            <a:xfrm>
              <a:off x="6053138" y="1684338"/>
              <a:ext cx="215900" cy="228600"/>
            </a:xfrm>
            <a:custGeom>
              <a:avLst/>
              <a:gdLst>
                <a:gd name="T0" fmla="*/ 6 w 271"/>
                <a:gd name="T1" fmla="*/ 0 h 288"/>
                <a:gd name="T2" fmla="*/ 65 w 271"/>
                <a:gd name="T3" fmla="*/ 0 h 288"/>
                <a:gd name="T4" fmla="*/ 137 w 271"/>
                <a:gd name="T5" fmla="*/ 105 h 288"/>
                <a:gd name="T6" fmla="*/ 208 w 271"/>
                <a:gd name="T7" fmla="*/ 0 h 288"/>
                <a:gd name="T8" fmla="*/ 263 w 271"/>
                <a:gd name="T9" fmla="*/ 0 h 288"/>
                <a:gd name="T10" fmla="*/ 164 w 271"/>
                <a:gd name="T11" fmla="*/ 141 h 288"/>
                <a:gd name="T12" fmla="*/ 271 w 271"/>
                <a:gd name="T13" fmla="*/ 288 h 288"/>
                <a:gd name="T14" fmla="*/ 212 w 271"/>
                <a:gd name="T15" fmla="*/ 288 h 288"/>
                <a:gd name="T16" fmla="*/ 135 w 271"/>
                <a:gd name="T17" fmla="*/ 177 h 288"/>
                <a:gd name="T18" fmla="*/ 55 w 271"/>
                <a:gd name="T19" fmla="*/ 288 h 288"/>
                <a:gd name="T20" fmla="*/ 0 w 271"/>
                <a:gd name="T21" fmla="*/ 288 h 288"/>
                <a:gd name="T22" fmla="*/ 107 w 271"/>
                <a:gd name="T23" fmla="*/ 141 h 288"/>
                <a:gd name="T24" fmla="*/ 6 w 271"/>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288">
                  <a:moveTo>
                    <a:pt x="6" y="0"/>
                  </a:moveTo>
                  <a:lnTo>
                    <a:pt x="65" y="0"/>
                  </a:lnTo>
                  <a:lnTo>
                    <a:pt x="137" y="105"/>
                  </a:lnTo>
                  <a:lnTo>
                    <a:pt x="208" y="0"/>
                  </a:lnTo>
                  <a:lnTo>
                    <a:pt x="263" y="0"/>
                  </a:lnTo>
                  <a:lnTo>
                    <a:pt x="164" y="141"/>
                  </a:lnTo>
                  <a:lnTo>
                    <a:pt x="271" y="288"/>
                  </a:lnTo>
                  <a:lnTo>
                    <a:pt x="212" y="288"/>
                  </a:lnTo>
                  <a:lnTo>
                    <a:pt x="135" y="177"/>
                  </a:lnTo>
                  <a:lnTo>
                    <a:pt x="55" y="288"/>
                  </a:lnTo>
                  <a:lnTo>
                    <a:pt x="0" y="288"/>
                  </a:lnTo>
                  <a:lnTo>
                    <a:pt x="107" y="14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 name="Freeform 67"/>
            <p:cNvSpPr>
              <a:spLocks noEditPoints="1"/>
            </p:cNvSpPr>
            <p:nvPr userDrawn="1"/>
          </p:nvSpPr>
          <p:spPr bwMode="auto">
            <a:xfrm>
              <a:off x="6300788" y="1677988"/>
              <a:ext cx="220663" cy="330200"/>
            </a:xfrm>
            <a:custGeom>
              <a:avLst/>
              <a:gdLst>
                <a:gd name="T0" fmla="*/ 143 w 277"/>
                <a:gd name="T1" fmla="*/ 44 h 417"/>
                <a:gd name="T2" fmla="*/ 115 w 277"/>
                <a:gd name="T3" fmla="*/ 48 h 417"/>
                <a:gd name="T4" fmla="*/ 93 w 277"/>
                <a:gd name="T5" fmla="*/ 58 h 417"/>
                <a:gd name="T6" fmla="*/ 75 w 277"/>
                <a:gd name="T7" fmla="*/ 74 h 417"/>
                <a:gd name="T8" fmla="*/ 61 w 277"/>
                <a:gd name="T9" fmla="*/ 97 h 417"/>
                <a:gd name="T10" fmla="*/ 53 w 277"/>
                <a:gd name="T11" fmla="*/ 123 h 417"/>
                <a:gd name="T12" fmla="*/ 51 w 277"/>
                <a:gd name="T13" fmla="*/ 155 h 417"/>
                <a:gd name="T14" fmla="*/ 53 w 277"/>
                <a:gd name="T15" fmla="*/ 185 h 417"/>
                <a:gd name="T16" fmla="*/ 61 w 277"/>
                <a:gd name="T17" fmla="*/ 210 h 417"/>
                <a:gd name="T18" fmla="*/ 73 w 277"/>
                <a:gd name="T19" fmla="*/ 232 h 417"/>
                <a:gd name="T20" fmla="*/ 91 w 277"/>
                <a:gd name="T21" fmla="*/ 246 h 417"/>
                <a:gd name="T22" fmla="*/ 113 w 277"/>
                <a:gd name="T23" fmla="*/ 256 h 417"/>
                <a:gd name="T24" fmla="*/ 137 w 277"/>
                <a:gd name="T25" fmla="*/ 260 h 417"/>
                <a:gd name="T26" fmla="*/ 162 w 277"/>
                <a:gd name="T27" fmla="*/ 256 h 417"/>
                <a:gd name="T28" fmla="*/ 184 w 277"/>
                <a:gd name="T29" fmla="*/ 246 h 417"/>
                <a:gd name="T30" fmla="*/ 200 w 277"/>
                <a:gd name="T31" fmla="*/ 230 h 417"/>
                <a:gd name="T32" fmla="*/ 214 w 277"/>
                <a:gd name="T33" fmla="*/ 208 h 417"/>
                <a:gd name="T34" fmla="*/ 220 w 277"/>
                <a:gd name="T35" fmla="*/ 181 h 417"/>
                <a:gd name="T36" fmla="*/ 224 w 277"/>
                <a:gd name="T37" fmla="*/ 149 h 417"/>
                <a:gd name="T38" fmla="*/ 220 w 277"/>
                <a:gd name="T39" fmla="*/ 117 h 417"/>
                <a:gd name="T40" fmla="*/ 214 w 277"/>
                <a:gd name="T41" fmla="*/ 92 h 417"/>
                <a:gd name="T42" fmla="*/ 202 w 277"/>
                <a:gd name="T43" fmla="*/ 72 h 417"/>
                <a:gd name="T44" fmla="*/ 186 w 277"/>
                <a:gd name="T45" fmla="*/ 56 h 417"/>
                <a:gd name="T46" fmla="*/ 166 w 277"/>
                <a:gd name="T47" fmla="*/ 48 h 417"/>
                <a:gd name="T48" fmla="*/ 143 w 277"/>
                <a:gd name="T49" fmla="*/ 44 h 417"/>
                <a:gd name="T50" fmla="*/ 153 w 277"/>
                <a:gd name="T51" fmla="*/ 0 h 417"/>
                <a:gd name="T52" fmla="*/ 180 w 277"/>
                <a:gd name="T53" fmla="*/ 2 h 417"/>
                <a:gd name="T54" fmla="*/ 206 w 277"/>
                <a:gd name="T55" fmla="*/ 10 h 417"/>
                <a:gd name="T56" fmla="*/ 226 w 277"/>
                <a:gd name="T57" fmla="*/ 24 h 417"/>
                <a:gd name="T58" fmla="*/ 244 w 277"/>
                <a:gd name="T59" fmla="*/ 40 h 417"/>
                <a:gd name="T60" fmla="*/ 258 w 277"/>
                <a:gd name="T61" fmla="*/ 62 h 417"/>
                <a:gd name="T62" fmla="*/ 267 w 277"/>
                <a:gd name="T63" fmla="*/ 86 h 417"/>
                <a:gd name="T64" fmla="*/ 275 w 277"/>
                <a:gd name="T65" fmla="*/ 115 h 417"/>
                <a:gd name="T66" fmla="*/ 277 w 277"/>
                <a:gd name="T67" fmla="*/ 147 h 417"/>
                <a:gd name="T68" fmla="*/ 275 w 277"/>
                <a:gd name="T69" fmla="*/ 179 h 417"/>
                <a:gd name="T70" fmla="*/ 267 w 277"/>
                <a:gd name="T71" fmla="*/ 208 h 417"/>
                <a:gd name="T72" fmla="*/ 258 w 277"/>
                <a:gd name="T73" fmla="*/ 236 h 417"/>
                <a:gd name="T74" fmla="*/ 242 w 277"/>
                <a:gd name="T75" fmla="*/ 260 h 417"/>
                <a:gd name="T76" fmla="*/ 224 w 277"/>
                <a:gd name="T77" fmla="*/ 278 h 417"/>
                <a:gd name="T78" fmla="*/ 200 w 277"/>
                <a:gd name="T79" fmla="*/ 292 h 417"/>
                <a:gd name="T80" fmla="*/ 174 w 277"/>
                <a:gd name="T81" fmla="*/ 302 h 417"/>
                <a:gd name="T82" fmla="*/ 145 w 277"/>
                <a:gd name="T83" fmla="*/ 304 h 417"/>
                <a:gd name="T84" fmla="*/ 115 w 277"/>
                <a:gd name="T85" fmla="*/ 302 h 417"/>
                <a:gd name="T86" fmla="*/ 89 w 277"/>
                <a:gd name="T87" fmla="*/ 292 h 417"/>
                <a:gd name="T88" fmla="*/ 67 w 277"/>
                <a:gd name="T89" fmla="*/ 276 h 417"/>
                <a:gd name="T90" fmla="*/ 51 w 277"/>
                <a:gd name="T91" fmla="*/ 256 h 417"/>
                <a:gd name="T92" fmla="*/ 51 w 277"/>
                <a:gd name="T93" fmla="*/ 417 h 417"/>
                <a:gd name="T94" fmla="*/ 0 w 277"/>
                <a:gd name="T95" fmla="*/ 417 h 417"/>
                <a:gd name="T96" fmla="*/ 0 w 277"/>
                <a:gd name="T97" fmla="*/ 8 h 417"/>
                <a:gd name="T98" fmla="*/ 28 w 277"/>
                <a:gd name="T99" fmla="*/ 8 h 417"/>
                <a:gd name="T100" fmla="*/ 36 w 277"/>
                <a:gd name="T101" fmla="*/ 8 h 417"/>
                <a:gd name="T102" fmla="*/ 42 w 277"/>
                <a:gd name="T103" fmla="*/ 10 h 417"/>
                <a:gd name="T104" fmla="*/ 48 w 277"/>
                <a:gd name="T105" fmla="*/ 14 h 417"/>
                <a:gd name="T106" fmla="*/ 49 w 277"/>
                <a:gd name="T107" fmla="*/ 20 h 417"/>
                <a:gd name="T108" fmla="*/ 51 w 277"/>
                <a:gd name="T109" fmla="*/ 28 h 417"/>
                <a:gd name="T110" fmla="*/ 51 w 277"/>
                <a:gd name="T111" fmla="*/ 52 h 417"/>
                <a:gd name="T112" fmla="*/ 67 w 277"/>
                <a:gd name="T113" fmla="*/ 30 h 417"/>
                <a:gd name="T114" fmla="*/ 91 w 277"/>
                <a:gd name="T115" fmla="*/ 14 h 417"/>
                <a:gd name="T116" fmla="*/ 119 w 277"/>
                <a:gd name="T117" fmla="*/ 4 h 417"/>
                <a:gd name="T118" fmla="*/ 153 w 277"/>
                <a:gd name="T119"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 h="417">
                  <a:moveTo>
                    <a:pt x="143" y="44"/>
                  </a:moveTo>
                  <a:lnTo>
                    <a:pt x="115" y="48"/>
                  </a:lnTo>
                  <a:lnTo>
                    <a:pt x="93" y="58"/>
                  </a:lnTo>
                  <a:lnTo>
                    <a:pt x="75" y="74"/>
                  </a:lnTo>
                  <a:lnTo>
                    <a:pt x="61" y="97"/>
                  </a:lnTo>
                  <a:lnTo>
                    <a:pt x="53" y="123"/>
                  </a:lnTo>
                  <a:lnTo>
                    <a:pt x="51" y="155"/>
                  </a:lnTo>
                  <a:lnTo>
                    <a:pt x="53" y="185"/>
                  </a:lnTo>
                  <a:lnTo>
                    <a:pt x="61" y="210"/>
                  </a:lnTo>
                  <a:lnTo>
                    <a:pt x="73" y="232"/>
                  </a:lnTo>
                  <a:lnTo>
                    <a:pt x="91" y="246"/>
                  </a:lnTo>
                  <a:lnTo>
                    <a:pt x="113" y="256"/>
                  </a:lnTo>
                  <a:lnTo>
                    <a:pt x="137" y="260"/>
                  </a:lnTo>
                  <a:lnTo>
                    <a:pt x="162" y="256"/>
                  </a:lnTo>
                  <a:lnTo>
                    <a:pt x="184" y="246"/>
                  </a:lnTo>
                  <a:lnTo>
                    <a:pt x="200" y="230"/>
                  </a:lnTo>
                  <a:lnTo>
                    <a:pt x="214" y="208"/>
                  </a:lnTo>
                  <a:lnTo>
                    <a:pt x="220" y="181"/>
                  </a:lnTo>
                  <a:lnTo>
                    <a:pt x="224" y="149"/>
                  </a:lnTo>
                  <a:lnTo>
                    <a:pt x="220" y="117"/>
                  </a:lnTo>
                  <a:lnTo>
                    <a:pt x="214" y="92"/>
                  </a:lnTo>
                  <a:lnTo>
                    <a:pt x="202" y="72"/>
                  </a:lnTo>
                  <a:lnTo>
                    <a:pt x="186" y="56"/>
                  </a:lnTo>
                  <a:lnTo>
                    <a:pt x="166" y="48"/>
                  </a:lnTo>
                  <a:lnTo>
                    <a:pt x="143" y="44"/>
                  </a:lnTo>
                  <a:close/>
                  <a:moveTo>
                    <a:pt x="153" y="0"/>
                  </a:moveTo>
                  <a:lnTo>
                    <a:pt x="180" y="2"/>
                  </a:lnTo>
                  <a:lnTo>
                    <a:pt x="206" y="10"/>
                  </a:lnTo>
                  <a:lnTo>
                    <a:pt x="226" y="24"/>
                  </a:lnTo>
                  <a:lnTo>
                    <a:pt x="244" y="40"/>
                  </a:lnTo>
                  <a:lnTo>
                    <a:pt x="258" y="62"/>
                  </a:lnTo>
                  <a:lnTo>
                    <a:pt x="267" y="86"/>
                  </a:lnTo>
                  <a:lnTo>
                    <a:pt x="275" y="115"/>
                  </a:lnTo>
                  <a:lnTo>
                    <a:pt x="277" y="147"/>
                  </a:lnTo>
                  <a:lnTo>
                    <a:pt x="275" y="179"/>
                  </a:lnTo>
                  <a:lnTo>
                    <a:pt x="267" y="208"/>
                  </a:lnTo>
                  <a:lnTo>
                    <a:pt x="258" y="236"/>
                  </a:lnTo>
                  <a:lnTo>
                    <a:pt x="242" y="260"/>
                  </a:lnTo>
                  <a:lnTo>
                    <a:pt x="224" y="278"/>
                  </a:lnTo>
                  <a:lnTo>
                    <a:pt x="200" y="292"/>
                  </a:lnTo>
                  <a:lnTo>
                    <a:pt x="174" y="302"/>
                  </a:lnTo>
                  <a:lnTo>
                    <a:pt x="145" y="304"/>
                  </a:lnTo>
                  <a:lnTo>
                    <a:pt x="115" y="302"/>
                  </a:lnTo>
                  <a:lnTo>
                    <a:pt x="89" y="292"/>
                  </a:lnTo>
                  <a:lnTo>
                    <a:pt x="67" y="276"/>
                  </a:lnTo>
                  <a:lnTo>
                    <a:pt x="51" y="256"/>
                  </a:lnTo>
                  <a:lnTo>
                    <a:pt x="51" y="417"/>
                  </a:lnTo>
                  <a:lnTo>
                    <a:pt x="0" y="417"/>
                  </a:lnTo>
                  <a:lnTo>
                    <a:pt x="0" y="8"/>
                  </a:lnTo>
                  <a:lnTo>
                    <a:pt x="28" y="8"/>
                  </a:lnTo>
                  <a:lnTo>
                    <a:pt x="36" y="8"/>
                  </a:lnTo>
                  <a:lnTo>
                    <a:pt x="42" y="10"/>
                  </a:lnTo>
                  <a:lnTo>
                    <a:pt x="48" y="14"/>
                  </a:lnTo>
                  <a:lnTo>
                    <a:pt x="49" y="20"/>
                  </a:lnTo>
                  <a:lnTo>
                    <a:pt x="51" y="28"/>
                  </a:lnTo>
                  <a:lnTo>
                    <a:pt x="51" y="52"/>
                  </a:lnTo>
                  <a:lnTo>
                    <a:pt x="67" y="30"/>
                  </a:lnTo>
                  <a:lnTo>
                    <a:pt x="91" y="14"/>
                  </a:lnTo>
                  <a:lnTo>
                    <a:pt x="119" y="4"/>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 name="Freeform 68"/>
            <p:cNvSpPr>
              <a:spLocks noEditPoints="1"/>
            </p:cNvSpPr>
            <p:nvPr userDrawn="1"/>
          </p:nvSpPr>
          <p:spPr bwMode="auto">
            <a:xfrm>
              <a:off x="6559550" y="1677988"/>
              <a:ext cx="204788" cy="241300"/>
            </a:xfrm>
            <a:custGeom>
              <a:avLst/>
              <a:gdLst>
                <a:gd name="T0" fmla="*/ 141 w 258"/>
                <a:gd name="T1" fmla="*/ 42 h 304"/>
                <a:gd name="T2" fmla="*/ 117 w 258"/>
                <a:gd name="T3" fmla="*/ 46 h 304"/>
                <a:gd name="T4" fmla="*/ 97 w 258"/>
                <a:gd name="T5" fmla="*/ 52 h 304"/>
                <a:gd name="T6" fmla="*/ 81 w 258"/>
                <a:gd name="T7" fmla="*/ 66 h 304"/>
                <a:gd name="T8" fmla="*/ 67 w 258"/>
                <a:gd name="T9" fmla="*/ 82 h 304"/>
                <a:gd name="T10" fmla="*/ 57 w 258"/>
                <a:gd name="T11" fmla="*/ 101 h 304"/>
                <a:gd name="T12" fmla="*/ 53 w 258"/>
                <a:gd name="T13" fmla="*/ 125 h 304"/>
                <a:gd name="T14" fmla="*/ 210 w 258"/>
                <a:gd name="T15" fmla="*/ 125 h 304"/>
                <a:gd name="T16" fmla="*/ 210 w 258"/>
                <a:gd name="T17" fmla="*/ 119 h 304"/>
                <a:gd name="T18" fmla="*/ 208 w 258"/>
                <a:gd name="T19" fmla="*/ 97 h 304"/>
                <a:gd name="T20" fmla="*/ 200 w 258"/>
                <a:gd name="T21" fmla="*/ 78 h 304"/>
                <a:gd name="T22" fmla="*/ 190 w 258"/>
                <a:gd name="T23" fmla="*/ 64 h 304"/>
                <a:gd name="T24" fmla="*/ 178 w 258"/>
                <a:gd name="T25" fmla="*/ 52 h 304"/>
                <a:gd name="T26" fmla="*/ 160 w 258"/>
                <a:gd name="T27" fmla="*/ 46 h 304"/>
                <a:gd name="T28" fmla="*/ 141 w 258"/>
                <a:gd name="T29" fmla="*/ 42 h 304"/>
                <a:gd name="T30" fmla="*/ 139 w 258"/>
                <a:gd name="T31" fmla="*/ 0 h 304"/>
                <a:gd name="T32" fmla="*/ 166 w 258"/>
                <a:gd name="T33" fmla="*/ 2 h 304"/>
                <a:gd name="T34" fmla="*/ 190 w 258"/>
                <a:gd name="T35" fmla="*/ 10 h 304"/>
                <a:gd name="T36" fmla="*/ 210 w 258"/>
                <a:gd name="T37" fmla="*/ 20 h 304"/>
                <a:gd name="T38" fmla="*/ 228 w 258"/>
                <a:gd name="T39" fmla="*/ 36 h 304"/>
                <a:gd name="T40" fmla="*/ 240 w 258"/>
                <a:gd name="T41" fmla="*/ 56 h 304"/>
                <a:gd name="T42" fmla="*/ 250 w 258"/>
                <a:gd name="T43" fmla="*/ 78 h 304"/>
                <a:gd name="T44" fmla="*/ 256 w 258"/>
                <a:gd name="T45" fmla="*/ 103 h 304"/>
                <a:gd name="T46" fmla="*/ 258 w 258"/>
                <a:gd name="T47" fmla="*/ 129 h 304"/>
                <a:gd name="T48" fmla="*/ 256 w 258"/>
                <a:gd name="T49" fmla="*/ 165 h 304"/>
                <a:gd name="T50" fmla="*/ 51 w 258"/>
                <a:gd name="T51" fmla="*/ 165 h 304"/>
                <a:gd name="T52" fmla="*/ 57 w 258"/>
                <a:gd name="T53" fmla="*/ 193 h 304"/>
                <a:gd name="T54" fmla="*/ 65 w 258"/>
                <a:gd name="T55" fmla="*/ 216 h 304"/>
                <a:gd name="T56" fmla="*/ 79 w 258"/>
                <a:gd name="T57" fmla="*/ 234 h 304"/>
                <a:gd name="T58" fmla="*/ 99 w 258"/>
                <a:gd name="T59" fmla="*/ 248 h 304"/>
                <a:gd name="T60" fmla="*/ 123 w 258"/>
                <a:gd name="T61" fmla="*/ 256 h 304"/>
                <a:gd name="T62" fmla="*/ 153 w 258"/>
                <a:gd name="T63" fmla="*/ 260 h 304"/>
                <a:gd name="T64" fmla="*/ 180 w 258"/>
                <a:gd name="T65" fmla="*/ 256 h 304"/>
                <a:gd name="T66" fmla="*/ 204 w 258"/>
                <a:gd name="T67" fmla="*/ 248 h 304"/>
                <a:gd name="T68" fmla="*/ 226 w 258"/>
                <a:gd name="T69" fmla="*/ 236 h 304"/>
                <a:gd name="T70" fmla="*/ 248 w 258"/>
                <a:gd name="T71" fmla="*/ 270 h 304"/>
                <a:gd name="T72" fmla="*/ 226 w 258"/>
                <a:gd name="T73" fmla="*/ 286 h 304"/>
                <a:gd name="T74" fmla="*/ 202 w 258"/>
                <a:gd name="T75" fmla="*/ 296 h 304"/>
                <a:gd name="T76" fmla="*/ 176 w 258"/>
                <a:gd name="T77" fmla="*/ 302 h 304"/>
                <a:gd name="T78" fmla="*/ 147 w 258"/>
                <a:gd name="T79" fmla="*/ 304 h 304"/>
                <a:gd name="T80" fmla="*/ 115 w 258"/>
                <a:gd name="T81" fmla="*/ 302 h 304"/>
                <a:gd name="T82" fmla="*/ 87 w 258"/>
                <a:gd name="T83" fmla="*/ 294 h 304"/>
                <a:gd name="T84" fmla="*/ 61 w 258"/>
                <a:gd name="T85" fmla="*/ 282 h 304"/>
                <a:gd name="T86" fmla="*/ 42 w 258"/>
                <a:gd name="T87" fmla="*/ 264 h 304"/>
                <a:gd name="T88" fmla="*/ 24 w 258"/>
                <a:gd name="T89" fmla="*/ 242 h 304"/>
                <a:gd name="T90" fmla="*/ 12 w 258"/>
                <a:gd name="T91" fmla="*/ 216 h 304"/>
                <a:gd name="T92" fmla="*/ 4 w 258"/>
                <a:gd name="T93" fmla="*/ 185 h 304"/>
                <a:gd name="T94" fmla="*/ 0 w 258"/>
                <a:gd name="T95" fmla="*/ 149 h 304"/>
                <a:gd name="T96" fmla="*/ 4 w 258"/>
                <a:gd name="T97" fmla="*/ 115 h 304"/>
                <a:gd name="T98" fmla="*/ 12 w 258"/>
                <a:gd name="T99" fmla="*/ 86 h 304"/>
                <a:gd name="T100" fmla="*/ 24 w 258"/>
                <a:gd name="T101" fmla="*/ 60 h 304"/>
                <a:gd name="T102" fmla="*/ 40 w 258"/>
                <a:gd name="T103" fmla="*/ 40 h 304"/>
                <a:gd name="T104" fmla="*/ 61 w 258"/>
                <a:gd name="T105" fmla="*/ 22 h 304"/>
                <a:gd name="T106" fmla="*/ 83 w 258"/>
                <a:gd name="T107" fmla="*/ 10 h 304"/>
                <a:gd name="T108" fmla="*/ 111 w 258"/>
                <a:gd name="T109" fmla="*/ 2 h 304"/>
                <a:gd name="T110" fmla="*/ 139 w 258"/>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4">
                  <a:moveTo>
                    <a:pt x="141" y="42"/>
                  </a:moveTo>
                  <a:lnTo>
                    <a:pt x="117" y="46"/>
                  </a:lnTo>
                  <a:lnTo>
                    <a:pt x="97" y="52"/>
                  </a:lnTo>
                  <a:lnTo>
                    <a:pt x="81" y="66"/>
                  </a:lnTo>
                  <a:lnTo>
                    <a:pt x="67" y="82"/>
                  </a:lnTo>
                  <a:lnTo>
                    <a:pt x="57" y="101"/>
                  </a:lnTo>
                  <a:lnTo>
                    <a:pt x="53" y="125"/>
                  </a:lnTo>
                  <a:lnTo>
                    <a:pt x="210" y="125"/>
                  </a:lnTo>
                  <a:lnTo>
                    <a:pt x="210" y="119"/>
                  </a:lnTo>
                  <a:lnTo>
                    <a:pt x="208" y="97"/>
                  </a:lnTo>
                  <a:lnTo>
                    <a:pt x="200" y="78"/>
                  </a:lnTo>
                  <a:lnTo>
                    <a:pt x="190" y="64"/>
                  </a:lnTo>
                  <a:lnTo>
                    <a:pt x="178" y="52"/>
                  </a:lnTo>
                  <a:lnTo>
                    <a:pt x="160" y="46"/>
                  </a:lnTo>
                  <a:lnTo>
                    <a:pt x="141" y="42"/>
                  </a:lnTo>
                  <a:close/>
                  <a:moveTo>
                    <a:pt x="139" y="0"/>
                  </a:moveTo>
                  <a:lnTo>
                    <a:pt x="166" y="2"/>
                  </a:lnTo>
                  <a:lnTo>
                    <a:pt x="190" y="10"/>
                  </a:lnTo>
                  <a:lnTo>
                    <a:pt x="210" y="20"/>
                  </a:lnTo>
                  <a:lnTo>
                    <a:pt x="228" y="36"/>
                  </a:lnTo>
                  <a:lnTo>
                    <a:pt x="240" y="56"/>
                  </a:lnTo>
                  <a:lnTo>
                    <a:pt x="250" y="78"/>
                  </a:lnTo>
                  <a:lnTo>
                    <a:pt x="256" y="103"/>
                  </a:lnTo>
                  <a:lnTo>
                    <a:pt x="258" y="129"/>
                  </a:lnTo>
                  <a:lnTo>
                    <a:pt x="256" y="165"/>
                  </a:lnTo>
                  <a:lnTo>
                    <a:pt x="51" y="165"/>
                  </a:lnTo>
                  <a:lnTo>
                    <a:pt x="57" y="193"/>
                  </a:lnTo>
                  <a:lnTo>
                    <a:pt x="65" y="216"/>
                  </a:lnTo>
                  <a:lnTo>
                    <a:pt x="79" y="234"/>
                  </a:lnTo>
                  <a:lnTo>
                    <a:pt x="99" y="248"/>
                  </a:lnTo>
                  <a:lnTo>
                    <a:pt x="123" y="256"/>
                  </a:lnTo>
                  <a:lnTo>
                    <a:pt x="153" y="260"/>
                  </a:lnTo>
                  <a:lnTo>
                    <a:pt x="180" y="256"/>
                  </a:lnTo>
                  <a:lnTo>
                    <a:pt x="204" y="248"/>
                  </a:lnTo>
                  <a:lnTo>
                    <a:pt x="226" y="236"/>
                  </a:lnTo>
                  <a:lnTo>
                    <a:pt x="248" y="270"/>
                  </a:lnTo>
                  <a:lnTo>
                    <a:pt x="226" y="286"/>
                  </a:lnTo>
                  <a:lnTo>
                    <a:pt x="202" y="296"/>
                  </a:lnTo>
                  <a:lnTo>
                    <a:pt x="176" y="302"/>
                  </a:lnTo>
                  <a:lnTo>
                    <a:pt x="147" y="304"/>
                  </a:lnTo>
                  <a:lnTo>
                    <a:pt x="115" y="302"/>
                  </a:lnTo>
                  <a:lnTo>
                    <a:pt x="87" y="294"/>
                  </a:lnTo>
                  <a:lnTo>
                    <a:pt x="61" y="282"/>
                  </a:lnTo>
                  <a:lnTo>
                    <a:pt x="42" y="264"/>
                  </a:lnTo>
                  <a:lnTo>
                    <a:pt x="24" y="242"/>
                  </a:lnTo>
                  <a:lnTo>
                    <a:pt x="12" y="216"/>
                  </a:lnTo>
                  <a:lnTo>
                    <a:pt x="4" y="185"/>
                  </a:lnTo>
                  <a:lnTo>
                    <a:pt x="0" y="149"/>
                  </a:lnTo>
                  <a:lnTo>
                    <a:pt x="4" y="115"/>
                  </a:lnTo>
                  <a:lnTo>
                    <a:pt x="12" y="86"/>
                  </a:lnTo>
                  <a:lnTo>
                    <a:pt x="24" y="60"/>
                  </a:lnTo>
                  <a:lnTo>
                    <a:pt x="40" y="40"/>
                  </a:lnTo>
                  <a:lnTo>
                    <a:pt x="61" y="22"/>
                  </a:lnTo>
                  <a:lnTo>
                    <a:pt x="83" y="10"/>
                  </a:lnTo>
                  <a:lnTo>
                    <a:pt x="111"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 name="Freeform 69"/>
            <p:cNvSpPr>
              <a:spLocks/>
            </p:cNvSpPr>
            <p:nvPr userDrawn="1"/>
          </p:nvSpPr>
          <p:spPr bwMode="auto">
            <a:xfrm>
              <a:off x="6816725" y="1681163"/>
              <a:ext cx="130175" cy="231775"/>
            </a:xfrm>
            <a:custGeom>
              <a:avLst/>
              <a:gdLst>
                <a:gd name="T0" fmla="*/ 139 w 164"/>
                <a:gd name="T1" fmla="*/ 0 h 292"/>
                <a:gd name="T2" fmla="*/ 147 w 164"/>
                <a:gd name="T3" fmla="*/ 0 h 292"/>
                <a:gd name="T4" fmla="*/ 155 w 164"/>
                <a:gd name="T5" fmla="*/ 0 h 292"/>
                <a:gd name="T6" fmla="*/ 161 w 164"/>
                <a:gd name="T7" fmla="*/ 2 h 292"/>
                <a:gd name="T8" fmla="*/ 164 w 164"/>
                <a:gd name="T9" fmla="*/ 2 h 292"/>
                <a:gd name="T10" fmla="*/ 164 w 164"/>
                <a:gd name="T11" fmla="*/ 46 h 292"/>
                <a:gd name="T12" fmla="*/ 147 w 164"/>
                <a:gd name="T13" fmla="*/ 46 h 292"/>
                <a:gd name="T14" fmla="*/ 117 w 164"/>
                <a:gd name="T15" fmla="*/ 48 h 292"/>
                <a:gd name="T16" fmla="*/ 93 w 164"/>
                <a:gd name="T17" fmla="*/ 56 h 292"/>
                <a:gd name="T18" fmla="*/ 75 w 164"/>
                <a:gd name="T19" fmla="*/ 70 h 292"/>
                <a:gd name="T20" fmla="*/ 61 w 164"/>
                <a:gd name="T21" fmla="*/ 91 h 292"/>
                <a:gd name="T22" fmla="*/ 54 w 164"/>
                <a:gd name="T23" fmla="*/ 119 h 292"/>
                <a:gd name="T24" fmla="*/ 52 w 164"/>
                <a:gd name="T25" fmla="*/ 153 h 292"/>
                <a:gd name="T26" fmla="*/ 52 w 164"/>
                <a:gd name="T27" fmla="*/ 292 h 292"/>
                <a:gd name="T28" fmla="*/ 0 w 164"/>
                <a:gd name="T29" fmla="*/ 292 h 292"/>
                <a:gd name="T30" fmla="*/ 0 w 164"/>
                <a:gd name="T31" fmla="*/ 4 h 292"/>
                <a:gd name="T32" fmla="*/ 26 w 164"/>
                <a:gd name="T33" fmla="*/ 4 h 292"/>
                <a:gd name="T34" fmla="*/ 36 w 164"/>
                <a:gd name="T35" fmla="*/ 4 h 292"/>
                <a:gd name="T36" fmla="*/ 42 w 164"/>
                <a:gd name="T37" fmla="*/ 6 h 292"/>
                <a:gd name="T38" fmla="*/ 46 w 164"/>
                <a:gd name="T39" fmla="*/ 10 h 292"/>
                <a:gd name="T40" fmla="*/ 50 w 164"/>
                <a:gd name="T41" fmla="*/ 16 h 292"/>
                <a:gd name="T42" fmla="*/ 50 w 164"/>
                <a:gd name="T43" fmla="*/ 24 h 292"/>
                <a:gd name="T44" fmla="*/ 50 w 164"/>
                <a:gd name="T45" fmla="*/ 52 h 292"/>
                <a:gd name="T46" fmla="*/ 65 w 164"/>
                <a:gd name="T47" fmla="*/ 30 h 292"/>
                <a:gd name="T48" fmla="*/ 85 w 164"/>
                <a:gd name="T49" fmla="*/ 12 h 292"/>
                <a:gd name="T50" fmla="*/ 111 w 164"/>
                <a:gd name="T51" fmla="*/ 2 h 292"/>
                <a:gd name="T52" fmla="*/ 139 w 16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4" h="292">
                  <a:moveTo>
                    <a:pt x="139" y="0"/>
                  </a:moveTo>
                  <a:lnTo>
                    <a:pt x="147" y="0"/>
                  </a:lnTo>
                  <a:lnTo>
                    <a:pt x="155" y="0"/>
                  </a:lnTo>
                  <a:lnTo>
                    <a:pt x="161" y="2"/>
                  </a:lnTo>
                  <a:lnTo>
                    <a:pt x="164" y="2"/>
                  </a:lnTo>
                  <a:lnTo>
                    <a:pt x="164" y="46"/>
                  </a:lnTo>
                  <a:lnTo>
                    <a:pt x="147" y="46"/>
                  </a:lnTo>
                  <a:lnTo>
                    <a:pt x="117" y="48"/>
                  </a:lnTo>
                  <a:lnTo>
                    <a:pt x="93" y="56"/>
                  </a:lnTo>
                  <a:lnTo>
                    <a:pt x="75" y="70"/>
                  </a:lnTo>
                  <a:lnTo>
                    <a:pt x="61" y="91"/>
                  </a:lnTo>
                  <a:lnTo>
                    <a:pt x="54" y="119"/>
                  </a:lnTo>
                  <a:lnTo>
                    <a:pt x="52" y="153"/>
                  </a:lnTo>
                  <a:lnTo>
                    <a:pt x="52" y="292"/>
                  </a:lnTo>
                  <a:lnTo>
                    <a:pt x="0" y="292"/>
                  </a:lnTo>
                  <a:lnTo>
                    <a:pt x="0" y="4"/>
                  </a:lnTo>
                  <a:lnTo>
                    <a:pt x="26" y="4"/>
                  </a:lnTo>
                  <a:lnTo>
                    <a:pt x="36" y="4"/>
                  </a:lnTo>
                  <a:lnTo>
                    <a:pt x="42" y="6"/>
                  </a:lnTo>
                  <a:lnTo>
                    <a:pt x="46" y="10"/>
                  </a:lnTo>
                  <a:lnTo>
                    <a:pt x="50" y="16"/>
                  </a:lnTo>
                  <a:lnTo>
                    <a:pt x="50" y="24"/>
                  </a:lnTo>
                  <a:lnTo>
                    <a:pt x="50" y="52"/>
                  </a:lnTo>
                  <a:lnTo>
                    <a:pt x="65" y="30"/>
                  </a:lnTo>
                  <a:lnTo>
                    <a:pt x="85" y="12"/>
                  </a:lnTo>
                  <a:lnTo>
                    <a:pt x="111"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 name="Freeform 70"/>
            <p:cNvSpPr>
              <a:spLocks noEditPoints="1"/>
            </p:cNvSpPr>
            <p:nvPr userDrawn="1"/>
          </p:nvSpPr>
          <p:spPr bwMode="auto">
            <a:xfrm>
              <a:off x="6985000" y="1592263"/>
              <a:ext cx="41275" cy="320675"/>
            </a:xfrm>
            <a:custGeom>
              <a:avLst/>
              <a:gdLst>
                <a:gd name="T0" fmla="*/ 0 w 54"/>
                <a:gd name="T1" fmla="*/ 117 h 405"/>
                <a:gd name="T2" fmla="*/ 52 w 54"/>
                <a:gd name="T3" fmla="*/ 117 h 405"/>
                <a:gd name="T4" fmla="*/ 52 w 54"/>
                <a:gd name="T5" fmla="*/ 405 h 405"/>
                <a:gd name="T6" fmla="*/ 0 w 54"/>
                <a:gd name="T7" fmla="*/ 405 h 405"/>
                <a:gd name="T8" fmla="*/ 0 w 54"/>
                <a:gd name="T9" fmla="*/ 117 h 405"/>
                <a:gd name="T10" fmla="*/ 0 w 54"/>
                <a:gd name="T11" fmla="*/ 0 h 405"/>
                <a:gd name="T12" fmla="*/ 54 w 54"/>
                <a:gd name="T13" fmla="*/ 0 h 405"/>
                <a:gd name="T14" fmla="*/ 54 w 54"/>
                <a:gd name="T15" fmla="*/ 60 h 405"/>
                <a:gd name="T16" fmla="*/ 0 w 54"/>
                <a:gd name="T17" fmla="*/ 60 h 405"/>
                <a:gd name="T18" fmla="*/ 0 w 54"/>
                <a:gd name="T19"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05">
                  <a:moveTo>
                    <a:pt x="0" y="117"/>
                  </a:moveTo>
                  <a:lnTo>
                    <a:pt x="52" y="117"/>
                  </a:lnTo>
                  <a:lnTo>
                    <a:pt x="52" y="405"/>
                  </a:lnTo>
                  <a:lnTo>
                    <a:pt x="0" y="405"/>
                  </a:lnTo>
                  <a:lnTo>
                    <a:pt x="0" y="117"/>
                  </a:lnTo>
                  <a:close/>
                  <a:moveTo>
                    <a:pt x="0" y="0"/>
                  </a:moveTo>
                  <a:lnTo>
                    <a:pt x="54" y="0"/>
                  </a:lnTo>
                  <a:lnTo>
                    <a:pt x="54" y="60"/>
                  </a:lnTo>
                  <a:lnTo>
                    <a:pt x="0" y="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 name="Freeform 71"/>
            <p:cNvSpPr>
              <a:spLocks noEditPoints="1"/>
            </p:cNvSpPr>
            <p:nvPr userDrawn="1"/>
          </p:nvSpPr>
          <p:spPr bwMode="auto">
            <a:xfrm>
              <a:off x="7078663" y="1677988"/>
              <a:ext cx="203200" cy="241300"/>
            </a:xfrm>
            <a:custGeom>
              <a:avLst/>
              <a:gdLst>
                <a:gd name="T0" fmla="*/ 139 w 256"/>
                <a:gd name="T1" fmla="*/ 42 h 304"/>
                <a:gd name="T2" fmla="*/ 117 w 256"/>
                <a:gd name="T3" fmla="*/ 46 h 304"/>
                <a:gd name="T4" fmla="*/ 97 w 256"/>
                <a:gd name="T5" fmla="*/ 52 h 304"/>
                <a:gd name="T6" fmla="*/ 79 w 256"/>
                <a:gd name="T7" fmla="*/ 66 h 304"/>
                <a:gd name="T8" fmla="*/ 67 w 256"/>
                <a:gd name="T9" fmla="*/ 82 h 304"/>
                <a:gd name="T10" fmla="*/ 57 w 256"/>
                <a:gd name="T11" fmla="*/ 101 h 304"/>
                <a:gd name="T12" fmla="*/ 51 w 256"/>
                <a:gd name="T13" fmla="*/ 125 h 304"/>
                <a:gd name="T14" fmla="*/ 208 w 256"/>
                <a:gd name="T15" fmla="*/ 125 h 304"/>
                <a:gd name="T16" fmla="*/ 208 w 256"/>
                <a:gd name="T17" fmla="*/ 119 h 304"/>
                <a:gd name="T18" fmla="*/ 206 w 256"/>
                <a:gd name="T19" fmla="*/ 97 h 304"/>
                <a:gd name="T20" fmla="*/ 200 w 256"/>
                <a:gd name="T21" fmla="*/ 78 h 304"/>
                <a:gd name="T22" fmla="*/ 190 w 256"/>
                <a:gd name="T23" fmla="*/ 64 h 304"/>
                <a:gd name="T24" fmla="*/ 176 w 256"/>
                <a:gd name="T25" fmla="*/ 52 h 304"/>
                <a:gd name="T26" fmla="*/ 159 w 256"/>
                <a:gd name="T27" fmla="*/ 46 h 304"/>
                <a:gd name="T28" fmla="*/ 139 w 256"/>
                <a:gd name="T29" fmla="*/ 42 h 304"/>
                <a:gd name="T30" fmla="*/ 137 w 256"/>
                <a:gd name="T31" fmla="*/ 0 h 304"/>
                <a:gd name="T32" fmla="*/ 164 w 256"/>
                <a:gd name="T33" fmla="*/ 2 h 304"/>
                <a:gd name="T34" fmla="*/ 188 w 256"/>
                <a:gd name="T35" fmla="*/ 10 h 304"/>
                <a:gd name="T36" fmla="*/ 210 w 256"/>
                <a:gd name="T37" fmla="*/ 20 h 304"/>
                <a:gd name="T38" fmla="*/ 226 w 256"/>
                <a:gd name="T39" fmla="*/ 36 h 304"/>
                <a:gd name="T40" fmla="*/ 240 w 256"/>
                <a:gd name="T41" fmla="*/ 56 h 304"/>
                <a:gd name="T42" fmla="*/ 250 w 256"/>
                <a:gd name="T43" fmla="*/ 78 h 304"/>
                <a:gd name="T44" fmla="*/ 254 w 256"/>
                <a:gd name="T45" fmla="*/ 103 h 304"/>
                <a:gd name="T46" fmla="*/ 256 w 256"/>
                <a:gd name="T47" fmla="*/ 129 h 304"/>
                <a:gd name="T48" fmla="*/ 254 w 256"/>
                <a:gd name="T49" fmla="*/ 165 h 304"/>
                <a:gd name="T50" fmla="*/ 51 w 256"/>
                <a:gd name="T51" fmla="*/ 165 h 304"/>
                <a:gd name="T52" fmla="*/ 55 w 256"/>
                <a:gd name="T53" fmla="*/ 193 h 304"/>
                <a:gd name="T54" fmla="*/ 65 w 256"/>
                <a:gd name="T55" fmla="*/ 216 h 304"/>
                <a:gd name="T56" fmla="*/ 79 w 256"/>
                <a:gd name="T57" fmla="*/ 234 h 304"/>
                <a:gd name="T58" fmla="*/ 97 w 256"/>
                <a:gd name="T59" fmla="*/ 248 h 304"/>
                <a:gd name="T60" fmla="*/ 123 w 256"/>
                <a:gd name="T61" fmla="*/ 256 h 304"/>
                <a:gd name="T62" fmla="*/ 151 w 256"/>
                <a:gd name="T63" fmla="*/ 260 h 304"/>
                <a:gd name="T64" fmla="*/ 178 w 256"/>
                <a:gd name="T65" fmla="*/ 256 h 304"/>
                <a:gd name="T66" fmla="*/ 204 w 256"/>
                <a:gd name="T67" fmla="*/ 248 h 304"/>
                <a:gd name="T68" fmla="*/ 224 w 256"/>
                <a:gd name="T69" fmla="*/ 236 h 304"/>
                <a:gd name="T70" fmla="*/ 246 w 256"/>
                <a:gd name="T71" fmla="*/ 270 h 304"/>
                <a:gd name="T72" fmla="*/ 226 w 256"/>
                <a:gd name="T73" fmla="*/ 286 h 304"/>
                <a:gd name="T74" fmla="*/ 202 w 256"/>
                <a:gd name="T75" fmla="*/ 296 h 304"/>
                <a:gd name="T76" fmla="*/ 174 w 256"/>
                <a:gd name="T77" fmla="*/ 302 h 304"/>
                <a:gd name="T78" fmla="*/ 147 w 256"/>
                <a:gd name="T79" fmla="*/ 304 h 304"/>
                <a:gd name="T80" fmla="*/ 115 w 256"/>
                <a:gd name="T81" fmla="*/ 302 h 304"/>
                <a:gd name="T82" fmla="*/ 85 w 256"/>
                <a:gd name="T83" fmla="*/ 294 h 304"/>
                <a:gd name="T84" fmla="*/ 61 w 256"/>
                <a:gd name="T85" fmla="*/ 282 h 304"/>
                <a:gd name="T86" fmla="*/ 40 w 256"/>
                <a:gd name="T87" fmla="*/ 264 h 304"/>
                <a:gd name="T88" fmla="*/ 22 w 256"/>
                <a:gd name="T89" fmla="*/ 242 h 304"/>
                <a:gd name="T90" fmla="*/ 10 w 256"/>
                <a:gd name="T91" fmla="*/ 216 h 304"/>
                <a:gd name="T92" fmla="*/ 2 w 256"/>
                <a:gd name="T93" fmla="*/ 185 h 304"/>
                <a:gd name="T94" fmla="*/ 0 w 256"/>
                <a:gd name="T95" fmla="*/ 149 h 304"/>
                <a:gd name="T96" fmla="*/ 2 w 256"/>
                <a:gd name="T97" fmla="*/ 115 h 304"/>
                <a:gd name="T98" fmla="*/ 10 w 256"/>
                <a:gd name="T99" fmla="*/ 86 h 304"/>
                <a:gd name="T100" fmla="*/ 22 w 256"/>
                <a:gd name="T101" fmla="*/ 60 h 304"/>
                <a:gd name="T102" fmla="*/ 40 w 256"/>
                <a:gd name="T103" fmla="*/ 40 h 304"/>
                <a:gd name="T104" fmla="*/ 59 w 256"/>
                <a:gd name="T105" fmla="*/ 22 h 304"/>
                <a:gd name="T106" fmla="*/ 83 w 256"/>
                <a:gd name="T107" fmla="*/ 10 h 304"/>
                <a:gd name="T108" fmla="*/ 109 w 256"/>
                <a:gd name="T109" fmla="*/ 2 h 304"/>
                <a:gd name="T110" fmla="*/ 137 w 256"/>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6" h="304">
                  <a:moveTo>
                    <a:pt x="139" y="42"/>
                  </a:moveTo>
                  <a:lnTo>
                    <a:pt x="117" y="46"/>
                  </a:lnTo>
                  <a:lnTo>
                    <a:pt x="97" y="52"/>
                  </a:lnTo>
                  <a:lnTo>
                    <a:pt x="79" y="66"/>
                  </a:lnTo>
                  <a:lnTo>
                    <a:pt x="67" y="82"/>
                  </a:lnTo>
                  <a:lnTo>
                    <a:pt x="57" y="101"/>
                  </a:lnTo>
                  <a:lnTo>
                    <a:pt x="51" y="125"/>
                  </a:lnTo>
                  <a:lnTo>
                    <a:pt x="208" y="125"/>
                  </a:lnTo>
                  <a:lnTo>
                    <a:pt x="208" y="119"/>
                  </a:lnTo>
                  <a:lnTo>
                    <a:pt x="206" y="97"/>
                  </a:lnTo>
                  <a:lnTo>
                    <a:pt x="200" y="78"/>
                  </a:lnTo>
                  <a:lnTo>
                    <a:pt x="190" y="64"/>
                  </a:lnTo>
                  <a:lnTo>
                    <a:pt x="176" y="52"/>
                  </a:lnTo>
                  <a:lnTo>
                    <a:pt x="159" y="46"/>
                  </a:lnTo>
                  <a:lnTo>
                    <a:pt x="139" y="42"/>
                  </a:lnTo>
                  <a:close/>
                  <a:moveTo>
                    <a:pt x="137" y="0"/>
                  </a:moveTo>
                  <a:lnTo>
                    <a:pt x="164" y="2"/>
                  </a:lnTo>
                  <a:lnTo>
                    <a:pt x="188" y="10"/>
                  </a:lnTo>
                  <a:lnTo>
                    <a:pt x="210" y="20"/>
                  </a:lnTo>
                  <a:lnTo>
                    <a:pt x="226" y="36"/>
                  </a:lnTo>
                  <a:lnTo>
                    <a:pt x="240" y="56"/>
                  </a:lnTo>
                  <a:lnTo>
                    <a:pt x="250" y="78"/>
                  </a:lnTo>
                  <a:lnTo>
                    <a:pt x="254" y="103"/>
                  </a:lnTo>
                  <a:lnTo>
                    <a:pt x="256" y="129"/>
                  </a:lnTo>
                  <a:lnTo>
                    <a:pt x="254" y="165"/>
                  </a:lnTo>
                  <a:lnTo>
                    <a:pt x="51" y="165"/>
                  </a:lnTo>
                  <a:lnTo>
                    <a:pt x="55" y="193"/>
                  </a:lnTo>
                  <a:lnTo>
                    <a:pt x="65" y="216"/>
                  </a:lnTo>
                  <a:lnTo>
                    <a:pt x="79" y="234"/>
                  </a:lnTo>
                  <a:lnTo>
                    <a:pt x="97" y="248"/>
                  </a:lnTo>
                  <a:lnTo>
                    <a:pt x="123" y="256"/>
                  </a:lnTo>
                  <a:lnTo>
                    <a:pt x="151" y="260"/>
                  </a:lnTo>
                  <a:lnTo>
                    <a:pt x="178" y="256"/>
                  </a:lnTo>
                  <a:lnTo>
                    <a:pt x="204" y="248"/>
                  </a:lnTo>
                  <a:lnTo>
                    <a:pt x="224" y="236"/>
                  </a:lnTo>
                  <a:lnTo>
                    <a:pt x="246" y="270"/>
                  </a:lnTo>
                  <a:lnTo>
                    <a:pt x="226" y="286"/>
                  </a:lnTo>
                  <a:lnTo>
                    <a:pt x="202" y="296"/>
                  </a:lnTo>
                  <a:lnTo>
                    <a:pt x="174" y="302"/>
                  </a:lnTo>
                  <a:lnTo>
                    <a:pt x="147" y="304"/>
                  </a:lnTo>
                  <a:lnTo>
                    <a:pt x="115" y="302"/>
                  </a:lnTo>
                  <a:lnTo>
                    <a:pt x="85" y="294"/>
                  </a:lnTo>
                  <a:lnTo>
                    <a:pt x="61" y="282"/>
                  </a:lnTo>
                  <a:lnTo>
                    <a:pt x="40" y="264"/>
                  </a:lnTo>
                  <a:lnTo>
                    <a:pt x="22" y="242"/>
                  </a:lnTo>
                  <a:lnTo>
                    <a:pt x="10" y="216"/>
                  </a:lnTo>
                  <a:lnTo>
                    <a:pt x="2" y="185"/>
                  </a:lnTo>
                  <a:lnTo>
                    <a:pt x="0" y="149"/>
                  </a:lnTo>
                  <a:lnTo>
                    <a:pt x="2" y="115"/>
                  </a:lnTo>
                  <a:lnTo>
                    <a:pt x="10" y="86"/>
                  </a:lnTo>
                  <a:lnTo>
                    <a:pt x="22" y="60"/>
                  </a:lnTo>
                  <a:lnTo>
                    <a:pt x="40" y="40"/>
                  </a:lnTo>
                  <a:lnTo>
                    <a:pt x="59" y="22"/>
                  </a:lnTo>
                  <a:lnTo>
                    <a:pt x="83" y="10"/>
                  </a:lnTo>
                  <a:lnTo>
                    <a:pt x="109" y="2"/>
                  </a:lnTo>
                  <a:lnTo>
                    <a:pt x="1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 name="Freeform 72"/>
            <p:cNvSpPr>
              <a:spLocks/>
            </p:cNvSpPr>
            <p:nvPr userDrawn="1"/>
          </p:nvSpPr>
          <p:spPr bwMode="auto">
            <a:xfrm>
              <a:off x="7334250" y="1677988"/>
              <a:ext cx="198438" cy="234950"/>
            </a:xfrm>
            <a:custGeom>
              <a:avLst/>
              <a:gdLst>
                <a:gd name="T0" fmla="*/ 149 w 252"/>
                <a:gd name="T1" fmla="*/ 0 h 296"/>
                <a:gd name="T2" fmla="*/ 180 w 252"/>
                <a:gd name="T3" fmla="*/ 2 h 296"/>
                <a:gd name="T4" fmla="*/ 206 w 252"/>
                <a:gd name="T5" fmla="*/ 12 h 296"/>
                <a:gd name="T6" fmla="*/ 226 w 252"/>
                <a:gd name="T7" fmla="*/ 28 h 296"/>
                <a:gd name="T8" fmla="*/ 240 w 252"/>
                <a:gd name="T9" fmla="*/ 50 h 296"/>
                <a:gd name="T10" fmla="*/ 250 w 252"/>
                <a:gd name="T11" fmla="*/ 78 h 296"/>
                <a:gd name="T12" fmla="*/ 252 w 252"/>
                <a:gd name="T13" fmla="*/ 111 h 296"/>
                <a:gd name="T14" fmla="*/ 252 w 252"/>
                <a:gd name="T15" fmla="*/ 296 h 296"/>
                <a:gd name="T16" fmla="*/ 200 w 252"/>
                <a:gd name="T17" fmla="*/ 296 h 296"/>
                <a:gd name="T18" fmla="*/ 200 w 252"/>
                <a:gd name="T19" fmla="*/ 117 h 296"/>
                <a:gd name="T20" fmla="*/ 198 w 252"/>
                <a:gd name="T21" fmla="*/ 94 h 296"/>
                <a:gd name="T22" fmla="*/ 194 w 252"/>
                <a:gd name="T23" fmla="*/ 76 h 296"/>
                <a:gd name="T24" fmla="*/ 184 w 252"/>
                <a:gd name="T25" fmla="*/ 62 h 296"/>
                <a:gd name="T26" fmla="*/ 172 w 252"/>
                <a:gd name="T27" fmla="*/ 52 h 296"/>
                <a:gd name="T28" fmla="*/ 157 w 252"/>
                <a:gd name="T29" fmla="*/ 46 h 296"/>
                <a:gd name="T30" fmla="*/ 137 w 252"/>
                <a:gd name="T31" fmla="*/ 44 h 296"/>
                <a:gd name="T32" fmla="*/ 113 w 252"/>
                <a:gd name="T33" fmla="*/ 48 h 296"/>
                <a:gd name="T34" fmla="*/ 93 w 252"/>
                <a:gd name="T35" fmla="*/ 56 h 296"/>
                <a:gd name="T36" fmla="*/ 75 w 252"/>
                <a:gd name="T37" fmla="*/ 70 h 296"/>
                <a:gd name="T38" fmla="*/ 61 w 252"/>
                <a:gd name="T39" fmla="*/ 90 h 296"/>
                <a:gd name="T40" fmla="*/ 56 w 252"/>
                <a:gd name="T41" fmla="*/ 113 h 296"/>
                <a:gd name="T42" fmla="*/ 52 w 252"/>
                <a:gd name="T43" fmla="*/ 143 h 296"/>
                <a:gd name="T44" fmla="*/ 52 w 252"/>
                <a:gd name="T45" fmla="*/ 296 h 296"/>
                <a:gd name="T46" fmla="*/ 0 w 252"/>
                <a:gd name="T47" fmla="*/ 296 h 296"/>
                <a:gd name="T48" fmla="*/ 0 w 252"/>
                <a:gd name="T49" fmla="*/ 8 h 296"/>
                <a:gd name="T50" fmla="*/ 28 w 252"/>
                <a:gd name="T51" fmla="*/ 8 h 296"/>
                <a:gd name="T52" fmla="*/ 36 w 252"/>
                <a:gd name="T53" fmla="*/ 8 h 296"/>
                <a:gd name="T54" fmla="*/ 42 w 252"/>
                <a:gd name="T55" fmla="*/ 10 h 296"/>
                <a:gd name="T56" fmla="*/ 48 w 252"/>
                <a:gd name="T57" fmla="*/ 14 h 296"/>
                <a:gd name="T58" fmla="*/ 50 w 252"/>
                <a:gd name="T59" fmla="*/ 20 h 296"/>
                <a:gd name="T60" fmla="*/ 52 w 252"/>
                <a:gd name="T61" fmla="*/ 28 h 296"/>
                <a:gd name="T62" fmla="*/ 52 w 252"/>
                <a:gd name="T63" fmla="*/ 52 h 296"/>
                <a:gd name="T64" fmla="*/ 67 w 252"/>
                <a:gd name="T65" fmla="*/ 30 h 296"/>
                <a:gd name="T66" fmla="*/ 89 w 252"/>
                <a:gd name="T67" fmla="*/ 14 h 296"/>
                <a:gd name="T68" fmla="*/ 117 w 252"/>
                <a:gd name="T69" fmla="*/ 4 h 296"/>
                <a:gd name="T70" fmla="*/ 149 w 252"/>
                <a:gd name="T71"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2" h="296">
                  <a:moveTo>
                    <a:pt x="149" y="0"/>
                  </a:moveTo>
                  <a:lnTo>
                    <a:pt x="180" y="2"/>
                  </a:lnTo>
                  <a:lnTo>
                    <a:pt x="206" y="12"/>
                  </a:lnTo>
                  <a:lnTo>
                    <a:pt x="226" y="28"/>
                  </a:lnTo>
                  <a:lnTo>
                    <a:pt x="240" y="50"/>
                  </a:lnTo>
                  <a:lnTo>
                    <a:pt x="250" y="78"/>
                  </a:lnTo>
                  <a:lnTo>
                    <a:pt x="252" y="111"/>
                  </a:lnTo>
                  <a:lnTo>
                    <a:pt x="252" y="296"/>
                  </a:lnTo>
                  <a:lnTo>
                    <a:pt x="200" y="296"/>
                  </a:lnTo>
                  <a:lnTo>
                    <a:pt x="200" y="117"/>
                  </a:lnTo>
                  <a:lnTo>
                    <a:pt x="198" y="94"/>
                  </a:lnTo>
                  <a:lnTo>
                    <a:pt x="194" y="76"/>
                  </a:lnTo>
                  <a:lnTo>
                    <a:pt x="184" y="62"/>
                  </a:lnTo>
                  <a:lnTo>
                    <a:pt x="172" y="52"/>
                  </a:lnTo>
                  <a:lnTo>
                    <a:pt x="157" y="46"/>
                  </a:lnTo>
                  <a:lnTo>
                    <a:pt x="137" y="44"/>
                  </a:lnTo>
                  <a:lnTo>
                    <a:pt x="113" y="48"/>
                  </a:lnTo>
                  <a:lnTo>
                    <a:pt x="93" y="56"/>
                  </a:lnTo>
                  <a:lnTo>
                    <a:pt x="75" y="70"/>
                  </a:lnTo>
                  <a:lnTo>
                    <a:pt x="61" y="90"/>
                  </a:lnTo>
                  <a:lnTo>
                    <a:pt x="56" y="113"/>
                  </a:lnTo>
                  <a:lnTo>
                    <a:pt x="52" y="143"/>
                  </a:lnTo>
                  <a:lnTo>
                    <a:pt x="52" y="296"/>
                  </a:lnTo>
                  <a:lnTo>
                    <a:pt x="0" y="296"/>
                  </a:lnTo>
                  <a:lnTo>
                    <a:pt x="0" y="8"/>
                  </a:lnTo>
                  <a:lnTo>
                    <a:pt x="28" y="8"/>
                  </a:lnTo>
                  <a:lnTo>
                    <a:pt x="36" y="8"/>
                  </a:lnTo>
                  <a:lnTo>
                    <a:pt x="42" y="10"/>
                  </a:lnTo>
                  <a:lnTo>
                    <a:pt x="48" y="14"/>
                  </a:lnTo>
                  <a:lnTo>
                    <a:pt x="50" y="20"/>
                  </a:lnTo>
                  <a:lnTo>
                    <a:pt x="52" y="28"/>
                  </a:lnTo>
                  <a:lnTo>
                    <a:pt x="52" y="52"/>
                  </a:lnTo>
                  <a:lnTo>
                    <a:pt x="67" y="30"/>
                  </a:lnTo>
                  <a:lnTo>
                    <a:pt x="89" y="14"/>
                  </a:lnTo>
                  <a:lnTo>
                    <a:pt x="117" y="4"/>
                  </a:lnTo>
                  <a:lnTo>
                    <a:pt x="1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 name="Freeform 73"/>
            <p:cNvSpPr>
              <a:spLocks/>
            </p:cNvSpPr>
            <p:nvPr userDrawn="1"/>
          </p:nvSpPr>
          <p:spPr bwMode="auto">
            <a:xfrm>
              <a:off x="7580313" y="1677988"/>
              <a:ext cx="188913" cy="241300"/>
            </a:xfrm>
            <a:custGeom>
              <a:avLst/>
              <a:gdLst>
                <a:gd name="T0" fmla="*/ 149 w 238"/>
                <a:gd name="T1" fmla="*/ 0 h 304"/>
                <a:gd name="T2" fmla="*/ 182 w 238"/>
                <a:gd name="T3" fmla="*/ 2 h 304"/>
                <a:gd name="T4" fmla="*/ 212 w 238"/>
                <a:gd name="T5" fmla="*/ 12 h 304"/>
                <a:gd name="T6" fmla="*/ 236 w 238"/>
                <a:gd name="T7" fmla="*/ 28 h 304"/>
                <a:gd name="T8" fmla="*/ 216 w 238"/>
                <a:gd name="T9" fmla="*/ 64 h 304"/>
                <a:gd name="T10" fmla="*/ 204 w 238"/>
                <a:gd name="T11" fmla="*/ 56 h 304"/>
                <a:gd name="T12" fmla="*/ 188 w 238"/>
                <a:gd name="T13" fmla="*/ 50 h 304"/>
                <a:gd name="T14" fmla="*/ 173 w 238"/>
                <a:gd name="T15" fmla="*/ 46 h 304"/>
                <a:gd name="T16" fmla="*/ 151 w 238"/>
                <a:gd name="T17" fmla="*/ 44 h 304"/>
                <a:gd name="T18" fmla="*/ 123 w 238"/>
                <a:gd name="T19" fmla="*/ 48 h 304"/>
                <a:gd name="T20" fmla="*/ 99 w 238"/>
                <a:gd name="T21" fmla="*/ 56 h 304"/>
                <a:gd name="T22" fmla="*/ 79 w 238"/>
                <a:gd name="T23" fmla="*/ 72 h 304"/>
                <a:gd name="T24" fmla="*/ 66 w 238"/>
                <a:gd name="T25" fmla="*/ 94 h 304"/>
                <a:gd name="T26" fmla="*/ 58 w 238"/>
                <a:gd name="T27" fmla="*/ 119 h 304"/>
                <a:gd name="T28" fmla="*/ 54 w 238"/>
                <a:gd name="T29" fmla="*/ 151 h 304"/>
                <a:gd name="T30" fmla="*/ 58 w 238"/>
                <a:gd name="T31" fmla="*/ 183 h 304"/>
                <a:gd name="T32" fmla="*/ 66 w 238"/>
                <a:gd name="T33" fmla="*/ 210 h 304"/>
                <a:gd name="T34" fmla="*/ 79 w 238"/>
                <a:gd name="T35" fmla="*/ 232 h 304"/>
                <a:gd name="T36" fmla="*/ 99 w 238"/>
                <a:gd name="T37" fmla="*/ 246 h 304"/>
                <a:gd name="T38" fmla="*/ 123 w 238"/>
                <a:gd name="T39" fmla="*/ 256 h 304"/>
                <a:gd name="T40" fmla="*/ 151 w 238"/>
                <a:gd name="T41" fmla="*/ 260 h 304"/>
                <a:gd name="T42" fmla="*/ 186 w 238"/>
                <a:gd name="T43" fmla="*/ 254 h 304"/>
                <a:gd name="T44" fmla="*/ 202 w 238"/>
                <a:gd name="T45" fmla="*/ 248 h 304"/>
                <a:gd name="T46" fmla="*/ 218 w 238"/>
                <a:gd name="T47" fmla="*/ 240 h 304"/>
                <a:gd name="T48" fmla="*/ 238 w 238"/>
                <a:gd name="T49" fmla="*/ 276 h 304"/>
                <a:gd name="T50" fmla="*/ 212 w 238"/>
                <a:gd name="T51" fmla="*/ 292 h 304"/>
                <a:gd name="T52" fmla="*/ 182 w 238"/>
                <a:gd name="T53" fmla="*/ 300 h 304"/>
                <a:gd name="T54" fmla="*/ 147 w 238"/>
                <a:gd name="T55" fmla="*/ 304 h 304"/>
                <a:gd name="T56" fmla="*/ 111 w 238"/>
                <a:gd name="T57" fmla="*/ 302 h 304"/>
                <a:gd name="T58" fmla="*/ 81 w 238"/>
                <a:gd name="T59" fmla="*/ 292 h 304"/>
                <a:gd name="T60" fmla="*/ 58 w 238"/>
                <a:gd name="T61" fmla="*/ 278 h 304"/>
                <a:gd name="T62" fmla="*/ 36 w 238"/>
                <a:gd name="T63" fmla="*/ 260 h 304"/>
                <a:gd name="T64" fmla="*/ 20 w 238"/>
                <a:gd name="T65" fmla="*/ 238 h 304"/>
                <a:gd name="T66" fmla="*/ 10 w 238"/>
                <a:gd name="T67" fmla="*/ 214 h 304"/>
                <a:gd name="T68" fmla="*/ 2 w 238"/>
                <a:gd name="T69" fmla="*/ 185 h 304"/>
                <a:gd name="T70" fmla="*/ 0 w 238"/>
                <a:gd name="T71" fmla="*/ 153 h 304"/>
                <a:gd name="T72" fmla="*/ 4 w 238"/>
                <a:gd name="T73" fmla="*/ 121 h 304"/>
                <a:gd name="T74" fmla="*/ 10 w 238"/>
                <a:gd name="T75" fmla="*/ 90 h 304"/>
                <a:gd name="T76" fmla="*/ 24 w 238"/>
                <a:gd name="T77" fmla="*/ 64 h 304"/>
                <a:gd name="T78" fmla="*/ 40 w 238"/>
                <a:gd name="T79" fmla="*/ 42 h 304"/>
                <a:gd name="T80" fmla="*/ 62 w 238"/>
                <a:gd name="T81" fmla="*/ 24 h 304"/>
                <a:gd name="T82" fmla="*/ 87 w 238"/>
                <a:gd name="T83" fmla="*/ 10 h 304"/>
                <a:gd name="T84" fmla="*/ 115 w 238"/>
                <a:gd name="T85" fmla="*/ 2 h 304"/>
                <a:gd name="T86" fmla="*/ 149 w 238"/>
                <a:gd name="T87"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04">
                  <a:moveTo>
                    <a:pt x="149" y="0"/>
                  </a:moveTo>
                  <a:lnTo>
                    <a:pt x="182" y="2"/>
                  </a:lnTo>
                  <a:lnTo>
                    <a:pt x="212" y="12"/>
                  </a:lnTo>
                  <a:lnTo>
                    <a:pt x="236" y="28"/>
                  </a:lnTo>
                  <a:lnTo>
                    <a:pt x="216" y="64"/>
                  </a:lnTo>
                  <a:lnTo>
                    <a:pt x="204" y="56"/>
                  </a:lnTo>
                  <a:lnTo>
                    <a:pt x="188" y="50"/>
                  </a:lnTo>
                  <a:lnTo>
                    <a:pt x="173" y="46"/>
                  </a:lnTo>
                  <a:lnTo>
                    <a:pt x="151" y="44"/>
                  </a:lnTo>
                  <a:lnTo>
                    <a:pt x="123" y="48"/>
                  </a:lnTo>
                  <a:lnTo>
                    <a:pt x="99" y="56"/>
                  </a:lnTo>
                  <a:lnTo>
                    <a:pt x="79" y="72"/>
                  </a:lnTo>
                  <a:lnTo>
                    <a:pt x="66" y="94"/>
                  </a:lnTo>
                  <a:lnTo>
                    <a:pt x="58" y="119"/>
                  </a:lnTo>
                  <a:lnTo>
                    <a:pt x="54" y="151"/>
                  </a:lnTo>
                  <a:lnTo>
                    <a:pt x="58" y="183"/>
                  </a:lnTo>
                  <a:lnTo>
                    <a:pt x="66" y="210"/>
                  </a:lnTo>
                  <a:lnTo>
                    <a:pt x="79" y="232"/>
                  </a:lnTo>
                  <a:lnTo>
                    <a:pt x="99" y="246"/>
                  </a:lnTo>
                  <a:lnTo>
                    <a:pt x="123" y="256"/>
                  </a:lnTo>
                  <a:lnTo>
                    <a:pt x="151" y="260"/>
                  </a:lnTo>
                  <a:lnTo>
                    <a:pt x="186" y="254"/>
                  </a:lnTo>
                  <a:lnTo>
                    <a:pt x="202" y="248"/>
                  </a:lnTo>
                  <a:lnTo>
                    <a:pt x="218" y="240"/>
                  </a:lnTo>
                  <a:lnTo>
                    <a:pt x="238" y="276"/>
                  </a:lnTo>
                  <a:lnTo>
                    <a:pt x="212" y="292"/>
                  </a:lnTo>
                  <a:lnTo>
                    <a:pt x="182" y="300"/>
                  </a:lnTo>
                  <a:lnTo>
                    <a:pt x="147" y="304"/>
                  </a:lnTo>
                  <a:lnTo>
                    <a:pt x="111" y="302"/>
                  </a:lnTo>
                  <a:lnTo>
                    <a:pt x="81" y="292"/>
                  </a:lnTo>
                  <a:lnTo>
                    <a:pt x="58" y="278"/>
                  </a:lnTo>
                  <a:lnTo>
                    <a:pt x="36" y="260"/>
                  </a:lnTo>
                  <a:lnTo>
                    <a:pt x="20" y="238"/>
                  </a:lnTo>
                  <a:lnTo>
                    <a:pt x="10" y="214"/>
                  </a:lnTo>
                  <a:lnTo>
                    <a:pt x="2" y="185"/>
                  </a:lnTo>
                  <a:lnTo>
                    <a:pt x="0" y="153"/>
                  </a:lnTo>
                  <a:lnTo>
                    <a:pt x="4" y="121"/>
                  </a:lnTo>
                  <a:lnTo>
                    <a:pt x="10" y="90"/>
                  </a:lnTo>
                  <a:lnTo>
                    <a:pt x="24" y="64"/>
                  </a:lnTo>
                  <a:lnTo>
                    <a:pt x="40" y="42"/>
                  </a:lnTo>
                  <a:lnTo>
                    <a:pt x="62" y="24"/>
                  </a:lnTo>
                  <a:lnTo>
                    <a:pt x="87" y="10"/>
                  </a:lnTo>
                  <a:lnTo>
                    <a:pt x="115" y="2"/>
                  </a:lnTo>
                  <a:lnTo>
                    <a:pt x="1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 name="Freeform 74"/>
            <p:cNvSpPr>
              <a:spLocks noEditPoints="1"/>
            </p:cNvSpPr>
            <p:nvPr userDrawn="1"/>
          </p:nvSpPr>
          <p:spPr bwMode="auto">
            <a:xfrm>
              <a:off x="7789863" y="1677988"/>
              <a:ext cx="203200" cy="241300"/>
            </a:xfrm>
            <a:custGeom>
              <a:avLst/>
              <a:gdLst>
                <a:gd name="T0" fmla="*/ 138 w 255"/>
                <a:gd name="T1" fmla="*/ 42 h 304"/>
                <a:gd name="T2" fmla="*/ 117 w 255"/>
                <a:gd name="T3" fmla="*/ 46 h 304"/>
                <a:gd name="T4" fmla="*/ 97 w 255"/>
                <a:gd name="T5" fmla="*/ 52 h 304"/>
                <a:gd name="T6" fmla="*/ 79 w 255"/>
                <a:gd name="T7" fmla="*/ 66 h 304"/>
                <a:gd name="T8" fmla="*/ 67 w 255"/>
                <a:gd name="T9" fmla="*/ 82 h 304"/>
                <a:gd name="T10" fmla="*/ 57 w 255"/>
                <a:gd name="T11" fmla="*/ 101 h 304"/>
                <a:gd name="T12" fmla="*/ 51 w 255"/>
                <a:gd name="T13" fmla="*/ 125 h 304"/>
                <a:gd name="T14" fmla="*/ 208 w 255"/>
                <a:gd name="T15" fmla="*/ 125 h 304"/>
                <a:gd name="T16" fmla="*/ 208 w 255"/>
                <a:gd name="T17" fmla="*/ 119 h 304"/>
                <a:gd name="T18" fmla="*/ 206 w 255"/>
                <a:gd name="T19" fmla="*/ 97 h 304"/>
                <a:gd name="T20" fmla="*/ 200 w 255"/>
                <a:gd name="T21" fmla="*/ 78 h 304"/>
                <a:gd name="T22" fmla="*/ 190 w 255"/>
                <a:gd name="T23" fmla="*/ 64 h 304"/>
                <a:gd name="T24" fmla="*/ 176 w 255"/>
                <a:gd name="T25" fmla="*/ 52 h 304"/>
                <a:gd name="T26" fmla="*/ 158 w 255"/>
                <a:gd name="T27" fmla="*/ 46 h 304"/>
                <a:gd name="T28" fmla="*/ 138 w 255"/>
                <a:gd name="T29" fmla="*/ 42 h 304"/>
                <a:gd name="T30" fmla="*/ 136 w 255"/>
                <a:gd name="T31" fmla="*/ 0 h 304"/>
                <a:gd name="T32" fmla="*/ 164 w 255"/>
                <a:gd name="T33" fmla="*/ 2 h 304"/>
                <a:gd name="T34" fmla="*/ 188 w 255"/>
                <a:gd name="T35" fmla="*/ 10 h 304"/>
                <a:gd name="T36" fmla="*/ 210 w 255"/>
                <a:gd name="T37" fmla="*/ 20 h 304"/>
                <a:gd name="T38" fmla="*/ 226 w 255"/>
                <a:gd name="T39" fmla="*/ 36 h 304"/>
                <a:gd name="T40" fmla="*/ 240 w 255"/>
                <a:gd name="T41" fmla="*/ 56 h 304"/>
                <a:gd name="T42" fmla="*/ 249 w 255"/>
                <a:gd name="T43" fmla="*/ 78 h 304"/>
                <a:gd name="T44" fmla="*/ 253 w 255"/>
                <a:gd name="T45" fmla="*/ 103 h 304"/>
                <a:gd name="T46" fmla="*/ 255 w 255"/>
                <a:gd name="T47" fmla="*/ 129 h 304"/>
                <a:gd name="T48" fmla="*/ 253 w 255"/>
                <a:gd name="T49" fmla="*/ 165 h 304"/>
                <a:gd name="T50" fmla="*/ 51 w 255"/>
                <a:gd name="T51" fmla="*/ 165 h 304"/>
                <a:gd name="T52" fmla="*/ 55 w 255"/>
                <a:gd name="T53" fmla="*/ 193 h 304"/>
                <a:gd name="T54" fmla="*/ 65 w 255"/>
                <a:gd name="T55" fmla="*/ 216 h 304"/>
                <a:gd name="T56" fmla="*/ 79 w 255"/>
                <a:gd name="T57" fmla="*/ 234 h 304"/>
                <a:gd name="T58" fmla="*/ 97 w 255"/>
                <a:gd name="T59" fmla="*/ 248 h 304"/>
                <a:gd name="T60" fmla="*/ 123 w 255"/>
                <a:gd name="T61" fmla="*/ 256 h 304"/>
                <a:gd name="T62" fmla="*/ 150 w 255"/>
                <a:gd name="T63" fmla="*/ 260 h 304"/>
                <a:gd name="T64" fmla="*/ 178 w 255"/>
                <a:gd name="T65" fmla="*/ 256 h 304"/>
                <a:gd name="T66" fmla="*/ 204 w 255"/>
                <a:gd name="T67" fmla="*/ 248 h 304"/>
                <a:gd name="T68" fmla="*/ 224 w 255"/>
                <a:gd name="T69" fmla="*/ 236 h 304"/>
                <a:gd name="T70" fmla="*/ 245 w 255"/>
                <a:gd name="T71" fmla="*/ 270 h 304"/>
                <a:gd name="T72" fmla="*/ 226 w 255"/>
                <a:gd name="T73" fmla="*/ 286 h 304"/>
                <a:gd name="T74" fmla="*/ 202 w 255"/>
                <a:gd name="T75" fmla="*/ 296 h 304"/>
                <a:gd name="T76" fmla="*/ 174 w 255"/>
                <a:gd name="T77" fmla="*/ 302 h 304"/>
                <a:gd name="T78" fmla="*/ 146 w 255"/>
                <a:gd name="T79" fmla="*/ 304 h 304"/>
                <a:gd name="T80" fmla="*/ 115 w 255"/>
                <a:gd name="T81" fmla="*/ 302 h 304"/>
                <a:gd name="T82" fmla="*/ 85 w 255"/>
                <a:gd name="T83" fmla="*/ 294 h 304"/>
                <a:gd name="T84" fmla="*/ 59 w 255"/>
                <a:gd name="T85" fmla="*/ 282 h 304"/>
                <a:gd name="T86" fmla="*/ 39 w 255"/>
                <a:gd name="T87" fmla="*/ 264 h 304"/>
                <a:gd name="T88" fmla="*/ 22 w 255"/>
                <a:gd name="T89" fmla="*/ 242 h 304"/>
                <a:gd name="T90" fmla="*/ 10 w 255"/>
                <a:gd name="T91" fmla="*/ 216 h 304"/>
                <a:gd name="T92" fmla="*/ 2 w 255"/>
                <a:gd name="T93" fmla="*/ 185 h 304"/>
                <a:gd name="T94" fmla="*/ 0 w 255"/>
                <a:gd name="T95" fmla="*/ 149 h 304"/>
                <a:gd name="T96" fmla="*/ 2 w 255"/>
                <a:gd name="T97" fmla="*/ 115 h 304"/>
                <a:gd name="T98" fmla="*/ 10 w 255"/>
                <a:gd name="T99" fmla="*/ 86 h 304"/>
                <a:gd name="T100" fmla="*/ 22 w 255"/>
                <a:gd name="T101" fmla="*/ 60 h 304"/>
                <a:gd name="T102" fmla="*/ 39 w 255"/>
                <a:gd name="T103" fmla="*/ 40 h 304"/>
                <a:gd name="T104" fmla="*/ 59 w 255"/>
                <a:gd name="T105" fmla="*/ 22 h 304"/>
                <a:gd name="T106" fmla="*/ 83 w 255"/>
                <a:gd name="T107" fmla="*/ 10 h 304"/>
                <a:gd name="T108" fmla="*/ 109 w 255"/>
                <a:gd name="T109" fmla="*/ 2 h 304"/>
                <a:gd name="T110" fmla="*/ 136 w 255"/>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304">
                  <a:moveTo>
                    <a:pt x="138" y="42"/>
                  </a:moveTo>
                  <a:lnTo>
                    <a:pt x="117" y="46"/>
                  </a:lnTo>
                  <a:lnTo>
                    <a:pt x="97" y="52"/>
                  </a:lnTo>
                  <a:lnTo>
                    <a:pt x="79" y="66"/>
                  </a:lnTo>
                  <a:lnTo>
                    <a:pt x="67" y="82"/>
                  </a:lnTo>
                  <a:lnTo>
                    <a:pt x="57" y="101"/>
                  </a:lnTo>
                  <a:lnTo>
                    <a:pt x="51" y="125"/>
                  </a:lnTo>
                  <a:lnTo>
                    <a:pt x="208" y="125"/>
                  </a:lnTo>
                  <a:lnTo>
                    <a:pt x="208" y="119"/>
                  </a:lnTo>
                  <a:lnTo>
                    <a:pt x="206" y="97"/>
                  </a:lnTo>
                  <a:lnTo>
                    <a:pt x="200" y="78"/>
                  </a:lnTo>
                  <a:lnTo>
                    <a:pt x="190" y="64"/>
                  </a:lnTo>
                  <a:lnTo>
                    <a:pt x="176" y="52"/>
                  </a:lnTo>
                  <a:lnTo>
                    <a:pt x="158" y="46"/>
                  </a:lnTo>
                  <a:lnTo>
                    <a:pt x="138" y="42"/>
                  </a:lnTo>
                  <a:close/>
                  <a:moveTo>
                    <a:pt x="136" y="0"/>
                  </a:moveTo>
                  <a:lnTo>
                    <a:pt x="164" y="2"/>
                  </a:lnTo>
                  <a:lnTo>
                    <a:pt x="188" y="10"/>
                  </a:lnTo>
                  <a:lnTo>
                    <a:pt x="210" y="20"/>
                  </a:lnTo>
                  <a:lnTo>
                    <a:pt x="226" y="36"/>
                  </a:lnTo>
                  <a:lnTo>
                    <a:pt x="240" y="56"/>
                  </a:lnTo>
                  <a:lnTo>
                    <a:pt x="249" y="78"/>
                  </a:lnTo>
                  <a:lnTo>
                    <a:pt x="253" y="103"/>
                  </a:lnTo>
                  <a:lnTo>
                    <a:pt x="255" y="129"/>
                  </a:lnTo>
                  <a:lnTo>
                    <a:pt x="253" y="165"/>
                  </a:lnTo>
                  <a:lnTo>
                    <a:pt x="51" y="165"/>
                  </a:lnTo>
                  <a:lnTo>
                    <a:pt x="55" y="193"/>
                  </a:lnTo>
                  <a:lnTo>
                    <a:pt x="65" y="216"/>
                  </a:lnTo>
                  <a:lnTo>
                    <a:pt x="79" y="234"/>
                  </a:lnTo>
                  <a:lnTo>
                    <a:pt x="97" y="248"/>
                  </a:lnTo>
                  <a:lnTo>
                    <a:pt x="123" y="256"/>
                  </a:lnTo>
                  <a:lnTo>
                    <a:pt x="150" y="260"/>
                  </a:lnTo>
                  <a:lnTo>
                    <a:pt x="178" y="256"/>
                  </a:lnTo>
                  <a:lnTo>
                    <a:pt x="204" y="248"/>
                  </a:lnTo>
                  <a:lnTo>
                    <a:pt x="224" y="236"/>
                  </a:lnTo>
                  <a:lnTo>
                    <a:pt x="245" y="270"/>
                  </a:lnTo>
                  <a:lnTo>
                    <a:pt x="226" y="286"/>
                  </a:lnTo>
                  <a:lnTo>
                    <a:pt x="202" y="296"/>
                  </a:lnTo>
                  <a:lnTo>
                    <a:pt x="174" y="302"/>
                  </a:lnTo>
                  <a:lnTo>
                    <a:pt x="146" y="304"/>
                  </a:lnTo>
                  <a:lnTo>
                    <a:pt x="115" y="302"/>
                  </a:lnTo>
                  <a:lnTo>
                    <a:pt x="85" y="294"/>
                  </a:lnTo>
                  <a:lnTo>
                    <a:pt x="59" y="282"/>
                  </a:lnTo>
                  <a:lnTo>
                    <a:pt x="39" y="264"/>
                  </a:lnTo>
                  <a:lnTo>
                    <a:pt x="22" y="242"/>
                  </a:lnTo>
                  <a:lnTo>
                    <a:pt x="10" y="216"/>
                  </a:lnTo>
                  <a:lnTo>
                    <a:pt x="2" y="185"/>
                  </a:lnTo>
                  <a:lnTo>
                    <a:pt x="0" y="149"/>
                  </a:lnTo>
                  <a:lnTo>
                    <a:pt x="2" y="115"/>
                  </a:lnTo>
                  <a:lnTo>
                    <a:pt x="10" y="86"/>
                  </a:lnTo>
                  <a:lnTo>
                    <a:pt x="22" y="60"/>
                  </a:lnTo>
                  <a:lnTo>
                    <a:pt x="39" y="40"/>
                  </a:lnTo>
                  <a:lnTo>
                    <a:pt x="59" y="22"/>
                  </a:lnTo>
                  <a:lnTo>
                    <a:pt x="83" y="10"/>
                  </a:lnTo>
                  <a:lnTo>
                    <a:pt x="109" y="2"/>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 name="Freeform 75"/>
            <p:cNvSpPr>
              <a:spLocks/>
            </p:cNvSpPr>
            <p:nvPr userDrawn="1"/>
          </p:nvSpPr>
          <p:spPr bwMode="auto">
            <a:xfrm>
              <a:off x="5586413" y="2159000"/>
              <a:ext cx="328613" cy="228600"/>
            </a:xfrm>
            <a:custGeom>
              <a:avLst/>
              <a:gdLst>
                <a:gd name="T0" fmla="*/ 0 w 414"/>
                <a:gd name="T1" fmla="*/ 0 h 287"/>
                <a:gd name="T2" fmla="*/ 56 w 414"/>
                <a:gd name="T3" fmla="*/ 0 h 287"/>
                <a:gd name="T4" fmla="*/ 117 w 414"/>
                <a:gd name="T5" fmla="*/ 232 h 287"/>
                <a:gd name="T6" fmla="*/ 185 w 414"/>
                <a:gd name="T7" fmla="*/ 22 h 287"/>
                <a:gd name="T8" fmla="*/ 236 w 414"/>
                <a:gd name="T9" fmla="*/ 22 h 287"/>
                <a:gd name="T10" fmla="*/ 301 w 414"/>
                <a:gd name="T11" fmla="*/ 236 h 287"/>
                <a:gd name="T12" fmla="*/ 363 w 414"/>
                <a:gd name="T13" fmla="*/ 0 h 287"/>
                <a:gd name="T14" fmla="*/ 414 w 414"/>
                <a:gd name="T15" fmla="*/ 0 h 287"/>
                <a:gd name="T16" fmla="*/ 325 w 414"/>
                <a:gd name="T17" fmla="*/ 287 h 287"/>
                <a:gd name="T18" fmla="*/ 274 w 414"/>
                <a:gd name="T19" fmla="*/ 287 h 287"/>
                <a:gd name="T20" fmla="*/ 208 w 414"/>
                <a:gd name="T21" fmla="*/ 81 h 287"/>
                <a:gd name="T22" fmla="*/ 141 w 414"/>
                <a:gd name="T23" fmla="*/ 287 h 287"/>
                <a:gd name="T24" fmla="*/ 89 w 414"/>
                <a:gd name="T25" fmla="*/ 287 h 287"/>
                <a:gd name="T26" fmla="*/ 0 w 414"/>
                <a:gd name="T27"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4" h="287">
                  <a:moveTo>
                    <a:pt x="0" y="0"/>
                  </a:moveTo>
                  <a:lnTo>
                    <a:pt x="56" y="0"/>
                  </a:lnTo>
                  <a:lnTo>
                    <a:pt x="117" y="232"/>
                  </a:lnTo>
                  <a:lnTo>
                    <a:pt x="185" y="22"/>
                  </a:lnTo>
                  <a:lnTo>
                    <a:pt x="236" y="22"/>
                  </a:lnTo>
                  <a:lnTo>
                    <a:pt x="301" y="236"/>
                  </a:lnTo>
                  <a:lnTo>
                    <a:pt x="363" y="0"/>
                  </a:lnTo>
                  <a:lnTo>
                    <a:pt x="414" y="0"/>
                  </a:lnTo>
                  <a:lnTo>
                    <a:pt x="325" y="287"/>
                  </a:lnTo>
                  <a:lnTo>
                    <a:pt x="274" y="287"/>
                  </a:lnTo>
                  <a:lnTo>
                    <a:pt x="208" y="81"/>
                  </a:lnTo>
                  <a:lnTo>
                    <a:pt x="141" y="287"/>
                  </a:lnTo>
                  <a:lnTo>
                    <a:pt x="89" y="2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 name="Freeform 76"/>
            <p:cNvSpPr>
              <a:spLocks/>
            </p:cNvSpPr>
            <p:nvPr userDrawn="1"/>
          </p:nvSpPr>
          <p:spPr bwMode="auto">
            <a:xfrm>
              <a:off x="5951538" y="2060575"/>
              <a:ext cx="198438" cy="327025"/>
            </a:xfrm>
            <a:custGeom>
              <a:avLst/>
              <a:gdLst>
                <a:gd name="T0" fmla="*/ 0 w 252"/>
                <a:gd name="T1" fmla="*/ 0 h 412"/>
                <a:gd name="T2" fmla="*/ 52 w 252"/>
                <a:gd name="T3" fmla="*/ 0 h 412"/>
                <a:gd name="T4" fmla="*/ 52 w 252"/>
                <a:gd name="T5" fmla="*/ 166 h 412"/>
                <a:gd name="T6" fmla="*/ 67 w 252"/>
                <a:gd name="T7" fmla="*/ 147 h 412"/>
                <a:gd name="T8" fmla="*/ 89 w 252"/>
                <a:gd name="T9" fmla="*/ 131 h 412"/>
                <a:gd name="T10" fmla="*/ 117 w 252"/>
                <a:gd name="T11" fmla="*/ 121 h 412"/>
                <a:gd name="T12" fmla="*/ 149 w 252"/>
                <a:gd name="T13" fmla="*/ 117 h 412"/>
                <a:gd name="T14" fmla="*/ 178 w 252"/>
                <a:gd name="T15" fmla="*/ 121 h 412"/>
                <a:gd name="T16" fmla="*/ 204 w 252"/>
                <a:gd name="T17" fmla="*/ 129 h 412"/>
                <a:gd name="T18" fmla="*/ 224 w 252"/>
                <a:gd name="T19" fmla="*/ 145 h 412"/>
                <a:gd name="T20" fmla="*/ 240 w 252"/>
                <a:gd name="T21" fmla="*/ 166 h 412"/>
                <a:gd name="T22" fmla="*/ 248 w 252"/>
                <a:gd name="T23" fmla="*/ 194 h 412"/>
                <a:gd name="T24" fmla="*/ 252 w 252"/>
                <a:gd name="T25" fmla="*/ 228 h 412"/>
                <a:gd name="T26" fmla="*/ 252 w 252"/>
                <a:gd name="T27" fmla="*/ 412 h 412"/>
                <a:gd name="T28" fmla="*/ 200 w 252"/>
                <a:gd name="T29" fmla="*/ 412 h 412"/>
                <a:gd name="T30" fmla="*/ 200 w 252"/>
                <a:gd name="T31" fmla="*/ 234 h 412"/>
                <a:gd name="T32" fmla="*/ 198 w 252"/>
                <a:gd name="T33" fmla="*/ 210 h 412"/>
                <a:gd name="T34" fmla="*/ 192 w 252"/>
                <a:gd name="T35" fmla="*/ 192 h 412"/>
                <a:gd name="T36" fmla="*/ 184 w 252"/>
                <a:gd name="T37" fmla="*/ 178 h 412"/>
                <a:gd name="T38" fmla="*/ 172 w 252"/>
                <a:gd name="T39" fmla="*/ 168 h 412"/>
                <a:gd name="T40" fmla="*/ 157 w 252"/>
                <a:gd name="T41" fmla="*/ 162 h 412"/>
                <a:gd name="T42" fmla="*/ 137 w 252"/>
                <a:gd name="T43" fmla="*/ 160 h 412"/>
                <a:gd name="T44" fmla="*/ 113 w 252"/>
                <a:gd name="T45" fmla="*/ 164 h 412"/>
                <a:gd name="T46" fmla="*/ 91 w 252"/>
                <a:gd name="T47" fmla="*/ 172 h 412"/>
                <a:gd name="T48" fmla="*/ 75 w 252"/>
                <a:gd name="T49" fmla="*/ 186 h 412"/>
                <a:gd name="T50" fmla="*/ 61 w 252"/>
                <a:gd name="T51" fmla="*/ 206 h 412"/>
                <a:gd name="T52" fmla="*/ 54 w 252"/>
                <a:gd name="T53" fmla="*/ 230 h 412"/>
                <a:gd name="T54" fmla="*/ 52 w 252"/>
                <a:gd name="T55" fmla="*/ 259 h 412"/>
                <a:gd name="T56" fmla="*/ 52 w 252"/>
                <a:gd name="T57" fmla="*/ 412 h 412"/>
                <a:gd name="T58" fmla="*/ 0 w 252"/>
                <a:gd name="T59" fmla="*/ 412 h 412"/>
                <a:gd name="T60" fmla="*/ 0 w 252"/>
                <a:gd name="T61"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2" h="412">
                  <a:moveTo>
                    <a:pt x="0" y="0"/>
                  </a:moveTo>
                  <a:lnTo>
                    <a:pt x="52" y="0"/>
                  </a:lnTo>
                  <a:lnTo>
                    <a:pt x="52" y="166"/>
                  </a:lnTo>
                  <a:lnTo>
                    <a:pt x="67" y="147"/>
                  </a:lnTo>
                  <a:lnTo>
                    <a:pt x="89" y="131"/>
                  </a:lnTo>
                  <a:lnTo>
                    <a:pt x="117" y="121"/>
                  </a:lnTo>
                  <a:lnTo>
                    <a:pt x="149" y="117"/>
                  </a:lnTo>
                  <a:lnTo>
                    <a:pt x="178" y="121"/>
                  </a:lnTo>
                  <a:lnTo>
                    <a:pt x="204" y="129"/>
                  </a:lnTo>
                  <a:lnTo>
                    <a:pt x="224" y="145"/>
                  </a:lnTo>
                  <a:lnTo>
                    <a:pt x="240" y="166"/>
                  </a:lnTo>
                  <a:lnTo>
                    <a:pt x="248" y="194"/>
                  </a:lnTo>
                  <a:lnTo>
                    <a:pt x="252" y="228"/>
                  </a:lnTo>
                  <a:lnTo>
                    <a:pt x="252" y="412"/>
                  </a:lnTo>
                  <a:lnTo>
                    <a:pt x="200" y="412"/>
                  </a:lnTo>
                  <a:lnTo>
                    <a:pt x="200" y="234"/>
                  </a:lnTo>
                  <a:lnTo>
                    <a:pt x="198" y="210"/>
                  </a:lnTo>
                  <a:lnTo>
                    <a:pt x="192" y="192"/>
                  </a:lnTo>
                  <a:lnTo>
                    <a:pt x="184" y="178"/>
                  </a:lnTo>
                  <a:lnTo>
                    <a:pt x="172" y="168"/>
                  </a:lnTo>
                  <a:lnTo>
                    <a:pt x="157" y="162"/>
                  </a:lnTo>
                  <a:lnTo>
                    <a:pt x="137" y="160"/>
                  </a:lnTo>
                  <a:lnTo>
                    <a:pt x="113" y="164"/>
                  </a:lnTo>
                  <a:lnTo>
                    <a:pt x="91" y="172"/>
                  </a:lnTo>
                  <a:lnTo>
                    <a:pt x="75" y="186"/>
                  </a:lnTo>
                  <a:lnTo>
                    <a:pt x="61" y="206"/>
                  </a:lnTo>
                  <a:lnTo>
                    <a:pt x="54" y="230"/>
                  </a:lnTo>
                  <a:lnTo>
                    <a:pt x="52" y="259"/>
                  </a:lnTo>
                  <a:lnTo>
                    <a:pt x="52" y="412"/>
                  </a:lnTo>
                  <a:lnTo>
                    <a:pt x="0" y="4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 name="Freeform 77"/>
            <p:cNvSpPr>
              <a:spLocks noEditPoints="1"/>
            </p:cNvSpPr>
            <p:nvPr userDrawn="1"/>
          </p:nvSpPr>
          <p:spPr bwMode="auto">
            <a:xfrm>
              <a:off x="6197600" y="2152650"/>
              <a:ext cx="206375" cy="241300"/>
            </a:xfrm>
            <a:custGeom>
              <a:avLst/>
              <a:gdLst>
                <a:gd name="T0" fmla="*/ 89 w 260"/>
                <a:gd name="T1" fmla="*/ 164 h 303"/>
                <a:gd name="T2" fmla="*/ 54 w 260"/>
                <a:gd name="T3" fmla="*/ 190 h 303"/>
                <a:gd name="T4" fmla="*/ 54 w 260"/>
                <a:gd name="T5" fmla="*/ 232 h 303"/>
                <a:gd name="T6" fmla="*/ 79 w 260"/>
                <a:gd name="T7" fmla="*/ 255 h 303"/>
                <a:gd name="T8" fmla="*/ 123 w 260"/>
                <a:gd name="T9" fmla="*/ 257 h 303"/>
                <a:gd name="T10" fmla="*/ 147 w 260"/>
                <a:gd name="T11" fmla="*/ 248 h 303"/>
                <a:gd name="T12" fmla="*/ 163 w 260"/>
                <a:gd name="T13" fmla="*/ 236 h 303"/>
                <a:gd name="T14" fmla="*/ 173 w 260"/>
                <a:gd name="T15" fmla="*/ 220 h 303"/>
                <a:gd name="T16" fmla="*/ 182 w 260"/>
                <a:gd name="T17" fmla="*/ 176 h 303"/>
                <a:gd name="T18" fmla="*/ 119 w 260"/>
                <a:gd name="T19" fmla="*/ 162 h 303"/>
                <a:gd name="T20" fmla="*/ 163 w 260"/>
                <a:gd name="T21" fmla="*/ 6 h 303"/>
                <a:gd name="T22" fmla="*/ 198 w 260"/>
                <a:gd name="T23" fmla="*/ 24 h 303"/>
                <a:gd name="T24" fmla="*/ 222 w 260"/>
                <a:gd name="T25" fmla="*/ 55 h 303"/>
                <a:gd name="T26" fmla="*/ 230 w 260"/>
                <a:gd name="T27" fmla="*/ 107 h 303"/>
                <a:gd name="T28" fmla="*/ 232 w 260"/>
                <a:gd name="T29" fmla="*/ 244 h 303"/>
                <a:gd name="T30" fmla="*/ 236 w 260"/>
                <a:gd name="T31" fmla="*/ 253 h 303"/>
                <a:gd name="T32" fmla="*/ 246 w 260"/>
                <a:gd name="T33" fmla="*/ 257 h 303"/>
                <a:gd name="T34" fmla="*/ 260 w 260"/>
                <a:gd name="T35" fmla="*/ 257 h 303"/>
                <a:gd name="T36" fmla="*/ 254 w 260"/>
                <a:gd name="T37" fmla="*/ 295 h 303"/>
                <a:gd name="T38" fmla="*/ 234 w 260"/>
                <a:gd name="T39" fmla="*/ 297 h 303"/>
                <a:gd name="T40" fmla="*/ 200 w 260"/>
                <a:gd name="T41" fmla="*/ 285 h 303"/>
                <a:gd name="T42" fmla="*/ 188 w 260"/>
                <a:gd name="T43" fmla="*/ 251 h 303"/>
                <a:gd name="T44" fmla="*/ 153 w 260"/>
                <a:gd name="T45" fmla="*/ 289 h 303"/>
                <a:gd name="T46" fmla="*/ 95 w 260"/>
                <a:gd name="T47" fmla="*/ 303 h 303"/>
                <a:gd name="T48" fmla="*/ 54 w 260"/>
                <a:gd name="T49" fmla="*/ 295 h 303"/>
                <a:gd name="T50" fmla="*/ 34 w 260"/>
                <a:gd name="T51" fmla="*/ 285 h 303"/>
                <a:gd name="T52" fmla="*/ 18 w 260"/>
                <a:gd name="T53" fmla="*/ 269 h 303"/>
                <a:gd name="T54" fmla="*/ 6 w 260"/>
                <a:gd name="T55" fmla="*/ 249 h 303"/>
                <a:gd name="T56" fmla="*/ 0 w 260"/>
                <a:gd name="T57" fmla="*/ 214 h 303"/>
                <a:gd name="T58" fmla="*/ 10 w 260"/>
                <a:gd name="T59" fmla="*/ 172 h 303"/>
                <a:gd name="T60" fmla="*/ 26 w 260"/>
                <a:gd name="T61" fmla="*/ 152 h 303"/>
                <a:gd name="T62" fmla="*/ 54 w 260"/>
                <a:gd name="T63" fmla="*/ 137 h 303"/>
                <a:gd name="T64" fmla="*/ 119 w 260"/>
                <a:gd name="T65" fmla="*/ 125 h 303"/>
                <a:gd name="T66" fmla="*/ 182 w 260"/>
                <a:gd name="T67" fmla="*/ 107 h 303"/>
                <a:gd name="T68" fmla="*/ 167 w 260"/>
                <a:gd name="T69" fmla="*/ 59 h 303"/>
                <a:gd name="T70" fmla="*/ 137 w 260"/>
                <a:gd name="T71" fmla="*/ 43 h 303"/>
                <a:gd name="T72" fmla="*/ 91 w 260"/>
                <a:gd name="T73" fmla="*/ 43 h 303"/>
                <a:gd name="T74" fmla="*/ 50 w 260"/>
                <a:gd name="T75" fmla="*/ 57 h 303"/>
                <a:gd name="T76" fmla="*/ 8 w 260"/>
                <a:gd name="T77" fmla="*/ 35 h 303"/>
                <a:gd name="T78" fmla="*/ 60 w 260"/>
                <a:gd name="T79" fmla="*/ 8 h 303"/>
                <a:gd name="T80" fmla="*/ 119 w 260"/>
                <a:gd name="T8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0" h="303">
                  <a:moveTo>
                    <a:pt x="119" y="162"/>
                  </a:moveTo>
                  <a:lnTo>
                    <a:pt x="89" y="164"/>
                  </a:lnTo>
                  <a:lnTo>
                    <a:pt x="68" y="174"/>
                  </a:lnTo>
                  <a:lnTo>
                    <a:pt x="54" y="190"/>
                  </a:lnTo>
                  <a:lnTo>
                    <a:pt x="50" y="212"/>
                  </a:lnTo>
                  <a:lnTo>
                    <a:pt x="54" y="232"/>
                  </a:lnTo>
                  <a:lnTo>
                    <a:pt x="64" y="248"/>
                  </a:lnTo>
                  <a:lnTo>
                    <a:pt x="79" y="255"/>
                  </a:lnTo>
                  <a:lnTo>
                    <a:pt x="105" y="259"/>
                  </a:lnTo>
                  <a:lnTo>
                    <a:pt x="123" y="257"/>
                  </a:lnTo>
                  <a:lnTo>
                    <a:pt x="137" y="253"/>
                  </a:lnTo>
                  <a:lnTo>
                    <a:pt x="147" y="248"/>
                  </a:lnTo>
                  <a:lnTo>
                    <a:pt x="155" y="244"/>
                  </a:lnTo>
                  <a:lnTo>
                    <a:pt x="163" y="236"/>
                  </a:lnTo>
                  <a:lnTo>
                    <a:pt x="169" y="228"/>
                  </a:lnTo>
                  <a:lnTo>
                    <a:pt x="173" y="220"/>
                  </a:lnTo>
                  <a:lnTo>
                    <a:pt x="177" y="210"/>
                  </a:lnTo>
                  <a:lnTo>
                    <a:pt x="182" y="176"/>
                  </a:lnTo>
                  <a:lnTo>
                    <a:pt x="182" y="162"/>
                  </a:lnTo>
                  <a:lnTo>
                    <a:pt x="119" y="162"/>
                  </a:lnTo>
                  <a:close/>
                  <a:moveTo>
                    <a:pt x="119" y="0"/>
                  </a:moveTo>
                  <a:lnTo>
                    <a:pt x="163" y="6"/>
                  </a:lnTo>
                  <a:lnTo>
                    <a:pt x="180" y="12"/>
                  </a:lnTo>
                  <a:lnTo>
                    <a:pt x="198" y="24"/>
                  </a:lnTo>
                  <a:lnTo>
                    <a:pt x="212" y="37"/>
                  </a:lnTo>
                  <a:lnTo>
                    <a:pt x="222" y="55"/>
                  </a:lnTo>
                  <a:lnTo>
                    <a:pt x="228" y="79"/>
                  </a:lnTo>
                  <a:lnTo>
                    <a:pt x="230" y="107"/>
                  </a:lnTo>
                  <a:lnTo>
                    <a:pt x="230" y="236"/>
                  </a:lnTo>
                  <a:lnTo>
                    <a:pt x="232" y="244"/>
                  </a:lnTo>
                  <a:lnTo>
                    <a:pt x="232" y="249"/>
                  </a:lnTo>
                  <a:lnTo>
                    <a:pt x="236" y="253"/>
                  </a:lnTo>
                  <a:lnTo>
                    <a:pt x="240" y="255"/>
                  </a:lnTo>
                  <a:lnTo>
                    <a:pt x="246" y="257"/>
                  </a:lnTo>
                  <a:lnTo>
                    <a:pt x="254" y="257"/>
                  </a:lnTo>
                  <a:lnTo>
                    <a:pt x="260" y="257"/>
                  </a:lnTo>
                  <a:lnTo>
                    <a:pt x="260" y="293"/>
                  </a:lnTo>
                  <a:lnTo>
                    <a:pt x="254" y="295"/>
                  </a:lnTo>
                  <a:lnTo>
                    <a:pt x="248" y="297"/>
                  </a:lnTo>
                  <a:lnTo>
                    <a:pt x="234" y="297"/>
                  </a:lnTo>
                  <a:lnTo>
                    <a:pt x="214" y="295"/>
                  </a:lnTo>
                  <a:lnTo>
                    <a:pt x="200" y="285"/>
                  </a:lnTo>
                  <a:lnTo>
                    <a:pt x="192" y="271"/>
                  </a:lnTo>
                  <a:lnTo>
                    <a:pt x="188" y="251"/>
                  </a:lnTo>
                  <a:lnTo>
                    <a:pt x="173" y="273"/>
                  </a:lnTo>
                  <a:lnTo>
                    <a:pt x="153" y="289"/>
                  </a:lnTo>
                  <a:lnTo>
                    <a:pt x="125" y="299"/>
                  </a:lnTo>
                  <a:lnTo>
                    <a:pt x="95" y="303"/>
                  </a:lnTo>
                  <a:lnTo>
                    <a:pt x="73" y="301"/>
                  </a:lnTo>
                  <a:lnTo>
                    <a:pt x="54" y="295"/>
                  </a:lnTo>
                  <a:lnTo>
                    <a:pt x="44" y="291"/>
                  </a:lnTo>
                  <a:lnTo>
                    <a:pt x="34" y="285"/>
                  </a:lnTo>
                  <a:lnTo>
                    <a:pt x="24" y="277"/>
                  </a:lnTo>
                  <a:lnTo>
                    <a:pt x="18" y="269"/>
                  </a:lnTo>
                  <a:lnTo>
                    <a:pt x="12" y="259"/>
                  </a:lnTo>
                  <a:lnTo>
                    <a:pt x="6" y="249"/>
                  </a:lnTo>
                  <a:lnTo>
                    <a:pt x="2" y="232"/>
                  </a:lnTo>
                  <a:lnTo>
                    <a:pt x="0" y="214"/>
                  </a:lnTo>
                  <a:lnTo>
                    <a:pt x="2" y="192"/>
                  </a:lnTo>
                  <a:lnTo>
                    <a:pt x="10" y="172"/>
                  </a:lnTo>
                  <a:lnTo>
                    <a:pt x="18" y="162"/>
                  </a:lnTo>
                  <a:lnTo>
                    <a:pt x="26" y="152"/>
                  </a:lnTo>
                  <a:lnTo>
                    <a:pt x="36" y="144"/>
                  </a:lnTo>
                  <a:lnTo>
                    <a:pt x="54" y="137"/>
                  </a:lnTo>
                  <a:lnTo>
                    <a:pt x="73" y="129"/>
                  </a:lnTo>
                  <a:lnTo>
                    <a:pt x="119" y="125"/>
                  </a:lnTo>
                  <a:lnTo>
                    <a:pt x="182" y="125"/>
                  </a:lnTo>
                  <a:lnTo>
                    <a:pt x="182" y="107"/>
                  </a:lnTo>
                  <a:lnTo>
                    <a:pt x="179" y="79"/>
                  </a:lnTo>
                  <a:lnTo>
                    <a:pt x="167" y="59"/>
                  </a:lnTo>
                  <a:lnTo>
                    <a:pt x="155" y="49"/>
                  </a:lnTo>
                  <a:lnTo>
                    <a:pt x="137" y="43"/>
                  </a:lnTo>
                  <a:lnTo>
                    <a:pt x="113" y="43"/>
                  </a:lnTo>
                  <a:lnTo>
                    <a:pt x="91" y="43"/>
                  </a:lnTo>
                  <a:lnTo>
                    <a:pt x="70" y="49"/>
                  </a:lnTo>
                  <a:lnTo>
                    <a:pt x="50" y="57"/>
                  </a:lnTo>
                  <a:lnTo>
                    <a:pt x="30" y="69"/>
                  </a:lnTo>
                  <a:lnTo>
                    <a:pt x="8" y="35"/>
                  </a:lnTo>
                  <a:lnTo>
                    <a:pt x="32" y="20"/>
                  </a:lnTo>
                  <a:lnTo>
                    <a:pt x="60" y="8"/>
                  </a:lnTo>
                  <a:lnTo>
                    <a:pt x="87" y="2"/>
                  </a:lnTo>
                  <a:lnTo>
                    <a:pt x="1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 name="Freeform 78"/>
            <p:cNvSpPr>
              <a:spLocks/>
            </p:cNvSpPr>
            <p:nvPr userDrawn="1"/>
          </p:nvSpPr>
          <p:spPr bwMode="auto">
            <a:xfrm>
              <a:off x="6423025" y="2101850"/>
              <a:ext cx="136525" cy="288925"/>
            </a:xfrm>
            <a:custGeom>
              <a:avLst/>
              <a:gdLst>
                <a:gd name="T0" fmla="*/ 49 w 172"/>
                <a:gd name="T1" fmla="*/ 0 h 365"/>
                <a:gd name="T2" fmla="*/ 101 w 172"/>
                <a:gd name="T3" fmla="*/ 0 h 365"/>
                <a:gd name="T4" fmla="*/ 101 w 172"/>
                <a:gd name="T5" fmla="*/ 74 h 365"/>
                <a:gd name="T6" fmla="*/ 172 w 172"/>
                <a:gd name="T7" fmla="*/ 74 h 365"/>
                <a:gd name="T8" fmla="*/ 172 w 172"/>
                <a:gd name="T9" fmla="*/ 115 h 365"/>
                <a:gd name="T10" fmla="*/ 101 w 172"/>
                <a:gd name="T11" fmla="*/ 115 h 365"/>
                <a:gd name="T12" fmla="*/ 101 w 172"/>
                <a:gd name="T13" fmla="*/ 270 h 365"/>
                <a:gd name="T14" fmla="*/ 101 w 172"/>
                <a:gd name="T15" fmla="*/ 288 h 365"/>
                <a:gd name="T16" fmla="*/ 105 w 172"/>
                <a:gd name="T17" fmla="*/ 302 h 365"/>
                <a:gd name="T18" fmla="*/ 113 w 172"/>
                <a:gd name="T19" fmla="*/ 312 h 365"/>
                <a:gd name="T20" fmla="*/ 130 w 172"/>
                <a:gd name="T21" fmla="*/ 319 h 365"/>
                <a:gd name="T22" fmla="*/ 158 w 172"/>
                <a:gd name="T23" fmla="*/ 321 h 365"/>
                <a:gd name="T24" fmla="*/ 172 w 172"/>
                <a:gd name="T25" fmla="*/ 321 h 365"/>
                <a:gd name="T26" fmla="*/ 172 w 172"/>
                <a:gd name="T27" fmla="*/ 361 h 365"/>
                <a:gd name="T28" fmla="*/ 156 w 172"/>
                <a:gd name="T29" fmla="*/ 363 h 365"/>
                <a:gd name="T30" fmla="*/ 148 w 172"/>
                <a:gd name="T31" fmla="*/ 363 h 365"/>
                <a:gd name="T32" fmla="*/ 140 w 172"/>
                <a:gd name="T33" fmla="*/ 365 h 365"/>
                <a:gd name="T34" fmla="*/ 111 w 172"/>
                <a:gd name="T35" fmla="*/ 361 h 365"/>
                <a:gd name="T36" fmla="*/ 87 w 172"/>
                <a:gd name="T37" fmla="*/ 353 h 365"/>
                <a:gd name="T38" fmla="*/ 71 w 172"/>
                <a:gd name="T39" fmla="*/ 341 h 365"/>
                <a:gd name="T40" fmla="*/ 57 w 172"/>
                <a:gd name="T41" fmla="*/ 321 h 365"/>
                <a:gd name="T42" fmla="*/ 51 w 172"/>
                <a:gd name="T43" fmla="*/ 298 h 365"/>
                <a:gd name="T44" fmla="*/ 49 w 172"/>
                <a:gd name="T45" fmla="*/ 264 h 365"/>
                <a:gd name="T46" fmla="*/ 49 w 172"/>
                <a:gd name="T47" fmla="*/ 115 h 365"/>
                <a:gd name="T48" fmla="*/ 0 w 172"/>
                <a:gd name="T49" fmla="*/ 115 h 365"/>
                <a:gd name="T50" fmla="*/ 0 w 172"/>
                <a:gd name="T51" fmla="*/ 74 h 365"/>
                <a:gd name="T52" fmla="*/ 49 w 172"/>
                <a:gd name="T53" fmla="*/ 74 h 365"/>
                <a:gd name="T54" fmla="*/ 49 w 172"/>
                <a:gd name="T5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2" h="365">
                  <a:moveTo>
                    <a:pt x="49" y="0"/>
                  </a:moveTo>
                  <a:lnTo>
                    <a:pt x="101" y="0"/>
                  </a:lnTo>
                  <a:lnTo>
                    <a:pt x="101" y="74"/>
                  </a:lnTo>
                  <a:lnTo>
                    <a:pt x="172" y="74"/>
                  </a:lnTo>
                  <a:lnTo>
                    <a:pt x="172" y="115"/>
                  </a:lnTo>
                  <a:lnTo>
                    <a:pt x="101" y="115"/>
                  </a:lnTo>
                  <a:lnTo>
                    <a:pt x="101" y="270"/>
                  </a:lnTo>
                  <a:lnTo>
                    <a:pt x="101" y="288"/>
                  </a:lnTo>
                  <a:lnTo>
                    <a:pt x="105" y="302"/>
                  </a:lnTo>
                  <a:lnTo>
                    <a:pt x="113" y="312"/>
                  </a:lnTo>
                  <a:lnTo>
                    <a:pt x="130" y="319"/>
                  </a:lnTo>
                  <a:lnTo>
                    <a:pt x="158" y="321"/>
                  </a:lnTo>
                  <a:lnTo>
                    <a:pt x="172" y="321"/>
                  </a:lnTo>
                  <a:lnTo>
                    <a:pt x="172" y="361"/>
                  </a:lnTo>
                  <a:lnTo>
                    <a:pt x="156" y="363"/>
                  </a:lnTo>
                  <a:lnTo>
                    <a:pt x="148" y="363"/>
                  </a:lnTo>
                  <a:lnTo>
                    <a:pt x="140" y="365"/>
                  </a:lnTo>
                  <a:lnTo>
                    <a:pt x="111" y="361"/>
                  </a:lnTo>
                  <a:lnTo>
                    <a:pt x="87" y="353"/>
                  </a:lnTo>
                  <a:lnTo>
                    <a:pt x="71" y="341"/>
                  </a:lnTo>
                  <a:lnTo>
                    <a:pt x="57" y="321"/>
                  </a:lnTo>
                  <a:lnTo>
                    <a:pt x="51" y="298"/>
                  </a:lnTo>
                  <a:lnTo>
                    <a:pt x="49" y="264"/>
                  </a:lnTo>
                  <a:lnTo>
                    <a:pt x="49" y="115"/>
                  </a:lnTo>
                  <a:lnTo>
                    <a:pt x="0" y="115"/>
                  </a:lnTo>
                  <a:lnTo>
                    <a:pt x="0" y="74"/>
                  </a:lnTo>
                  <a:lnTo>
                    <a:pt x="49" y="74"/>
                  </a:lnTo>
                  <a:lnTo>
                    <a:pt x="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 name="Freeform 79"/>
            <p:cNvSpPr>
              <a:spLocks/>
            </p:cNvSpPr>
            <p:nvPr userDrawn="1"/>
          </p:nvSpPr>
          <p:spPr bwMode="auto">
            <a:xfrm>
              <a:off x="6600825" y="2071688"/>
              <a:ext cx="44450" cy="122237"/>
            </a:xfrm>
            <a:custGeom>
              <a:avLst/>
              <a:gdLst>
                <a:gd name="T0" fmla="*/ 0 w 58"/>
                <a:gd name="T1" fmla="*/ 0 h 154"/>
                <a:gd name="T2" fmla="*/ 58 w 58"/>
                <a:gd name="T3" fmla="*/ 0 h 154"/>
                <a:gd name="T4" fmla="*/ 58 w 58"/>
                <a:gd name="T5" fmla="*/ 35 h 154"/>
                <a:gd name="T6" fmla="*/ 56 w 58"/>
                <a:gd name="T7" fmla="*/ 71 h 154"/>
                <a:gd name="T8" fmla="*/ 50 w 58"/>
                <a:gd name="T9" fmla="*/ 103 h 154"/>
                <a:gd name="T10" fmla="*/ 42 w 58"/>
                <a:gd name="T11" fmla="*/ 131 h 154"/>
                <a:gd name="T12" fmla="*/ 30 w 58"/>
                <a:gd name="T13" fmla="*/ 154 h 154"/>
                <a:gd name="T14" fmla="*/ 0 w 58"/>
                <a:gd name="T15" fmla="*/ 138 h 154"/>
                <a:gd name="T16" fmla="*/ 16 w 58"/>
                <a:gd name="T17" fmla="*/ 101 h 154"/>
                <a:gd name="T18" fmla="*/ 22 w 58"/>
                <a:gd name="T19" fmla="*/ 61 h 154"/>
                <a:gd name="T20" fmla="*/ 0 w 58"/>
                <a:gd name="T21" fmla="*/ 61 h 154"/>
                <a:gd name="T22" fmla="*/ 0 w 58"/>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154">
                  <a:moveTo>
                    <a:pt x="0" y="0"/>
                  </a:moveTo>
                  <a:lnTo>
                    <a:pt x="58" y="0"/>
                  </a:lnTo>
                  <a:lnTo>
                    <a:pt x="58" y="35"/>
                  </a:lnTo>
                  <a:lnTo>
                    <a:pt x="56" y="71"/>
                  </a:lnTo>
                  <a:lnTo>
                    <a:pt x="50" y="103"/>
                  </a:lnTo>
                  <a:lnTo>
                    <a:pt x="42" y="131"/>
                  </a:lnTo>
                  <a:lnTo>
                    <a:pt x="30" y="154"/>
                  </a:lnTo>
                  <a:lnTo>
                    <a:pt x="0" y="138"/>
                  </a:lnTo>
                  <a:lnTo>
                    <a:pt x="16" y="101"/>
                  </a:lnTo>
                  <a:lnTo>
                    <a:pt x="22"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 name="Freeform 80"/>
            <p:cNvSpPr>
              <a:spLocks/>
            </p:cNvSpPr>
            <p:nvPr userDrawn="1"/>
          </p:nvSpPr>
          <p:spPr bwMode="auto">
            <a:xfrm>
              <a:off x="6661150" y="2152650"/>
              <a:ext cx="177800" cy="241300"/>
            </a:xfrm>
            <a:custGeom>
              <a:avLst/>
              <a:gdLst>
                <a:gd name="T0" fmla="*/ 170 w 224"/>
                <a:gd name="T1" fmla="*/ 8 h 303"/>
                <a:gd name="T2" fmla="*/ 216 w 224"/>
                <a:gd name="T3" fmla="*/ 30 h 303"/>
                <a:gd name="T4" fmla="*/ 160 w 224"/>
                <a:gd name="T5" fmla="*/ 49 h 303"/>
                <a:gd name="T6" fmla="*/ 117 w 224"/>
                <a:gd name="T7" fmla="*/ 43 h 303"/>
                <a:gd name="T8" fmla="*/ 77 w 224"/>
                <a:gd name="T9" fmla="*/ 51 h 303"/>
                <a:gd name="T10" fmla="*/ 65 w 224"/>
                <a:gd name="T11" fmla="*/ 63 h 303"/>
                <a:gd name="T12" fmla="*/ 61 w 224"/>
                <a:gd name="T13" fmla="*/ 83 h 303"/>
                <a:gd name="T14" fmla="*/ 67 w 224"/>
                <a:gd name="T15" fmla="*/ 103 h 303"/>
                <a:gd name="T16" fmla="*/ 79 w 224"/>
                <a:gd name="T17" fmla="*/ 111 h 303"/>
                <a:gd name="T18" fmla="*/ 97 w 224"/>
                <a:gd name="T19" fmla="*/ 119 h 303"/>
                <a:gd name="T20" fmla="*/ 182 w 224"/>
                <a:gd name="T21" fmla="*/ 148 h 303"/>
                <a:gd name="T22" fmla="*/ 218 w 224"/>
                <a:gd name="T23" fmla="*/ 188 h 303"/>
                <a:gd name="T24" fmla="*/ 220 w 224"/>
                <a:gd name="T25" fmla="*/ 240 h 303"/>
                <a:gd name="T26" fmla="*/ 194 w 224"/>
                <a:gd name="T27" fmla="*/ 279 h 303"/>
                <a:gd name="T28" fmla="*/ 144 w 224"/>
                <a:gd name="T29" fmla="*/ 301 h 303"/>
                <a:gd name="T30" fmla="*/ 79 w 224"/>
                <a:gd name="T31" fmla="*/ 301 h 303"/>
                <a:gd name="T32" fmla="*/ 24 w 224"/>
                <a:gd name="T33" fmla="*/ 281 h 303"/>
                <a:gd name="T34" fmla="*/ 24 w 224"/>
                <a:gd name="T35" fmla="*/ 230 h 303"/>
                <a:gd name="T36" fmla="*/ 65 w 224"/>
                <a:gd name="T37" fmla="*/ 251 h 303"/>
                <a:gd name="T38" fmla="*/ 113 w 224"/>
                <a:gd name="T39" fmla="*/ 259 h 303"/>
                <a:gd name="T40" fmla="*/ 156 w 224"/>
                <a:gd name="T41" fmla="*/ 249 h 303"/>
                <a:gd name="T42" fmla="*/ 172 w 224"/>
                <a:gd name="T43" fmla="*/ 216 h 303"/>
                <a:gd name="T44" fmla="*/ 168 w 224"/>
                <a:gd name="T45" fmla="*/ 198 h 303"/>
                <a:gd name="T46" fmla="*/ 156 w 224"/>
                <a:gd name="T47" fmla="*/ 186 h 303"/>
                <a:gd name="T48" fmla="*/ 135 w 224"/>
                <a:gd name="T49" fmla="*/ 176 h 303"/>
                <a:gd name="T50" fmla="*/ 49 w 224"/>
                <a:gd name="T51" fmla="*/ 148 h 303"/>
                <a:gd name="T52" fmla="*/ 14 w 224"/>
                <a:gd name="T53" fmla="*/ 109 h 303"/>
                <a:gd name="T54" fmla="*/ 12 w 224"/>
                <a:gd name="T55" fmla="*/ 63 h 303"/>
                <a:gd name="T56" fmla="*/ 24 w 224"/>
                <a:gd name="T57" fmla="*/ 37 h 303"/>
                <a:gd name="T58" fmla="*/ 41 w 224"/>
                <a:gd name="T59" fmla="*/ 20 h 303"/>
                <a:gd name="T60" fmla="*/ 75 w 224"/>
                <a:gd name="T61" fmla="*/ 6 h 303"/>
                <a:gd name="T62" fmla="*/ 117 w 224"/>
                <a:gd name="T6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4" h="303">
                  <a:moveTo>
                    <a:pt x="117" y="0"/>
                  </a:moveTo>
                  <a:lnTo>
                    <a:pt x="170" y="8"/>
                  </a:lnTo>
                  <a:lnTo>
                    <a:pt x="196" y="16"/>
                  </a:lnTo>
                  <a:lnTo>
                    <a:pt x="216" y="30"/>
                  </a:lnTo>
                  <a:lnTo>
                    <a:pt x="198" y="65"/>
                  </a:lnTo>
                  <a:lnTo>
                    <a:pt x="160" y="49"/>
                  </a:lnTo>
                  <a:lnTo>
                    <a:pt x="140" y="43"/>
                  </a:lnTo>
                  <a:lnTo>
                    <a:pt x="117" y="43"/>
                  </a:lnTo>
                  <a:lnTo>
                    <a:pt x="95" y="45"/>
                  </a:lnTo>
                  <a:lnTo>
                    <a:pt x="77" y="51"/>
                  </a:lnTo>
                  <a:lnTo>
                    <a:pt x="69" y="57"/>
                  </a:lnTo>
                  <a:lnTo>
                    <a:pt x="65" y="63"/>
                  </a:lnTo>
                  <a:lnTo>
                    <a:pt x="61" y="73"/>
                  </a:lnTo>
                  <a:lnTo>
                    <a:pt x="61" y="83"/>
                  </a:lnTo>
                  <a:lnTo>
                    <a:pt x="63" y="93"/>
                  </a:lnTo>
                  <a:lnTo>
                    <a:pt x="67" y="103"/>
                  </a:lnTo>
                  <a:lnTo>
                    <a:pt x="71" y="107"/>
                  </a:lnTo>
                  <a:lnTo>
                    <a:pt x="79" y="111"/>
                  </a:lnTo>
                  <a:lnTo>
                    <a:pt x="87" y="115"/>
                  </a:lnTo>
                  <a:lnTo>
                    <a:pt x="97" y="119"/>
                  </a:lnTo>
                  <a:lnTo>
                    <a:pt x="150" y="135"/>
                  </a:lnTo>
                  <a:lnTo>
                    <a:pt x="182" y="148"/>
                  </a:lnTo>
                  <a:lnTo>
                    <a:pt x="206" y="166"/>
                  </a:lnTo>
                  <a:lnTo>
                    <a:pt x="218" y="188"/>
                  </a:lnTo>
                  <a:lnTo>
                    <a:pt x="224" y="214"/>
                  </a:lnTo>
                  <a:lnTo>
                    <a:pt x="220" y="240"/>
                  </a:lnTo>
                  <a:lnTo>
                    <a:pt x="210" y="259"/>
                  </a:lnTo>
                  <a:lnTo>
                    <a:pt x="194" y="279"/>
                  </a:lnTo>
                  <a:lnTo>
                    <a:pt x="172" y="293"/>
                  </a:lnTo>
                  <a:lnTo>
                    <a:pt x="144" y="301"/>
                  </a:lnTo>
                  <a:lnTo>
                    <a:pt x="113" y="303"/>
                  </a:lnTo>
                  <a:lnTo>
                    <a:pt x="79" y="301"/>
                  </a:lnTo>
                  <a:lnTo>
                    <a:pt x="49" y="293"/>
                  </a:lnTo>
                  <a:lnTo>
                    <a:pt x="24" y="281"/>
                  </a:lnTo>
                  <a:lnTo>
                    <a:pt x="0" y="265"/>
                  </a:lnTo>
                  <a:lnTo>
                    <a:pt x="24" y="230"/>
                  </a:lnTo>
                  <a:lnTo>
                    <a:pt x="43" y="242"/>
                  </a:lnTo>
                  <a:lnTo>
                    <a:pt x="65" y="251"/>
                  </a:lnTo>
                  <a:lnTo>
                    <a:pt x="87" y="257"/>
                  </a:lnTo>
                  <a:lnTo>
                    <a:pt x="113" y="259"/>
                  </a:lnTo>
                  <a:lnTo>
                    <a:pt x="137" y="257"/>
                  </a:lnTo>
                  <a:lnTo>
                    <a:pt x="156" y="249"/>
                  </a:lnTo>
                  <a:lnTo>
                    <a:pt x="168" y="236"/>
                  </a:lnTo>
                  <a:lnTo>
                    <a:pt x="172" y="216"/>
                  </a:lnTo>
                  <a:lnTo>
                    <a:pt x="170" y="206"/>
                  </a:lnTo>
                  <a:lnTo>
                    <a:pt x="168" y="198"/>
                  </a:lnTo>
                  <a:lnTo>
                    <a:pt x="164" y="192"/>
                  </a:lnTo>
                  <a:lnTo>
                    <a:pt x="156" y="186"/>
                  </a:lnTo>
                  <a:lnTo>
                    <a:pt x="146" y="182"/>
                  </a:lnTo>
                  <a:lnTo>
                    <a:pt x="135" y="176"/>
                  </a:lnTo>
                  <a:lnTo>
                    <a:pt x="81" y="160"/>
                  </a:lnTo>
                  <a:lnTo>
                    <a:pt x="49" y="148"/>
                  </a:lnTo>
                  <a:lnTo>
                    <a:pt x="28" y="131"/>
                  </a:lnTo>
                  <a:lnTo>
                    <a:pt x="14" y="109"/>
                  </a:lnTo>
                  <a:lnTo>
                    <a:pt x="10" y="83"/>
                  </a:lnTo>
                  <a:lnTo>
                    <a:pt x="12" y="63"/>
                  </a:lnTo>
                  <a:lnTo>
                    <a:pt x="18" y="47"/>
                  </a:lnTo>
                  <a:lnTo>
                    <a:pt x="24" y="37"/>
                  </a:lnTo>
                  <a:lnTo>
                    <a:pt x="31" y="28"/>
                  </a:lnTo>
                  <a:lnTo>
                    <a:pt x="41" y="20"/>
                  </a:lnTo>
                  <a:lnTo>
                    <a:pt x="55" y="12"/>
                  </a:lnTo>
                  <a:lnTo>
                    <a:pt x="75" y="6"/>
                  </a:lnTo>
                  <a:lnTo>
                    <a:pt x="95" y="2"/>
                  </a:lnTo>
                  <a:lnTo>
                    <a:pt x="1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 name="Freeform 81"/>
            <p:cNvSpPr>
              <a:spLocks noEditPoints="1"/>
            </p:cNvSpPr>
            <p:nvPr userDrawn="1"/>
          </p:nvSpPr>
          <p:spPr bwMode="auto">
            <a:xfrm>
              <a:off x="6994525" y="2068513"/>
              <a:ext cx="42863" cy="319087"/>
            </a:xfrm>
            <a:custGeom>
              <a:avLst/>
              <a:gdLst>
                <a:gd name="T0" fmla="*/ 2 w 53"/>
                <a:gd name="T1" fmla="*/ 115 h 402"/>
                <a:gd name="T2" fmla="*/ 53 w 53"/>
                <a:gd name="T3" fmla="*/ 115 h 402"/>
                <a:gd name="T4" fmla="*/ 53 w 53"/>
                <a:gd name="T5" fmla="*/ 402 h 402"/>
                <a:gd name="T6" fmla="*/ 2 w 53"/>
                <a:gd name="T7" fmla="*/ 402 h 402"/>
                <a:gd name="T8" fmla="*/ 2 w 53"/>
                <a:gd name="T9" fmla="*/ 115 h 402"/>
                <a:gd name="T10" fmla="*/ 0 w 53"/>
                <a:gd name="T11" fmla="*/ 0 h 402"/>
                <a:gd name="T12" fmla="*/ 53 w 53"/>
                <a:gd name="T13" fmla="*/ 0 h 402"/>
                <a:gd name="T14" fmla="*/ 53 w 53"/>
                <a:gd name="T15" fmla="*/ 57 h 402"/>
                <a:gd name="T16" fmla="*/ 0 w 53"/>
                <a:gd name="T17" fmla="*/ 57 h 402"/>
                <a:gd name="T18" fmla="*/ 0 w 53"/>
                <a:gd name="T19"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402">
                  <a:moveTo>
                    <a:pt x="2" y="115"/>
                  </a:moveTo>
                  <a:lnTo>
                    <a:pt x="53" y="115"/>
                  </a:lnTo>
                  <a:lnTo>
                    <a:pt x="53" y="402"/>
                  </a:lnTo>
                  <a:lnTo>
                    <a:pt x="2" y="402"/>
                  </a:lnTo>
                  <a:lnTo>
                    <a:pt x="2" y="115"/>
                  </a:lnTo>
                  <a:close/>
                  <a:moveTo>
                    <a:pt x="0" y="0"/>
                  </a:moveTo>
                  <a:lnTo>
                    <a:pt x="53" y="0"/>
                  </a:lnTo>
                  <a:lnTo>
                    <a:pt x="53"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 name="Freeform 82"/>
            <p:cNvSpPr>
              <a:spLocks/>
            </p:cNvSpPr>
            <p:nvPr userDrawn="1"/>
          </p:nvSpPr>
          <p:spPr bwMode="auto">
            <a:xfrm>
              <a:off x="7104063" y="2152650"/>
              <a:ext cx="200025" cy="234950"/>
            </a:xfrm>
            <a:custGeom>
              <a:avLst/>
              <a:gdLst>
                <a:gd name="T0" fmla="*/ 148 w 251"/>
                <a:gd name="T1" fmla="*/ 0 h 295"/>
                <a:gd name="T2" fmla="*/ 178 w 251"/>
                <a:gd name="T3" fmla="*/ 4 h 295"/>
                <a:gd name="T4" fmla="*/ 204 w 251"/>
                <a:gd name="T5" fmla="*/ 12 h 295"/>
                <a:gd name="T6" fmla="*/ 224 w 251"/>
                <a:gd name="T7" fmla="*/ 28 h 295"/>
                <a:gd name="T8" fmla="*/ 239 w 251"/>
                <a:gd name="T9" fmla="*/ 49 h 295"/>
                <a:gd name="T10" fmla="*/ 247 w 251"/>
                <a:gd name="T11" fmla="*/ 77 h 295"/>
                <a:gd name="T12" fmla="*/ 251 w 251"/>
                <a:gd name="T13" fmla="*/ 111 h 295"/>
                <a:gd name="T14" fmla="*/ 251 w 251"/>
                <a:gd name="T15" fmla="*/ 295 h 295"/>
                <a:gd name="T16" fmla="*/ 200 w 251"/>
                <a:gd name="T17" fmla="*/ 295 h 295"/>
                <a:gd name="T18" fmla="*/ 200 w 251"/>
                <a:gd name="T19" fmla="*/ 117 h 295"/>
                <a:gd name="T20" fmla="*/ 198 w 251"/>
                <a:gd name="T21" fmla="*/ 93 h 295"/>
                <a:gd name="T22" fmla="*/ 192 w 251"/>
                <a:gd name="T23" fmla="*/ 75 h 295"/>
                <a:gd name="T24" fmla="*/ 184 w 251"/>
                <a:gd name="T25" fmla="*/ 61 h 295"/>
                <a:gd name="T26" fmla="*/ 172 w 251"/>
                <a:gd name="T27" fmla="*/ 51 h 295"/>
                <a:gd name="T28" fmla="*/ 156 w 251"/>
                <a:gd name="T29" fmla="*/ 45 h 295"/>
                <a:gd name="T30" fmla="*/ 136 w 251"/>
                <a:gd name="T31" fmla="*/ 43 h 295"/>
                <a:gd name="T32" fmla="*/ 113 w 251"/>
                <a:gd name="T33" fmla="*/ 47 h 295"/>
                <a:gd name="T34" fmla="*/ 91 w 251"/>
                <a:gd name="T35" fmla="*/ 55 h 295"/>
                <a:gd name="T36" fmla="*/ 75 w 251"/>
                <a:gd name="T37" fmla="*/ 69 h 295"/>
                <a:gd name="T38" fmla="*/ 61 w 251"/>
                <a:gd name="T39" fmla="*/ 89 h 295"/>
                <a:gd name="T40" fmla="*/ 53 w 251"/>
                <a:gd name="T41" fmla="*/ 113 h 295"/>
                <a:gd name="T42" fmla="*/ 51 w 251"/>
                <a:gd name="T43" fmla="*/ 142 h 295"/>
                <a:gd name="T44" fmla="*/ 51 w 251"/>
                <a:gd name="T45" fmla="*/ 295 h 295"/>
                <a:gd name="T46" fmla="*/ 0 w 251"/>
                <a:gd name="T47" fmla="*/ 295 h 295"/>
                <a:gd name="T48" fmla="*/ 0 w 251"/>
                <a:gd name="T49" fmla="*/ 8 h 295"/>
                <a:gd name="T50" fmla="*/ 25 w 251"/>
                <a:gd name="T51" fmla="*/ 8 h 295"/>
                <a:gd name="T52" fmla="*/ 35 w 251"/>
                <a:gd name="T53" fmla="*/ 8 h 295"/>
                <a:gd name="T54" fmla="*/ 41 w 251"/>
                <a:gd name="T55" fmla="*/ 10 h 295"/>
                <a:gd name="T56" fmla="*/ 45 w 251"/>
                <a:gd name="T57" fmla="*/ 16 h 295"/>
                <a:gd name="T58" fmla="*/ 49 w 251"/>
                <a:gd name="T59" fmla="*/ 20 h 295"/>
                <a:gd name="T60" fmla="*/ 49 w 251"/>
                <a:gd name="T61" fmla="*/ 28 h 295"/>
                <a:gd name="T62" fmla="*/ 49 w 251"/>
                <a:gd name="T63" fmla="*/ 51 h 295"/>
                <a:gd name="T64" fmla="*/ 65 w 251"/>
                <a:gd name="T65" fmla="*/ 30 h 295"/>
                <a:gd name="T66" fmla="*/ 89 w 251"/>
                <a:gd name="T67" fmla="*/ 14 h 295"/>
                <a:gd name="T68" fmla="*/ 117 w 251"/>
                <a:gd name="T69" fmla="*/ 4 h 295"/>
                <a:gd name="T70" fmla="*/ 148 w 251"/>
                <a:gd name="T71"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295">
                  <a:moveTo>
                    <a:pt x="148" y="0"/>
                  </a:moveTo>
                  <a:lnTo>
                    <a:pt x="178" y="4"/>
                  </a:lnTo>
                  <a:lnTo>
                    <a:pt x="204" y="12"/>
                  </a:lnTo>
                  <a:lnTo>
                    <a:pt x="224" y="28"/>
                  </a:lnTo>
                  <a:lnTo>
                    <a:pt x="239" y="49"/>
                  </a:lnTo>
                  <a:lnTo>
                    <a:pt x="247" y="77"/>
                  </a:lnTo>
                  <a:lnTo>
                    <a:pt x="251" y="111"/>
                  </a:lnTo>
                  <a:lnTo>
                    <a:pt x="251" y="295"/>
                  </a:lnTo>
                  <a:lnTo>
                    <a:pt x="200" y="295"/>
                  </a:lnTo>
                  <a:lnTo>
                    <a:pt x="200" y="117"/>
                  </a:lnTo>
                  <a:lnTo>
                    <a:pt x="198" y="93"/>
                  </a:lnTo>
                  <a:lnTo>
                    <a:pt x="192" y="75"/>
                  </a:lnTo>
                  <a:lnTo>
                    <a:pt x="184" y="61"/>
                  </a:lnTo>
                  <a:lnTo>
                    <a:pt x="172" y="51"/>
                  </a:lnTo>
                  <a:lnTo>
                    <a:pt x="156" y="45"/>
                  </a:lnTo>
                  <a:lnTo>
                    <a:pt x="136" y="43"/>
                  </a:lnTo>
                  <a:lnTo>
                    <a:pt x="113" y="47"/>
                  </a:lnTo>
                  <a:lnTo>
                    <a:pt x="91" y="55"/>
                  </a:lnTo>
                  <a:lnTo>
                    <a:pt x="75" y="69"/>
                  </a:lnTo>
                  <a:lnTo>
                    <a:pt x="61" y="89"/>
                  </a:lnTo>
                  <a:lnTo>
                    <a:pt x="53" y="113"/>
                  </a:lnTo>
                  <a:lnTo>
                    <a:pt x="51" y="142"/>
                  </a:lnTo>
                  <a:lnTo>
                    <a:pt x="51" y="295"/>
                  </a:lnTo>
                  <a:lnTo>
                    <a:pt x="0" y="295"/>
                  </a:lnTo>
                  <a:lnTo>
                    <a:pt x="0" y="8"/>
                  </a:lnTo>
                  <a:lnTo>
                    <a:pt x="25" y="8"/>
                  </a:lnTo>
                  <a:lnTo>
                    <a:pt x="35" y="8"/>
                  </a:lnTo>
                  <a:lnTo>
                    <a:pt x="41" y="10"/>
                  </a:lnTo>
                  <a:lnTo>
                    <a:pt x="45" y="16"/>
                  </a:lnTo>
                  <a:lnTo>
                    <a:pt x="49" y="20"/>
                  </a:lnTo>
                  <a:lnTo>
                    <a:pt x="49" y="28"/>
                  </a:lnTo>
                  <a:lnTo>
                    <a:pt x="49" y="51"/>
                  </a:lnTo>
                  <a:lnTo>
                    <a:pt x="65" y="30"/>
                  </a:lnTo>
                  <a:lnTo>
                    <a:pt x="89" y="14"/>
                  </a:lnTo>
                  <a:lnTo>
                    <a:pt x="117" y="4"/>
                  </a:lnTo>
                  <a:lnTo>
                    <a:pt x="1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Freeform 83"/>
            <p:cNvSpPr>
              <a:spLocks/>
            </p:cNvSpPr>
            <p:nvPr userDrawn="1"/>
          </p:nvSpPr>
          <p:spPr bwMode="auto">
            <a:xfrm>
              <a:off x="7348538" y="2152650"/>
              <a:ext cx="176213" cy="241300"/>
            </a:xfrm>
            <a:custGeom>
              <a:avLst/>
              <a:gdLst>
                <a:gd name="T0" fmla="*/ 143 w 222"/>
                <a:gd name="T1" fmla="*/ 2 h 303"/>
                <a:gd name="T2" fmla="*/ 194 w 222"/>
                <a:gd name="T3" fmla="*/ 16 h 303"/>
                <a:gd name="T4" fmla="*/ 196 w 222"/>
                <a:gd name="T5" fmla="*/ 65 h 303"/>
                <a:gd name="T6" fmla="*/ 141 w 222"/>
                <a:gd name="T7" fmla="*/ 43 h 303"/>
                <a:gd name="T8" fmla="*/ 95 w 222"/>
                <a:gd name="T9" fmla="*/ 45 h 303"/>
                <a:gd name="T10" fmla="*/ 69 w 222"/>
                <a:gd name="T11" fmla="*/ 57 h 303"/>
                <a:gd name="T12" fmla="*/ 61 w 222"/>
                <a:gd name="T13" fmla="*/ 73 h 303"/>
                <a:gd name="T14" fmla="*/ 61 w 222"/>
                <a:gd name="T15" fmla="*/ 93 h 303"/>
                <a:gd name="T16" fmla="*/ 71 w 222"/>
                <a:gd name="T17" fmla="*/ 107 h 303"/>
                <a:gd name="T18" fmla="*/ 87 w 222"/>
                <a:gd name="T19" fmla="*/ 115 h 303"/>
                <a:gd name="T20" fmla="*/ 150 w 222"/>
                <a:gd name="T21" fmla="*/ 135 h 303"/>
                <a:gd name="T22" fmla="*/ 206 w 222"/>
                <a:gd name="T23" fmla="*/ 166 h 303"/>
                <a:gd name="T24" fmla="*/ 222 w 222"/>
                <a:gd name="T25" fmla="*/ 214 h 303"/>
                <a:gd name="T26" fmla="*/ 210 w 222"/>
                <a:gd name="T27" fmla="*/ 259 h 303"/>
                <a:gd name="T28" fmla="*/ 172 w 222"/>
                <a:gd name="T29" fmla="*/ 293 h 303"/>
                <a:gd name="T30" fmla="*/ 113 w 222"/>
                <a:gd name="T31" fmla="*/ 303 h 303"/>
                <a:gd name="T32" fmla="*/ 49 w 222"/>
                <a:gd name="T33" fmla="*/ 293 h 303"/>
                <a:gd name="T34" fmla="*/ 0 w 222"/>
                <a:gd name="T35" fmla="*/ 265 h 303"/>
                <a:gd name="T36" fmla="*/ 43 w 222"/>
                <a:gd name="T37" fmla="*/ 242 h 303"/>
                <a:gd name="T38" fmla="*/ 87 w 222"/>
                <a:gd name="T39" fmla="*/ 257 h 303"/>
                <a:gd name="T40" fmla="*/ 137 w 222"/>
                <a:gd name="T41" fmla="*/ 257 h 303"/>
                <a:gd name="T42" fmla="*/ 168 w 222"/>
                <a:gd name="T43" fmla="*/ 236 h 303"/>
                <a:gd name="T44" fmla="*/ 170 w 222"/>
                <a:gd name="T45" fmla="*/ 206 h 303"/>
                <a:gd name="T46" fmla="*/ 164 w 222"/>
                <a:gd name="T47" fmla="*/ 192 h 303"/>
                <a:gd name="T48" fmla="*/ 146 w 222"/>
                <a:gd name="T49" fmla="*/ 182 h 303"/>
                <a:gd name="T50" fmla="*/ 81 w 222"/>
                <a:gd name="T51" fmla="*/ 160 h 303"/>
                <a:gd name="T52" fmla="*/ 28 w 222"/>
                <a:gd name="T53" fmla="*/ 131 h 303"/>
                <a:gd name="T54" fmla="*/ 10 w 222"/>
                <a:gd name="T55" fmla="*/ 83 h 303"/>
                <a:gd name="T56" fmla="*/ 18 w 222"/>
                <a:gd name="T57" fmla="*/ 47 h 303"/>
                <a:gd name="T58" fmla="*/ 32 w 222"/>
                <a:gd name="T59" fmla="*/ 28 h 303"/>
                <a:gd name="T60" fmla="*/ 55 w 222"/>
                <a:gd name="T61" fmla="*/ 12 h 303"/>
                <a:gd name="T62" fmla="*/ 95 w 222"/>
                <a:gd name="T63" fmla="*/ 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2" h="303">
                  <a:moveTo>
                    <a:pt x="117" y="0"/>
                  </a:moveTo>
                  <a:lnTo>
                    <a:pt x="143" y="2"/>
                  </a:lnTo>
                  <a:lnTo>
                    <a:pt x="170" y="8"/>
                  </a:lnTo>
                  <a:lnTo>
                    <a:pt x="194" y="16"/>
                  </a:lnTo>
                  <a:lnTo>
                    <a:pt x="216" y="30"/>
                  </a:lnTo>
                  <a:lnTo>
                    <a:pt x="196" y="65"/>
                  </a:lnTo>
                  <a:lnTo>
                    <a:pt x="160" y="49"/>
                  </a:lnTo>
                  <a:lnTo>
                    <a:pt x="141" y="43"/>
                  </a:lnTo>
                  <a:lnTo>
                    <a:pt x="117" y="43"/>
                  </a:lnTo>
                  <a:lnTo>
                    <a:pt x="95" y="45"/>
                  </a:lnTo>
                  <a:lnTo>
                    <a:pt x="77" y="51"/>
                  </a:lnTo>
                  <a:lnTo>
                    <a:pt x="69" y="57"/>
                  </a:lnTo>
                  <a:lnTo>
                    <a:pt x="65" y="63"/>
                  </a:lnTo>
                  <a:lnTo>
                    <a:pt x="61" y="73"/>
                  </a:lnTo>
                  <a:lnTo>
                    <a:pt x="61" y="83"/>
                  </a:lnTo>
                  <a:lnTo>
                    <a:pt x="61" y="93"/>
                  </a:lnTo>
                  <a:lnTo>
                    <a:pt x="67" y="103"/>
                  </a:lnTo>
                  <a:lnTo>
                    <a:pt x="71" y="107"/>
                  </a:lnTo>
                  <a:lnTo>
                    <a:pt x="77" y="111"/>
                  </a:lnTo>
                  <a:lnTo>
                    <a:pt x="87" y="115"/>
                  </a:lnTo>
                  <a:lnTo>
                    <a:pt x="97" y="119"/>
                  </a:lnTo>
                  <a:lnTo>
                    <a:pt x="150" y="135"/>
                  </a:lnTo>
                  <a:lnTo>
                    <a:pt x="182" y="148"/>
                  </a:lnTo>
                  <a:lnTo>
                    <a:pt x="206" y="166"/>
                  </a:lnTo>
                  <a:lnTo>
                    <a:pt x="218" y="188"/>
                  </a:lnTo>
                  <a:lnTo>
                    <a:pt x="222" y="214"/>
                  </a:lnTo>
                  <a:lnTo>
                    <a:pt x="220" y="240"/>
                  </a:lnTo>
                  <a:lnTo>
                    <a:pt x="210" y="259"/>
                  </a:lnTo>
                  <a:lnTo>
                    <a:pt x="194" y="279"/>
                  </a:lnTo>
                  <a:lnTo>
                    <a:pt x="172" y="293"/>
                  </a:lnTo>
                  <a:lnTo>
                    <a:pt x="145" y="301"/>
                  </a:lnTo>
                  <a:lnTo>
                    <a:pt x="113" y="303"/>
                  </a:lnTo>
                  <a:lnTo>
                    <a:pt x="79" y="301"/>
                  </a:lnTo>
                  <a:lnTo>
                    <a:pt x="49" y="293"/>
                  </a:lnTo>
                  <a:lnTo>
                    <a:pt x="24" y="281"/>
                  </a:lnTo>
                  <a:lnTo>
                    <a:pt x="0" y="265"/>
                  </a:lnTo>
                  <a:lnTo>
                    <a:pt x="24" y="230"/>
                  </a:lnTo>
                  <a:lnTo>
                    <a:pt x="43" y="242"/>
                  </a:lnTo>
                  <a:lnTo>
                    <a:pt x="63" y="251"/>
                  </a:lnTo>
                  <a:lnTo>
                    <a:pt x="87" y="257"/>
                  </a:lnTo>
                  <a:lnTo>
                    <a:pt x="113" y="259"/>
                  </a:lnTo>
                  <a:lnTo>
                    <a:pt x="137" y="257"/>
                  </a:lnTo>
                  <a:lnTo>
                    <a:pt x="156" y="249"/>
                  </a:lnTo>
                  <a:lnTo>
                    <a:pt x="168" y="236"/>
                  </a:lnTo>
                  <a:lnTo>
                    <a:pt x="172" y="216"/>
                  </a:lnTo>
                  <a:lnTo>
                    <a:pt x="170" y="206"/>
                  </a:lnTo>
                  <a:lnTo>
                    <a:pt x="168" y="198"/>
                  </a:lnTo>
                  <a:lnTo>
                    <a:pt x="164" y="192"/>
                  </a:lnTo>
                  <a:lnTo>
                    <a:pt x="156" y="186"/>
                  </a:lnTo>
                  <a:lnTo>
                    <a:pt x="146" y="182"/>
                  </a:lnTo>
                  <a:lnTo>
                    <a:pt x="135" y="176"/>
                  </a:lnTo>
                  <a:lnTo>
                    <a:pt x="81" y="160"/>
                  </a:lnTo>
                  <a:lnTo>
                    <a:pt x="49" y="148"/>
                  </a:lnTo>
                  <a:lnTo>
                    <a:pt x="28" y="131"/>
                  </a:lnTo>
                  <a:lnTo>
                    <a:pt x="14" y="109"/>
                  </a:lnTo>
                  <a:lnTo>
                    <a:pt x="10" y="83"/>
                  </a:lnTo>
                  <a:lnTo>
                    <a:pt x="12" y="63"/>
                  </a:lnTo>
                  <a:lnTo>
                    <a:pt x="18" y="47"/>
                  </a:lnTo>
                  <a:lnTo>
                    <a:pt x="24" y="37"/>
                  </a:lnTo>
                  <a:lnTo>
                    <a:pt x="32" y="28"/>
                  </a:lnTo>
                  <a:lnTo>
                    <a:pt x="39" y="20"/>
                  </a:lnTo>
                  <a:lnTo>
                    <a:pt x="55" y="12"/>
                  </a:lnTo>
                  <a:lnTo>
                    <a:pt x="73" y="6"/>
                  </a:lnTo>
                  <a:lnTo>
                    <a:pt x="95" y="2"/>
                  </a:lnTo>
                  <a:lnTo>
                    <a:pt x="1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 name="Freeform 84"/>
            <p:cNvSpPr>
              <a:spLocks noEditPoints="1"/>
            </p:cNvSpPr>
            <p:nvPr userDrawn="1"/>
          </p:nvSpPr>
          <p:spPr bwMode="auto">
            <a:xfrm>
              <a:off x="7575550" y="2068513"/>
              <a:ext cx="42863" cy="319087"/>
            </a:xfrm>
            <a:custGeom>
              <a:avLst/>
              <a:gdLst>
                <a:gd name="T0" fmla="*/ 2 w 54"/>
                <a:gd name="T1" fmla="*/ 115 h 402"/>
                <a:gd name="T2" fmla="*/ 54 w 54"/>
                <a:gd name="T3" fmla="*/ 115 h 402"/>
                <a:gd name="T4" fmla="*/ 54 w 54"/>
                <a:gd name="T5" fmla="*/ 402 h 402"/>
                <a:gd name="T6" fmla="*/ 2 w 54"/>
                <a:gd name="T7" fmla="*/ 402 h 402"/>
                <a:gd name="T8" fmla="*/ 2 w 54"/>
                <a:gd name="T9" fmla="*/ 115 h 402"/>
                <a:gd name="T10" fmla="*/ 0 w 54"/>
                <a:gd name="T11" fmla="*/ 0 h 402"/>
                <a:gd name="T12" fmla="*/ 54 w 54"/>
                <a:gd name="T13" fmla="*/ 0 h 402"/>
                <a:gd name="T14" fmla="*/ 54 w 54"/>
                <a:gd name="T15" fmla="*/ 57 h 402"/>
                <a:gd name="T16" fmla="*/ 0 w 54"/>
                <a:gd name="T17" fmla="*/ 57 h 402"/>
                <a:gd name="T18" fmla="*/ 0 w 54"/>
                <a:gd name="T19"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02">
                  <a:moveTo>
                    <a:pt x="2" y="115"/>
                  </a:moveTo>
                  <a:lnTo>
                    <a:pt x="54" y="115"/>
                  </a:lnTo>
                  <a:lnTo>
                    <a:pt x="54" y="402"/>
                  </a:lnTo>
                  <a:lnTo>
                    <a:pt x="2" y="402"/>
                  </a:lnTo>
                  <a:lnTo>
                    <a:pt x="2" y="115"/>
                  </a:lnTo>
                  <a:close/>
                  <a:moveTo>
                    <a:pt x="0" y="0"/>
                  </a:moveTo>
                  <a:lnTo>
                    <a:pt x="54" y="0"/>
                  </a:lnTo>
                  <a:lnTo>
                    <a:pt x="54"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 name="Freeform 85"/>
            <p:cNvSpPr>
              <a:spLocks noEditPoints="1"/>
            </p:cNvSpPr>
            <p:nvPr userDrawn="1"/>
          </p:nvSpPr>
          <p:spPr bwMode="auto">
            <a:xfrm>
              <a:off x="7669213" y="2060575"/>
              <a:ext cx="219075" cy="333375"/>
            </a:xfrm>
            <a:custGeom>
              <a:avLst/>
              <a:gdLst>
                <a:gd name="T0" fmla="*/ 141 w 278"/>
                <a:gd name="T1" fmla="*/ 160 h 420"/>
                <a:gd name="T2" fmla="*/ 115 w 278"/>
                <a:gd name="T3" fmla="*/ 164 h 420"/>
                <a:gd name="T4" fmla="*/ 93 w 278"/>
                <a:gd name="T5" fmla="*/ 174 h 420"/>
                <a:gd name="T6" fmla="*/ 77 w 278"/>
                <a:gd name="T7" fmla="*/ 190 h 420"/>
                <a:gd name="T8" fmla="*/ 64 w 278"/>
                <a:gd name="T9" fmla="*/ 210 h 420"/>
                <a:gd name="T10" fmla="*/ 58 w 278"/>
                <a:gd name="T11" fmla="*/ 238 h 420"/>
                <a:gd name="T12" fmla="*/ 54 w 278"/>
                <a:gd name="T13" fmla="*/ 269 h 420"/>
                <a:gd name="T14" fmla="*/ 58 w 278"/>
                <a:gd name="T15" fmla="*/ 301 h 420"/>
                <a:gd name="T16" fmla="*/ 64 w 278"/>
                <a:gd name="T17" fmla="*/ 327 h 420"/>
                <a:gd name="T18" fmla="*/ 77 w 278"/>
                <a:gd name="T19" fmla="*/ 349 h 420"/>
                <a:gd name="T20" fmla="*/ 93 w 278"/>
                <a:gd name="T21" fmla="*/ 365 h 420"/>
                <a:gd name="T22" fmla="*/ 115 w 278"/>
                <a:gd name="T23" fmla="*/ 372 h 420"/>
                <a:gd name="T24" fmla="*/ 141 w 278"/>
                <a:gd name="T25" fmla="*/ 376 h 420"/>
                <a:gd name="T26" fmla="*/ 167 w 278"/>
                <a:gd name="T27" fmla="*/ 372 h 420"/>
                <a:gd name="T28" fmla="*/ 186 w 278"/>
                <a:gd name="T29" fmla="*/ 363 h 420"/>
                <a:gd name="T30" fmla="*/ 204 w 278"/>
                <a:gd name="T31" fmla="*/ 347 h 420"/>
                <a:gd name="T32" fmla="*/ 216 w 278"/>
                <a:gd name="T33" fmla="*/ 325 h 420"/>
                <a:gd name="T34" fmla="*/ 224 w 278"/>
                <a:gd name="T35" fmla="*/ 299 h 420"/>
                <a:gd name="T36" fmla="*/ 226 w 278"/>
                <a:gd name="T37" fmla="*/ 269 h 420"/>
                <a:gd name="T38" fmla="*/ 224 w 278"/>
                <a:gd name="T39" fmla="*/ 236 h 420"/>
                <a:gd name="T40" fmla="*/ 218 w 278"/>
                <a:gd name="T41" fmla="*/ 210 h 420"/>
                <a:gd name="T42" fmla="*/ 204 w 278"/>
                <a:gd name="T43" fmla="*/ 188 h 420"/>
                <a:gd name="T44" fmla="*/ 188 w 278"/>
                <a:gd name="T45" fmla="*/ 174 h 420"/>
                <a:gd name="T46" fmla="*/ 167 w 278"/>
                <a:gd name="T47" fmla="*/ 164 h 420"/>
                <a:gd name="T48" fmla="*/ 141 w 278"/>
                <a:gd name="T49" fmla="*/ 160 h 420"/>
                <a:gd name="T50" fmla="*/ 226 w 278"/>
                <a:gd name="T51" fmla="*/ 0 h 420"/>
                <a:gd name="T52" fmla="*/ 278 w 278"/>
                <a:gd name="T53" fmla="*/ 0 h 420"/>
                <a:gd name="T54" fmla="*/ 278 w 278"/>
                <a:gd name="T55" fmla="*/ 412 h 420"/>
                <a:gd name="T56" fmla="*/ 250 w 278"/>
                <a:gd name="T57" fmla="*/ 412 h 420"/>
                <a:gd name="T58" fmla="*/ 242 w 278"/>
                <a:gd name="T59" fmla="*/ 412 h 420"/>
                <a:gd name="T60" fmla="*/ 236 w 278"/>
                <a:gd name="T61" fmla="*/ 410 h 420"/>
                <a:gd name="T62" fmla="*/ 230 w 278"/>
                <a:gd name="T63" fmla="*/ 406 h 420"/>
                <a:gd name="T64" fmla="*/ 228 w 278"/>
                <a:gd name="T65" fmla="*/ 400 h 420"/>
                <a:gd name="T66" fmla="*/ 226 w 278"/>
                <a:gd name="T67" fmla="*/ 392 h 420"/>
                <a:gd name="T68" fmla="*/ 226 w 278"/>
                <a:gd name="T69" fmla="*/ 370 h 420"/>
                <a:gd name="T70" fmla="*/ 210 w 278"/>
                <a:gd name="T71" fmla="*/ 390 h 420"/>
                <a:gd name="T72" fmla="*/ 188 w 278"/>
                <a:gd name="T73" fmla="*/ 406 h 420"/>
                <a:gd name="T74" fmla="*/ 161 w 278"/>
                <a:gd name="T75" fmla="*/ 416 h 420"/>
                <a:gd name="T76" fmla="*/ 129 w 278"/>
                <a:gd name="T77" fmla="*/ 420 h 420"/>
                <a:gd name="T78" fmla="*/ 99 w 278"/>
                <a:gd name="T79" fmla="*/ 418 h 420"/>
                <a:gd name="T80" fmla="*/ 73 w 278"/>
                <a:gd name="T81" fmla="*/ 410 h 420"/>
                <a:gd name="T82" fmla="*/ 52 w 278"/>
                <a:gd name="T83" fmla="*/ 396 h 420"/>
                <a:gd name="T84" fmla="*/ 34 w 278"/>
                <a:gd name="T85" fmla="*/ 378 h 420"/>
                <a:gd name="T86" fmla="*/ 20 w 278"/>
                <a:gd name="T87" fmla="*/ 357 h 420"/>
                <a:gd name="T88" fmla="*/ 10 w 278"/>
                <a:gd name="T89" fmla="*/ 331 h 420"/>
                <a:gd name="T90" fmla="*/ 2 w 278"/>
                <a:gd name="T91" fmla="*/ 301 h 420"/>
                <a:gd name="T92" fmla="*/ 0 w 278"/>
                <a:gd name="T93" fmla="*/ 269 h 420"/>
                <a:gd name="T94" fmla="*/ 2 w 278"/>
                <a:gd name="T95" fmla="*/ 236 h 420"/>
                <a:gd name="T96" fmla="*/ 10 w 278"/>
                <a:gd name="T97" fmla="*/ 208 h 420"/>
                <a:gd name="T98" fmla="*/ 20 w 278"/>
                <a:gd name="T99" fmla="*/ 182 h 420"/>
                <a:gd name="T100" fmla="*/ 36 w 278"/>
                <a:gd name="T101" fmla="*/ 160 h 420"/>
                <a:gd name="T102" fmla="*/ 54 w 278"/>
                <a:gd name="T103" fmla="*/ 141 h 420"/>
                <a:gd name="T104" fmla="*/ 77 w 278"/>
                <a:gd name="T105" fmla="*/ 129 h 420"/>
                <a:gd name="T106" fmla="*/ 103 w 278"/>
                <a:gd name="T107" fmla="*/ 119 h 420"/>
                <a:gd name="T108" fmla="*/ 133 w 278"/>
                <a:gd name="T109" fmla="*/ 117 h 420"/>
                <a:gd name="T110" fmla="*/ 163 w 278"/>
                <a:gd name="T111" fmla="*/ 121 h 420"/>
                <a:gd name="T112" fmla="*/ 188 w 278"/>
                <a:gd name="T113" fmla="*/ 129 h 420"/>
                <a:gd name="T114" fmla="*/ 208 w 278"/>
                <a:gd name="T115" fmla="*/ 143 h 420"/>
                <a:gd name="T116" fmla="*/ 226 w 278"/>
                <a:gd name="T117" fmla="*/ 162 h 420"/>
                <a:gd name="T118" fmla="*/ 226 w 278"/>
                <a:gd name="T119"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8" h="420">
                  <a:moveTo>
                    <a:pt x="141" y="160"/>
                  </a:moveTo>
                  <a:lnTo>
                    <a:pt x="115" y="164"/>
                  </a:lnTo>
                  <a:lnTo>
                    <a:pt x="93" y="174"/>
                  </a:lnTo>
                  <a:lnTo>
                    <a:pt x="77" y="190"/>
                  </a:lnTo>
                  <a:lnTo>
                    <a:pt x="64" y="210"/>
                  </a:lnTo>
                  <a:lnTo>
                    <a:pt x="58" y="238"/>
                  </a:lnTo>
                  <a:lnTo>
                    <a:pt x="54" y="269"/>
                  </a:lnTo>
                  <a:lnTo>
                    <a:pt x="58" y="301"/>
                  </a:lnTo>
                  <a:lnTo>
                    <a:pt x="64" y="327"/>
                  </a:lnTo>
                  <a:lnTo>
                    <a:pt x="77" y="349"/>
                  </a:lnTo>
                  <a:lnTo>
                    <a:pt x="93" y="365"/>
                  </a:lnTo>
                  <a:lnTo>
                    <a:pt x="115" y="372"/>
                  </a:lnTo>
                  <a:lnTo>
                    <a:pt x="141" y="376"/>
                  </a:lnTo>
                  <a:lnTo>
                    <a:pt x="167" y="372"/>
                  </a:lnTo>
                  <a:lnTo>
                    <a:pt x="186" y="363"/>
                  </a:lnTo>
                  <a:lnTo>
                    <a:pt x="204" y="347"/>
                  </a:lnTo>
                  <a:lnTo>
                    <a:pt x="216" y="325"/>
                  </a:lnTo>
                  <a:lnTo>
                    <a:pt x="224" y="299"/>
                  </a:lnTo>
                  <a:lnTo>
                    <a:pt x="226" y="269"/>
                  </a:lnTo>
                  <a:lnTo>
                    <a:pt x="224" y="236"/>
                  </a:lnTo>
                  <a:lnTo>
                    <a:pt x="218" y="210"/>
                  </a:lnTo>
                  <a:lnTo>
                    <a:pt x="204" y="188"/>
                  </a:lnTo>
                  <a:lnTo>
                    <a:pt x="188" y="174"/>
                  </a:lnTo>
                  <a:lnTo>
                    <a:pt x="167" y="164"/>
                  </a:lnTo>
                  <a:lnTo>
                    <a:pt x="141" y="160"/>
                  </a:lnTo>
                  <a:close/>
                  <a:moveTo>
                    <a:pt x="226" y="0"/>
                  </a:moveTo>
                  <a:lnTo>
                    <a:pt x="278" y="0"/>
                  </a:lnTo>
                  <a:lnTo>
                    <a:pt x="278" y="412"/>
                  </a:lnTo>
                  <a:lnTo>
                    <a:pt x="250" y="412"/>
                  </a:lnTo>
                  <a:lnTo>
                    <a:pt x="242" y="412"/>
                  </a:lnTo>
                  <a:lnTo>
                    <a:pt x="236" y="410"/>
                  </a:lnTo>
                  <a:lnTo>
                    <a:pt x="230" y="406"/>
                  </a:lnTo>
                  <a:lnTo>
                    <a:pt x="228" y="400"/>
                  </a:lnTo>
                  <a:lnTo>
                    <a:pt x="226" y="392"/>
                  </a:lnTo>
                  <a:lnTo>
                    <a:pt x="226" y="370"/>
                  </a:lnTo>
                  <a:lnTo>
                    <a:pt x="210" y="390"/>
                  </a:lnTo>
                  <a:lnTo>
                    <a:pt x="188" y="406"/>
                  </a:lnTo>
                  <a:lnTo>
                    <a:pt x="161" y="416"/>
                  </a:lnTo>
                  <a:lnTo>
                    <a:pt x="129" y="420"/>
                  </a:lnTo>
                  <a:lnTo>
                    <a:pt x="99" y="418"/>
                  </a:lnTo>
                  <a:lnTo>
                    <a:pt x="73" y="410"/>
                  </a:lnTo>
                  <a:lnTo>
                    <a:pt x="52" y="396"/>
                  </a:lnTo>
                  <a:lnTo>
                    <a:pt x="34" y="378"/>
                  </a:lnTo>
                  <a:lnTo>
                    <a:pt x="20" y="357"/>
                  </a:lnTo>
                  <a:lnTo>
                    <a:pt x="10" y="331"/>
                  </a:lnTo>
                  <a:lnTo>
                    <a:pt x="2" y="301"/>
                  </a:lnTo>
                  <a:lnTo>
                    <a:pt x="0" y="269"/>
                  </a:lnTo>
                  <a:lnTo>
                    <a:pt x="2" y="236"/>
                  </a:lnTo>
                  <a:lnTo>
                    <a:pt x="10" y="208"/>
                  </a:lnTo>
                  <a:lnTo>
                    <a:pt x="20" y="182"/>
                  </a:lnTo>
                  <a:lnTo>
                    <a:pt x="36" y="160"/>
                  </a:lnTo>
                  <a:lnTo>
                    <a:pt x="54" y="141"/>
                  </a:lnTo>
                  <a:lnTo>
                    <a:pt x="77" y="129"/>
                  </a:lnTo>
                  <a:lnTo>
                    <a:pt x="103" y="119"/>
                  </a:lnTo>
                  <a:lnTo>
                    <a:pt x="133" y="117"/>
                  </a:lnTo>
                  <a:lnTo>
                    <a:pt x="163" y="121"/>
                  </a:lnTo>
                  <a:lnTo>
                    <a:pt x="188" y="129"/>
                  </a:lnTo>
                  <a:lnTo>
                    <a:pt x="208" y="143"/>
                  </a:lnTo>
                  <a:lnTo>
                    <a:pt x="226" y="162"/>
                  </a:lnTo>
                  <a:lnTo>
                    <a:pt x="2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7" name="Freeform 86"/>
            <p:cNvSpPr>
              <a:spLocks noEditPoints="1"/>
            </p:cNvSpPr>
            <p:nvPr userDrawn="1"/>
          </p:nvSpPr>
          <p:spPr bwMode="auto">
            <a:xfrm>
              <a:off x="7940675" y="2152650"/>
              <a:ext cx="204788" cy="241300"/>
            </a:xfrm>
            <a:custGeom>
              <a:avLst/>
              <a:gdLst>
                <a:gd name="T0" fmla="*/ 139 w 258"/>
                <a:gd name="T1" fmla="*/ 43 h 303"/>
                <a:gd name="T2" fmla="*/ 117 w 258"/>
                <a:gd name="T3" fmla="*/ 45 h 303"/>
                <a:gd name="T4" fmla="*/ 97 w 258"/>
                <a:gd name="T5" fmla="*/ 51 h 303"/>
                <a:gd name="T6" fmla="*/ 81 w 258"/>
                <a:gd name="T7" fmla="*/ 65 h 303"/>
                <a:gd name="T8" fmla="*/ 67 w 258"/>
                <a:gd name="T9" fmla="*/ 81 h 303"/>
                <a:gd name="T10" fmla="*/ 57 w 258"/>
                <a:gd name="T11" fmla="*/ 101 h 303"/>
                <a:gd name="T12" fmla="*/ 54 w 258"/>
                <a:gd name="T13" fmla="*/ 125 h 303"/>
                <a:gd name="T14" fmla="*/ 208 w 258"/>
                <a:gd name="T15" fmla="*/ 125 h 303"/>
                <a:gd name="T16" fmla="*/ 208 w 258"/>
                <a:gd name="T17" fmla="*/ 121 h 303"/>
                <a:gd name="T18" fmla="*/ 206 w 258"/>
                <a:gd name="T19" fmla="*/ 97 h 303"/>
                <a:gd name="T20" fmla="*/ 200 w 258"/>
                <a:gd name="T21" fmla="*/ 77 h 303"/>
                <a:gd name="T22" fmla="*/ 190 w 258"/>
                <a:gd name="T23" fmla="*/ 63 h 303"/>
                <a:gd name="T24" fmla="*/ 176 w 258"/>
                <a:gd name="T25" fmla="*/ 51 h 303"/>
                <a:gd name="T26" fmla="*/ 161 w 258"/>
                <a:gd name="T27" fmla="*/ 45 h 303"/>
                <a:gd name="T28" fmla="*/ 139 w 258"/>
                <a:gd name="T29" fmla="*/ 43 h 303"/>
                <a:gd name="T30" fmla="*/ 139 w 258"/>
                <a:gd name="T31" fmla="*/ 0 h 303"/>
                <a:gd name="T32" fmla="*/ 166 w 258"/>
                <a:gd name="T33" fmla="*/ 2 h 303"/>
                <a:gd name="T34" fmla="*/ 190 w 258"/>
                <a:gd name="T35" fmla="*/ 10 h 303"/>
                <a:gd name="T36" fmla="*/ 210 w 258"/>
                <a:gd name="T37" fmla="*/ 22 h 303"/>
                <a:gd name="T38" fmla="*/ 226 w 258"/>
                <a:gd name="T39" fmla="*/ 35 h 303"/>
                <a:gd name="T40" fmla="*/ 240 w 258"/>
                <a:gd name="T41" fmla="*/ 55 h 303"/>
                <a:gd name="T42" fmla="*/ 250 w 258"/>
                <a:gd name="T43" fmla="*/ 77 h 303"/>
                <a:gd name="T44" fmla="*/ 256 w 258"/>
                <a:gd name="T45" fmla="*/ 103 h 303"/>
                <a:gd name="T46" fmla="*/ 258 w 258"/>
                <a:gd name="T47" fmla="*/ 131 h 303"/>
                <a:gd name="T48" fmla="*/ 254 w 258"/>
                <a:gd name="T49" fmla="*/ 164 h 303"/>
                <a:gd name="T50" fmla="*/ 52 w 258"/>
                <a:gd name="T51" fmla="*/ 164 h 303"/>
                <a:gd name="T52" fmla="*/ 55 w 258"/>
                <a:gd name="T53" fmla="*/ 192 h 303"/>
                <a:gd name="T54" fmla="*/ 65 w 258"/>
                <a:gd name="T55" fmla="*/ 216 h 303"/>
                <a:gd name="T56" fmla="*/ 79 w 258"/>
                <a:gd name="T57" fmla="*/ 236 h 303"/>
                <a:gd name="T58" fmla="*/ 99 w 258"/>
                <a:gd name="T59" fmla="*/ 248 h 303"/>
                <a:gd name="T60" fmla="*/ 123 w 258"/>
                <a:gd name="T61" fmla="*/ 255 h 303"/>
                <a:gd name="T62" fmla="*/ 151 w 258"/>
                <a:gd name="T63" fmla="*/ 259 h 303"/>
                <a:gd name="T64" fmla="*/ 180 w 258"/>
                <a:gd name="T65" fmla="*/ 255 h 303"/>
                <a:gd name="T66" fmla="*/ 204 w 258"/>
                <a:gd name="T67" fmla="*/ 249 h 303"/>
                <a:gd name="T68" fmla="*/ 224 w 258"/>
                <a:gd name="T69" fmla="*/ 236 h 303"/>
                <a:gd name="T70" fmla="*/ 246 w 258"/>
                <a:gd name="T71" fmla="*/ 269 h 303"/>
                <a:gd name="T72" fmla="*/ 226 w 258"/>
                <a:gd name="T73" fmla="*/ 285 h 303"/>
                <a:gd name="T74" fmla="*/ 202 w 258"/>
                <a:gd name="T75" fmla="*/ 295 h 303"/>
                <a:gd name="T76" fmla="*/ 176 w 258"/>
                <a:gd name="T77" fmla="*/ 301 h 303"/>
                <a:gd name="T78" fmla="*/ 147 w 258"/>
                <a:gd name="T79" fmla="*/ 303 h 303"/>
                <a:gd name="T80" fmla="*/ 115 w 258"/>
                <a:gd name="T81" fmla="*/ 301 h 303"/>
                <a:gd name="T82" fmla="*/ 85 w 258"/>
                <a:gd name="T83" fmla="*/ 293 h 303"/>
                <a:gd name="T84" fmla="*/ 61 w 258"/>
                <a:gd name="T85" fmla="*/ 281 h 303"/>
                <a:gd name="T86" fmla="*/ 40 w 258"/>
                <a:gd name="T87" fmla="*/ 263 h 303"/>
                <a:gd name="T88" fmla="*/ 24 w 258"/>
                <a:gd name="T89" fmla="*/ 242 h 303"/>
                <a:gd name="T90" fmla="*/ 10 w 258"/>
                <a:gd name="T91" fmla="*/ 216 h 303"/>
                <a:gd name="T92" fmla="*/ 2 w 258"/>
                <a:gd name="T93" fmla="*/ 184 h 303"/>
                <a:gd name="T94" fmla="*/ 0 w 258"/>
                <a:gd name="T95" fmla="*/ 148 h 303"/>
                <a:gd name="T96" fmla="*/ 2 w 258"/>
                <a:gd name="T97" fmla="*/ 115 h 303"/>
                <a:gd name="T98" fmla="*/ 10 w 258"/>
                <a:gd name="T99" fmla="*/ 85 h 303"/>
                <a:gd name="T100" fmla="*/ 24 w 258"/>
                <a:gd name="T101" fmla="*/ 59 h 303"/>
                <a:gd name="T102" fmla="*/ 40 w 258"/>
                <a:gd name="T103" fmla="*/ 39 h 303"/>
                <a:gd name="T104" fmla="*/ 59 w 258"/>
                <a:gd name="T105" fmla="*/ 22 h 303"/>
                <a:gd name="T106" fmla="*/ 83 w 258"/>
                <a:gd name="T107" fmla="*/ 10 h 303"/>
                <a:gd name="T108" fmla="*/ 109 w 258"/>
                <a:gd name="T109" fmla="*/ 2 h 303"/>
                <a:gd name="T110" fmla="*/ 139 w 258"/>
                <a:gd name="T11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3">
                  <a:moveTo>
                    <a:pt x="139" y="43"/>
                  </a:moveTo>
                  <a:lnTo>
                    <a:pt x="117" y="45"/>
                  </a:lnTo>
                  <a:lnTo>
                    <a:pt x="97" y="51"/>
                  </a:lnTo>
                  <a:lnTo>
                    <a:pt x="81" y="65"/>
                  </a:lnTo>
                  <a:lnTo>
                    <a:pt x="67" y="81"/>
                  </a:lnTo>
                  <a:lnTo>
                    <a:pt x="57" y="101"/>
                  </a:lnTo>
                  <a:lnTo>
                    <a:pt x="54" y="125"/>
                  </a:lnTo>
                  <a:lnTo>
                    <a:pt x="208" y="125"/>
                  </a:lnTo>
                  <a:lnTo>
                    <a:pt x="208" y="121"/>
                  </a:lnTo>
                  <a:lnTo>
                    <a:pt x="206" y="97"/>
                  </a:lnTo>
                  <a:lnTo>
                    <a:pt x="200" y="77"/>
                  </a:lnTo>
                  <a:lnTo>
                    <a:pt x="190" y="63"/>
                  </a:lnTo>
                  <a:lnTo>
                    <a:pt x="176" y="51"/>
                  </a:lnTo>
                  <a:lnTo>
                    <a:pt x="161" y="45"/>
                  </a:lnTo>
                  <a:lnTo>
                    <a:pt x="139" y="43"/>
                  </a:lnTo>
                  <a:close/>
                  <a:moveTo>
                    <a:pt x="139" y="0"/>
                  </a:moveTo>
                  <a:lnTo>
                    <a:pt x="166" y="2"/>
                  </a:lnTo>
                  <a:lnTo>
                    <a:pt x="190" y="10"/>
                  </a:lnTo>
                  <a:lnTo>
                    <a:pt x="210" y="22"/>
                  </a:lnTo>
                  <a:lnTo>
                    <a:pt x="226" y="35"/>
                  </a:lnTo>
                  <a:lnTo>
                    <a:pt x="240" y="55"/>
                  </a:lnTo>
                  <a:lnTo>
                    <a:pt x="250" y="77"/>
                  </a:lnTo>
                  <a:lnTo>
                    <a:pt x="256" y="103"/>
                  </a:lnTo>
                  <a:lnTo>
                    <a:pt x="258" y="131"/>
                  </a:lnTo>
                  <a:lnTo>
                    <a:pt x="254" y="164"/>
                  </a:lnTo>
                  <a:lnTo>
                    <a:pt x="52" y="164"/>
                  </a:lnTo>
                  <a:lnTo>
                    <a:pt x="55" y="192"/>
                  </a:lnTo>
                  <a:lnTo>
                    <a:pt x="65" y="216"/>
                  </a:lnTo>
                  <a:lnTo>
                    <a:pt x="79" y="236"/>
                  </a:lnTo>
                  <a:lnTo>
                    <a:pt x="99" y="248"/>
                  </a:lnTo>
                  <a:lnTo>
                    <a:pt x="123" y="255"/>
                  </a:lnTo>
                  <a:lnTo>
                    <a:pt x="151" y="259"/>
                  </a:lnTo>
                  <a:lnTo>
                    <a:pt x="180" y="255"/>
                  </a:lnTo>
                  <a:lnTo>
                    <a:pt x="204" y="249"/>
                  </a:lnTo>
                  <a:lnTo>
                    <a:pt x="224" y="236"/>
                  </a:lnTo>
                  <a:lnTo>
                    <a:pt x="246" y="269"/>
                  </a:lnTo>
                  <a:lnTo>
                    <a:pt x="226" y="285"/>
                  </a:lnTo>
                  <a:lnTo>
                    <a:pt x="202" y="295"/>
                  </a:lnTo>
                  <a:lnTo>
                    <a:pt x="176" y="301"/>
                  </a:lnTo>
                  <a:lnTo>
                    <a:pt x="147" y="303"/>
                  </a:lnTo>
                  <a:lnTo>
                    <a:pt x="115" y="301"/>
                  </a:lnTo>
                  <a:lnTo>
                    <a:pt x="85" y="293"/>
                  </a:lnTo>
                  <a:lnTo>
                    <a:pt x="61" y="281"/>
                  </a:lnTo>
                  <a:lnTo>
                    <a:pt x="40" y="263"/>
                  </a:lnTo>
                  <a:lnTo>
                    <a:pt x="24" y="242"/>
                  </a:lnTo>
                  <a:lnTo>
                    <a:pt x="10" y="216"/>
                  </a:lnTo>
                  <a:lnTo>
                    <a:pt x="2" y="184"/>
                  </a:lnTo>
                  <a:lnTo>
                    <a:pt x="0" y="148"/>
                  </a:lnTo>
                  <a:lnTo>
                    <a:pt x="2" y="115"/>
                  </a:lnTo>
                  <a:lnTo>
                    <a:pt x="10" y="85"/>
                  </a:lnTo>
                  <a:lnTo>
                    <a:pt x="24" y="59"/>
                  </a:lnTo>
                  <a:lnTo>
                    <a:pt x="40" y="39"/>
                  </a:lnTo>
                  <a:lnTo>
                    <a:pt x="59" y="22"/>
                  </a:lnTo>
                  <a:lnTo>
                    <a:pt x="83" y="10"/>
                  </a:lnTo>
                  <a:lnTo>
                    <a:pt x="109"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244418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ACER">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05218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9" name="Text Placeholder 7"/>
          <p:cNvSpPr>
            <a:spLocks noGrp="1"/>
          </p:cNvSpPr>
          <p:nvPr>
            <p:ph type="body" sz="quarter" idx="13" hasCustomPrompt="1"/>
          </p:nvPr>
        </p:nvSpPr>
        <p:spPr>
          <a:xfrm>
            <a:off x="818148" y="4853333"/>
            <a:ext cx="7125334" cy="184666"/>
          </a:xfrm>
        </p:spPr>
        <p:txBody>
          <a:bodyPr wrap="square" anchor="b" anchorCtr="0">
            <a:spAutoFit/>
          </a:bodyPr>
          <a:lstStyle>
            <a:lvl1pPr marL="0" indent="0">
              <a:lnSpc>
                <a:spcPct val="75000"/>
              </a:lnSpc>
              <a:spcBef>
                <a:spcPts val="0"/>
              </a:spcBef>
              <a:buFont typeface="Arial" pitchFamily="34" charset="0"/>
              <a:buNone/>
              <a:defRPr sz="800">
                <a:solidFill>
                  <a:schemeClr val="tx1">
                    <a:lumMod val="50000"/>
                    <a:lumOff val="50000"/>
                  </a:schemeClr>
                </a:solidFill>
                <a:latin typeface="Arial Narrow" pitchFamily="34" charset="0"/>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smtClean="0"/>
              <a:t>Click to edit footnote</a:t>
            </a:r>
            <a:endParaRPr lang="en-US" dirty="0"/>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dirty="0">
              <a:solidFill>
                <a:prstClr val="white"/>
              </a:solidFill>
            </a:endParaRPr>
          </a:p>
        </p:txBody>
      </p:sp>
    </p:spTree>
    <p:extLst>
      <p:ext uri="{BB962C8B-B14F-4D97-AF65-F5344CB8AC3E}">
        <p14:creationId xmlns:p14="http://schemas.microsoft.com/office/powerpoint/2010/main" val="187082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28650" y="4767911"/>
            <a:ext cx="2057400" cy="273843"/>
          </a:xfrm>
          <a:prstGeom prst="rect">
            <a:avLst/>
          </a:prstGeom>
        </p:spPr>
        <p:txBody>
          <a:bodyPr lIns="101599" tIns="50799" rIns="101599" bIns="50799"/>
          <a:lstStyle/>
          <a:p>
            <a:fld id="{841C05A8-484A-461F-BD17-A49CC39485E6}" type="datetimeFigureOut">
              <a:rPr lang="en-US" smtClean="0">
                <a:solidFill>
                  <a:srgbClr val="0070C5">
                    <a:tint val="75000"/>
                  </a:srgbClr>
                </a:solidFill>
              </a:rPr>
              <a:pPr/>
              <a:t>5/5/2016</a:t>
            </a:fld>
            <a:endParaRPr lang="en-US" dirty="0">
              <a:solidFill>
                <a:srgbClr val="0070C5">
                  <a:tint val="75000"/>
                </a:srgbClr>
              </a:solidFill>
            </a:endParaRPr>
          </a:p>
        </p:txBody>
      </p:sp>
      <p:sp>
        <p:nvSpPr>
          <p:cNvPr id="4" name="Footer Placeholder 3"/>
          <p:cNvSpPr>
            <a:spLocks noGrp="1"/>
          </p:cNvSpPr>
          <p:nvPr>
            <p:ph type="ftr" sz="quarter" idx="11"/>
          </p:nvPr>
        </p:nvSpPr>
        <p:spPr>
          <a:xfrm>
            <a:off x="3028950" y="4767911"/>
            <a:ext cx="3086100" cy="273843"/>
          </a:xfrm>
          <a:prstGeom prst="rect">
            <a:avLst/>
          </a:prstGeom>
        </p:spPr>
        <p:txBody>
          <a:bodyPr lIns="101599" tIns="50799" rIns="101599" bIns="50799"/>
          <a:lstStyle/>
          <a:p>
            <a:endParaRPr lang="en-US" dirty="0">
              <a:solidFill>
                <a:srgbClr val="0070C5">
                  <a:tint val="75000"/>
                </a:srgbClr>
              </a:solidFill>
            </a:endParaRPr>
          </a:p>
        </p:txBody>
      </p:sp>
      <p:sp>
        <p:nvSpPr>
          <p:cNvPr id="5" name="Slide Number Placeholder 4"/>
          <p:cNvSpPr>
            <a:spLocks noGrp="1"/>
          </p:cNvSpPr>
          <p:nvPr>
            <p:ph type="sldNum" sz="quarter" idx="12"/>
          </p:nvPr>
        </p:nvSpPr>
        <p:spPr/>
        <p:txBody>
          <a:bodyPr/>
          <a:lstStyle>
            <a:lvl1pPr>
              <a:defRPr sz="800"/>
            </a:lvl1pPr>
          </a:lstStyle>
          <a:p>
            <a:fld id="{8F6F523E-87D5-4ED7-9D83-2C4584C95A45}" type="slidenum">
              <a:rPr lang="en-US" smtClean="0">
                <a:solidFill>
                  <a:srgbClr val="0070C5"/>
                </a:solidFill>
              </a:rPr>
              <a:pPr/>
              <a:t>‹#›</a:t>
            </a:fld>
            <a:endParaRPr lang="en-US" dirty="0">
              <a:solidFill>
                <a:srgbClr val="0070C5"/>
              </a:solidFill>
            </a:endParaRPr>
          </a:p>
        </p:txBody>
      </p:sp>
    </p:spTree>
    <p:extLst>
      <p:ext uri="{BB962C8B-B14F-4D97-AF65-F5344CB8AC3E}">
        <p14:creationId xmlns:p14="http://schemas.microsoft.com/office/powerpoint/2010/main" val="226577351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תמונה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4" y="2650"/>
            <a:ext cx="9147567" cy="5140852"/>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a:xfrm>
            <a:off x="628650" y="4767906"/>
            <a:ext cx="2057400" cy="273843"/>
          </a:xfrm>
          <a:prstGeom prst="rect">
            <a:avLst/>
          </a:prstGeom>
        </p:spPr>
        <p:txBody>
          <a:bodyPr lIns="101599" tIns="50799" rIns="101599" bIns="50799"/>
          <a:lstStyle/>
          <a:p>
            <a:fld id="{841C05A8-484A-461F-BD17-A49CC39485E6}" type="datetimeFigureOut">
              <a:rPr lang="en-US" smtClean="0">
                <a:solidFill>
                  <a:srgbClr val="0070C5">
                    <a:tint val="75000"/>
                  </a:srgbClr>
                </a:solidFill>
              </a:rPr>
              <a:pPr/>
              <a:t>5/5/2016</a:t>
            </a:fld>
            <a:endParaRPr lang="en-US" dirty="0">
              <a:solidFill>
                <a:srgbClr val="0070C5">
                  <a:tint val="75000"/>
                </a:srgbClr>
              </a:solidFill>
            </a:endParaRPr>
          </a:p>
        </p:txBody>
      </p:sp>
      <p:sp>
        <p:nvSpPr>
          <p:cNvPr id="5" name="Footer Placeholder 4"/>
          <p:cNvSpPr>
            <a:spLocks noGrp="1"/>
          </p:cNvSpPr>
          <p:nvPr>
            <p:ph type="ftr" sz="quarter" idx="11"/>
          </p:nvPr>
        </p:nvSpPr>
        <p:spPr>
          <a:xfrm>
            <a:off x="3028950" y="4767906"/>
            <a:ext cx="3086100" cy="273843"/>
          </a:xfrm>
          <a:prstGeom prst="rect">
            <a:avLst/>
          </a:prstGeom>
        </p:spPr>
        <p:txBody>
          <a:bodyPr lIns="101599" tIns="50799" rIns="101599" bIns="50799"/>
          <a:lstStyle/>
          <a:p>
            <a:endParaRPr lang="en-US" dirty="0">
              <a:solidFill>
                <a:srgbClr val="0070C5">
                  <a:tint val="75000"/>
                </a:srgbClr>
              </a:solidFill>
            </a:endParaRPr>
          </a:p>
        </p:txBody>
      </p:sp>
      <p:sp>
        <p:nvSpPr>
          <p:cNvPr id="6" name="Slide Number Placeholder 5"/>
          <p:cNvSpPr>
            <a:spLocks noGrp="1"/>
          </p:cNvSpPr>
          <p:nvPr>
            <p:ph type="sldNum" sz="quarter" idx="12"/>
          </p:nvPr>
        </p:nvSpPr>
        <p:spPr/>
        <p:txBody>
          <a:bodyPr/>
          <a:lstStyle/>
          <a:p>
            <a:fld id="{8F6F523E-87D5-4ED7-9D83-2C4584C95A45}" type="slidenum">
              <a:rPr lang="en-US" smtClean="0">
                <a:solidFill>
                  <a:srgbClr val="0070C5"/>
                </a:solidFill>
              </a:rPr>
              <a:pPr/>
              <a:t>‹#›</a:t>
            </a:fld>
            <a:endParaRPr lang="en-US" dirty="0">
              <a:solidFill>
                <a:srgbClr val="0070C5"/>
              </a:solidFill>
            </a:endParaRPr>
          </a:p>
        </p:txBody>
      </p:sp>
      <p:sp>
        <p:nvSpPr>
          <p:cNvPr id="8" name="Content Placeholder 2"/>
          <p:cNvSpPr>
            <a:spLocks noGrp="1"/>
          </p:cNvSpPr>
          <p:nvPr>
            <p:ph idx="13"/>
          </p:nvPr>
        </p:nvSpPr>
        <p:spPr>
          <a:xfrm>
            <a:off x="628324" y="1347661"/>
            <a:ext cx="7910797" cy="3131470"/>
          </a:xfrm>
        </p:spPr>
        <p:txBody>
          <a:bodyPr/>
          <a:lstStyle>
            <a:lvl1pPr marL="149844" indent="-149844">
              <a:defRPr sz="2400"/>
            </a:lvl1pPr>
            <a:lvl2pPr marL="354206" indent="-149844">
              <a:lnSpc>
                <a:spcPts val="2100"/>
              </a:lnSpc>
              <a:defRPr sz="2100"/>
            </a:lvl2pPr>
            <a:lvl3pPr marL="510909" indent="-149844">
              <a:lnSpc>
                <a:spcPts val="1800"/>
              </a:lnSpc>
              <a:defRPr sz="1800"/>
            </a:lvl3pPr>
            <a:lvl4pPr marL="681175" indent="-149844">
              <a:lnSpc>
                <a:spcPts val="1500"/>
              </a:lnSpc>
              <a:defRPr sz="1600"/>
            </a:lvl4pPr>
            <a:lvl5pPr marL="851526" indent="-149844">
              <a:lnSpc>
                <a:spcPts val="1350"/>
              </a:lnSpc>
              <a:defRPr sz="13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4256874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תמונה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4" y="2650"/>
            <a:ext cx="9147567" cy="5140852"/>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a:xfrm>
            <a:off x="628650" y="4767890"/>
            <a:ext cx="2057400" cy="273843"/>
          </a:xfrm>
          <a:prstGeom prst="rect">
            <a:avLst/>
          </a:prstGeom>
        </p:spPr>
        <p:txBody>
          <a:bodyPr lIns="101599" tIns="50799" rIns="101599" bIns="50799"/>
          <a:lstStyle/>
          <a:p>
            <a:fld id="{841C05A8-484A-461F-BD17-A49CC39485E6}" type="datetimeFigureOut">
              <a:rPr lang="en-US" smtClean="0">
                <a:solidFill>
                  <a:srgbClr val="0070C5">
                    <a:tint val="75000"/>
                  </a:srgbClr>
                </a:solidFill>
              </a:rPr>
              <a:pPr/>
              <a:t>5/5/2016</a:t>
            </a:fld>
            <a:endParaRPr lang="en-US" dirty="0">
              <a:solidFill>
                <a:srgbClr val="0070C5">
                  <a:tint val="75000"/>
                </a:srgbClr>
              </a:solidFill>
            </a:endParaRPr>
          </a:p>
        </p:txBody>
      </p:sp>
      <p:sp>
        <p:nvSpPr>
          <p:cNvPr id="5" name="Footer Placeholder 4"/>
          <p:cNvSpPr>
            <a:spLocks noGrp="1"/>
          </p:cNvSpPr>
          <p:nvPr>
            <p:ph type="ftr" sz="quarter" idx="11"/>
          </p:nvPr>
        </p:nvSpPr>
        <p:spPr>
          <a:xfrm>
            <a:off x="3028950" y="4767890"/>
            <a:ext cx="3086100" cy="273843"/>
          </a:xfrm>
          <a:prstGeom prst="rect">
            <a:avLst/>
          </a:prstGeom>
        </p:spPr>
        <p:txBody>
          <a:bodyPr lIns="101599" tIns="50799" rIns="101599" bIns="50799"/>
          <a:lstStyle/>
          <a:p>
            <a:endParaRPr lang="en-US" dirty="0">
              <a:solidFill>
                <a:srgbClr val="0070C5">
                  <a:tint val="75000"/>
                </a:srgbClr>
              </a:solidFill>
            </a:endParaRPr>
          </a:p>
        </p:txBody>
      </p:sp>
      <p:sp>
        <p:nvSpPr>
          <p:cNvPr id="6" name="Slide Number Placeholder 5"/>
          <p:cNvSpPr>
            <a:spLocks noGrp="1"/>
          </p:cNvSpPr>
          <p:nvPr>
            <p:ph type="sldNum" sz="quarter" idx="12"/>
          </p:nvPr>
        </p:nvSpPr>
        <p:spPr/>
        <p:txBody>
          <a:bodyPr/>
          <a:lstStyle/>
          <a:p>
            <a:fld id="{8F6F523E-87D5-4ED7-9D83-2C4584C95A45}" type="slidenum">
              <a:rPr lang="en-US" smtClean="0">
                <a:solidFill>
                  <a:srgbClr val="0070C5"/>
                </a:solidFill>
              </a:rPr>
              <a:pPr/>
              <a:t>‹#›</a:t>
            </a:fld>
            <a:endParaRPr lang="en-US" dirty="0">
              <a:solidFill>
                <a:srgbClr val="0070C5"/>
              </a:solidFill>
            </a:endParaRPr>
          </a:p>
        </p:txBody>
      </p:sp>
      <p:sp>
        <p:nvSpPr>
          <p:cNvPr id="8" name="Content Placeholder 2"/>
          <p:cNvSpPr>
            <a:spLocks noGrp="1"/>
          </p:cNvSpPr>
          <p:nvPr>
            <p:ph idx="13"/>
          </p:nvPr>
        </p:nvSpPr>
        <p:spPr>
          <a:xfrm>
            <a:off x="628324" y="1347649"/>
            <a:ext cx="7910797" cy="3131470"/>
          </a:xfrm>
        </p:spPr>
        <p:txBody>
          <a:bodyPr/>
          <a:lstStyle>
            <a:lvl1pPr marL="149907" indent="-149907">
              <a:defRPr sz="2400"/>
            </a:lvl1pPr>
            <a:lvl2pPr marL="354355" indent="-149907">
              <a:lnSpc>
                <a:spcPts val="2100"/>
              </a:lnSpc>
              <a:defRPr sz="2100"/>
            </a:lvl2pPr>
            <a:lvl3pPr marL="511124" indent="-149907">
              <a:lnSpc>
                <a:spcPts val="1800"/>
              </a:lnSpc>
              <a:defRPr sz="1800"/>
            </a:lvl3pPr>
            <a:lvl4pPr marL="681462" indent="-149907">
              <a:lnSpc>
                <a:spcPts val="1500"/>
              </a:lnSpc>
              <a:defRPr sz="1600"/>
            </a:lvl4pPr>
            <a:lvl5pPr marL="851881" indent="-149907">
              <a:lnSpc>
                <a:spcPts val="1350"/>
              </a:lnSpc>
              <a:defRPr sz="13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425687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Tagline">
    <p:spTree>
      <p:nvGrpSpPr>
        <p:cNvPr id="1" name=""/>
        <p:cNvGrpSpPr/>
        <p:nvPr/>
      </p:nvGrpSpPr>
      <p:grpSpPr>
        <a:xfrm>
          <a:off x="0" y="0"/>
          <a:ext cx="0" cy="0"/>
          <a:chOff x="0" y="0"/>
          <a:chExt cx="0" cy="0"/>
        </a:xfrm>
      </p:grpSpPr>
      <p:sp>
        <p:nvSpPr>
          <p:cNvPr id="40" name="Rectangle 7"/>
          <p:cNvSpPr/>
          <p:nvPr userDrawn="1"/>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1"/>
          <p:cNvSpPr>
            <a:spLocks noGrp="1"/>
          </p:cNvSpPr>
          <p:nvPr>
            <p:ph type="ctrTitle" hasCustomPrompt="1"/>
          </p:nvPr>
        </p:nvSpPr>
        <p:spPr>
          <a:xfrm>
            <a:off x="347134" y="2766048"/>
            <a:ext cx="8442904" cy="803297"/>
          </a:xfrm>
        </p:spPr>
        <p:txBody>
          <a:bodyPr wrap="square" anchor="b" anchorCtr="0">
            <a:spAutoFit/>
          </a:bodyPr>
          <a:lstStyle>
            <a:lvl1pPr algn="l">
              <a:lnSpc>
                <a:spcPct val="70000"/>
              </a:lnSpc>
              <a:defRPr sz="6500" b="0">
                <a:solidFill>
                  <a:schemeClr val="tx1">
                    <a:alpha val="90000"/>
                  </a:schemeClr>
                </a:solidFill>
                <a:latin typeface="+mj-lt"/>
                <a:ea typeface="Intel Clear Pro" panose="020B0804020202060201" pitchFamily="34" charset="0"/>
                <a:cs typeface="Intel Clear Pro" panose="020B0804020202060201" pitchFamily="34" charset="0"/>
              </a:defRPr>
            </a:lvl1pPr>
          </a:lstStyle>
          <a:p>
            <a:r>
              <a:rPr lang="en-US" dirty="0" smtClean="0"/>
              <a:t>Click to edit title</a:t>
            </a:r>
            <a:endParaRPr lang="en-US" dirty="0"/>
          </a:p>
        </p:txBody>
      </p:sp>
      <p:sp>
        <p:nvSpPr>
          <p:cNvPr id="21" name="Text Placeholder 8"/>
          <p:cNvSpPr>
            <a:spLocks noGrp="1"/>
          </p:cNvSpPr>
          <p:nvPr>
            <p:ph type="body" sz="quarter" idx="13" hasCustomPrompt="1"/>
          </p:nvPr>
        </p:nvSpPr>
        <p:spPr>
          <a:xfrm>
            <a:off x="347134" y="3469788"/>
            <a:ext cx="8442904" cy="338554"/>
          </a:xfrm>
        </p:spPr>
        <p:txBody>
          <a:bodyPr wrap="square">
            <a:spAutoFit/>
          </a:bodyPr>
          <a:lstStyle>
            <a:lvl1pPr marL="0" indent="0" algn="l">
              <a:spcBef>
                <a:spcPts val="0"/>
              </a:spcBef>
              <a:buNone/>
              <a:defRPr sz="1600">
                <a:solidFill>
                  <a:schemeClr val="accent3"/>
                </a:solidFill>
                <a:latin typeface="+mn-lt"/>
              </a:defRPr>
            </a:lvl1pPr>
            <a:lvl2pPr marL="0" indent="0" algn="l">
              <a:buNone/>
              <a:defRPr sz="1800">
                <a:solidFill>
                  <a:schemeClr val="tx1"/>
                </a:solidFill>
              </a:defRPr>
            </a:lvl2pPr>
            <a:lvl3pPr marL="0" indent="0" algn="l">
              <a:buNone/>
              <a:defRPr sz="1600">
                <a:solidFill>
                  <a:schemeClr val="tx1"/>
                </a:solidFill>
              </a:defRPr>
            </a:lvl3pPr>
            <a:lvl4pPr marL="0" indent="0" algn="l">
              <a:buNone/>
              <a:defRPr sz="1400">
                <a:solidFill>
                  <a:schemeClr val="tx1"/>
                </a:solidFill>
              </a:defRPr>
            </a:lvl4pPr>
            <a:lvl5pPr marL="0" indent="0" algn="l">
              <a:buNone/>
              <a:defRPr sz="1400">
                <a:solidFill>
                  <a:schemeClr val="tx1"/>
                </a:solidFill>
              </a:defRPr>
            </a:lvl5pPr>
          </a:lstStyle>
          <a:p>
            <a:pPr lvl="0"/>
            <a:r>
              <a:rPr lang="en-US" dirty="0" smtClean="0"/>
              <a:t>Click to edit subtitle</a:t>
            </a:r>
          </a:p>
        </p:txBody>
      </p:sp>
      <p:sp>
        <p:nvSpPr>
          <p:cNvPr id="8" name="TextBox 7"/>
          <p:cNvSpPr txBox="1"/>
          <p:nvPr userDrawn="1"/>
        </p:nvSpPr>
        <p:spPr>
          <a:xfrm>
            <a:off x="353962" y="4863189"/>
            <a:ext cx="1840568" cy="215444"/>
          </a:xfrm>
          <a:prstGeom prst="rect">
            <a:avLst/>
          </a:prstGeom>
          <a:noFill/>
        </p:spPr>
        <p:txBody>
          <a:bodyPr wrap="none" rtlCol="0" anchor="ctr" anchorCtr="0">
            <a:spAutoFit/>
          </a:bodyPr>
          <a:lstStyle/>
          <a:p>
            <a:pPr algn="l"/>
            <a:r>
              <a:rPr kumimoji="0" lang="en-US" sz="800" b="0" i="0" u="none" strike="noStrike" kern="0" cap="none" spc="0" normalizeH="0" baseline="0" noProof="0" dirty="0" smtClean="0">
                <a:ln>
                  <a:noFill/>
                </a:ln>
                <a:solidFill>
                  <a:prstClr val="white"/>
                </a:solidFill>
                <a:effectLst/>
                <a:uLnTx/>
                <a:uFillTx/>
              </a:rPr>
              <a:t>Copyright © 2016 Intel Corporation</a:t>
            </a:r>
            <a:endParaRPr lang="en-US" sz="600" dirty="0" smtClean="0">
              <a:solidFill>
                <a:srgbClr val="FFFFFF"/>
              </a:solidFill>
              <a:latin typeface="+mn-lt"/>
            </a:endParaRPr>
          </a:p>
        </p:txBody>
      </p:sp>
      <p:grpSp>
        <p:nvGrpSpPr>
          <p:cNvPr id="9" name="Group 8"/>
          <p:cNvGrpSpPr/>
          <p:nvPr userDrawn="1"/>
        </p:nvGrpSpPr>
        <p:grpSpPr>
          <a:xfrm>
            <a:off x="451796" y="386081"/>
            <a:ext cx="2156497" cy="894738"/>
            <a:chOff x="3095625" y="246063"/>
            <a:chExt cx="5176838" cy="2147887"/>
          </a:xfrm>
          <a:solidFill>
            <a:srgbClr val="FFFFFF"/>
          </a:solidFill>
        </p:grpSpPr>
        <p:sp>
          <p:nvSpPr>
            <p:cNvPr id="10" name="Freeform 36"/>
            <p:cNvSpPr>
              <a:spLocks noEditPoints="1"/>
            </p:cNvSpPr>
            <p:nvPr userDrawn="1"/>
          </p:nvSpPr>
          <p:spPr bwMode="auto">
            <a:xfrm>
              <a:off x="3095625" y="246063"/>
              <a:ext cx="2998788" cy="1976437"/>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37"/>
            <p:cNvSpPr>
              <a:spLocks noEditPoints="1"/>
            </p:cNvSpPr>
            <p:nvPr userDrawn="1"/>
          </p:nvSpPr>
          <p:spPr bwMode="auto">
            <a:xfrm>
              <a:off x="5643563" y="706438"/>
              <a:ext cx="125413" cy="123825"/>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38"/>
            <p:cNvSpPr>
              <a:spLocks noEditPoints="1"/>
            </p:cNvSpPr>
            <p:nvPr userDrawn="1"/>
          </p:nvSpPr>
          <p:spPr bwMode="auto">
            <a:xfrm>
              <a:off x="8145463" y="2079625"/>
              <a:ext cx="127000" cy="61912"/>
            </a:xfrm>
            <a:custGeom>
              <a:avLst/>
              <a:gdLst>
                <a:gd name="T0" fmla="*/ 83 w 160"/>
                <a:gd name="T1" fmla="*/ 0 h 79"/>
                <a:gd name="T2" fmla="*/ 97 w 160"/>
                <a:gd name="T3" fmla="*/ 0 h 79"/>
                <a:gd name="T4" fmla="*/ 123 w 160"/>
                <a:gd name="T5" fmla="*/ 45 h 79"/>
                <a:gd name="T6" fmla="*/ 146 w 160"/>
                <a:gd name="T7" fmla="*/ 0 h 79"/>
                <a:gd name="T8" fmla="*/ 160 w 160"/>
                <a:gd name="T9" fmla="*/ 0 h 79"/>
                <a:gd name="T10" fmla="*/ 160 w 160"/>
                <a:gd name="T11" fmla="*/ 79 h 79"/>
                <a:gd name="T12" fmla="*/ 146 w 160"/>
                <a:gd name="T13" fmla="*/ 79 h 79"/>
                <a:gd name="T14" fmla="*/ 146 w 160"/>
                <a:gd name="T15" fmla="*/ 25 h 79"/>
                <a:gd name="T16" fmla="*/ 128 w 160"/>
                <a:gd name="T17" fmla="*/ 59 h 79"/>
                <a:gd name="T18" fmla="*/ 115 w 160"/>
                <a:gd name="T19" fmla="*/ 59 h 79"/>
                <a:gd name="T20" fmla="*/ 97 w 160"/>
                <a:gd name="T21" fmla="*/ 25 h 79"/>
                <a:gd name="T22" fmla="*/ 97 w 160"/>
                <a:gd name="T23" fmla="*/ 79 h 79"/>
                <a:gd name="T24" fmla="*/ 83 w 160"/>
                <a:gd name="T25" fmla="*/ 79 h 79"/>
                <a:gd name="T26" fmla="*/ 83 w 160"/>
                <a:gd name="T27" fmla="*/ 0 h 79"/>
                <a:gd name="T28" fmla="*/ 0 w 160"/>
                <a:gd name="T29" fmla="*/ 0 h 79"/>
                <a:gd name="T30" fmla="*/ 69 w 160"/>
                <a:gd name="T31" fmla="*/ 0 h 79"/>
                <a:gd name="T32" fmla="*/ 69 w 160"/>
                <a:gd name="T33" fmla="*/ 14 h 79"/>
                <a:gd name="T34" fmla="*/ 41 w 160"/>
                <a:gd name="T35" fmla="*/ 14 h 79"/>
                <a:gd name="T36" fmla="*/ 41 w 160"/>
                <a:gd name="T37" fmla="*/ 79 h 79"/>
                <a:gd name="T38" fmla="*/ 27 w 160"/>
                <a:gd name="T39" fmla="*/ 79 h 79"/>
                <a:gd name="T40" fmla="*/ 27 w 160"/>
                <a:gd name="T41" fmla="*/ 14 h 79"/>
                <a:gd name="T42" fmla="*/ 0 w 160"/>
                <a:gd name="T43" fmla="*/ 14 h 79"/>
                <a:gd name="T44" fmla="*/ 0 w 160"/>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 h="79">
                  <a:moveTo>
                    <a:pt x="83" y="0"/>
                  </a:moveTo>
                  <a:lnTo>
                    <a:pt x="97" y="0"/>
                  </a:lnTo>
                  <a:lnTo>
                    <a:pt x="123" y="45"/>
                  </a:lnTo>
                  <a:lnTo>
                    <a:pt x="146" y="0"/>
                  </a:lnTo>
                  <a:lnTo>
                    <a:pt x="160" y="0"/>
                  </a:lnTo>
                  <a:lnTo>
                    <a:pt x="160" y="79"/>
                  </a:lnTo>
                  <a:lnTo>
                    <a:pt x="146" y="79"/>
                  </a:lnTo>
                  <a:lnTo>
                    <a:pt x="146" y="25"/>
                  </a:lnTo>
                  <a:lnTo>
                    <a:pt x="128" y="59"/>
                  </a:lnTo>
                  <a:lnTo>
                    <a:pt x="115" y="59"/>
                  </a:lnTo>
                  <a:lnTo>
                    <a:pt x="97" y="25"/>
                  </a:lnTo>
                  <a:lnTo>
                    <a:pt x="97" y="79"/>
                  </a:lnTo>
                  <a:lnTo>
                    <a:pt x="83" y="79"/>
                  </a:lnTo>
                  <a:lnTo>
                    <a:pt x="83" y="0"/>
                  </a:lnTo>
                  <a:close/>
                  <a:moveTo>
                    <a:pt x="0" y="0"/>
                  </a:moveTo>
                  <a:lnTo>
                    <a:pt x="69" y="0"/>
                  </a:lnTo>
                  <a:lnTo>
                    <a:pt x="69" y="14"/>
                  </a:lnTo>
                  <a:lnTo>
                    <a:pt x="41" y="14"/>
                  </a:lnTo>
                  <a:lnTo>
                    <a:pt x="41" y="79"/>
                  </a:lnTo>
                  <a:lnTo>
                    <a:pt x="27" y="79"/>
                  </a:lnTo>
                  <a:lnTo>
                    <a:pt x="27" y="14"/>
                  </a:lnTo>
                  <a:lnTo>
                    <a:pt x="0" y="1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39"/>
            <p:cNvSpPr>
              <a:spLocks noEditPoints="1"/>
            </p:cNvSpPr>
            <p:nvPr userDrawn="1"/>
          </p:nvSpPr>
          <p:spPr bwMode="auto">
            <a:xfrm>
              <a:off x="5826125" y="1677988"/>
              <a:ext cx="204788" cy="241300"/>
            </a:xfrm>
            <a:custGeom>
              <a:avLst/>
              <a:gdLst>
                <a:gd name="T0" fmla="*/ 141 w 258"/>
                <a:gd name="T1" fmla="*/ 42 h 304"/>
                <a:gd name="T2" fmla="*/ 117 w 258"/>
                <a:gd name="T3" fmla="*/ 46 h 304"/>
                <a:gd name="T4" fmla="*/ 98 w 258"/>
                <a:gd name="T5" fmla="*/ 52 h 304"/>
                <a:gd name="T6" fmla="*/ 82 w 258"/>
                <a:gd name="T7" fmla="*/ 66 h 304"/>
                <a:gd name="T8" fmla="*/ 68 w 258"/>
                <a:gd name="T9" fmla="*/ 82 h 304"/>
                <a:gd name="T10" fmla="*/ 58 w 258"/>
                <a:gd name="T11" fmla="*/ 101 h 304"/>
                <a:gd name="T12" fmla="*/ 54 w 258"/>
                <a:gd name="T13" fmla="*/ 125 h 304"/>
                <a:gd name="T14" fmla="*/ 211 w 258"/>
                <a:gd name="T15" fmla="*/ 125 h 304"/>
                <a:gd name="T16" fmla="*/ 211 w 258"/>
                <a:gd name="T17" fmla="*/ 119 h 304"/>
                <a:gd name="T18" fmla="*/ 209 w 258"/>
                <a:gd name="T19" fmla="*/ 97 h 304"/>
                <a:gd name="T20" fmla="*/ 203 w 258"/>
                <a:gd name="T21" fmla="*/ 78 h 304"/>
                <a:gd name="T22" fmla="*/ 193 w 258"/>
                <a:gd name="T23" fmla="*/ 64 h 304"/>
                <a:gd name="T24" fmla="*/ 179 w 258"/>
                <a:gd name="T25" fmla="*/ 52 h 304"/>
                <a:gd name="T26" fmla="*/ 161 w 258"/>
                <a:gd name="T27" fmla="*/ 46 h 304"/>
                <a:gd name="T28" fmla="*/ 141 w 258"/>
                <a:gd name="T29" fmla="*/ 42 h 304"/>
                <a:gd name="T30" fmla="*/ 139 w 258"/>
                <a:gd name="T31" fmla="*/ 0 h 304"/>
                <a:gd name="T32" fmla="*/ 167 w 258"/>
                <a:gd name="T33" fmla="*/ 2 h 304"/>
                <a:gd name="T34" fmla="*/ 191 w 258"/>
                <a:gd name="T35" fmla="*/ 10 h 304"/>
                <a:gd name="T36" fmla="*/ 211 w 258"/>
                <a:gd name="T37" fmla="*/ 20 h 304"/>
                <a:gd name="T38" fmla="*/ 228 w 258"/>
                <a:gd name="T39" fmla="*/ 36 h 304"/>
                <a:gd name="T40" fmla="*/ 240 w 258"/>
                <a:gd name="T41" fmla="*/ 56 h 304"/>
                <a:gd name="T42" fmla="*/ 250 w 258"/>
                <a:gd name="T43" fmla="*/ 78 h 304"/>
                <a:gd name="T44" fmla="*/ 256 w 258"/>
                <a:gd name="T45" fmla="*/ 103 h 304"/>
                <a:gd name="T46" fmla="*/ 258 w 258"/>
                <a:gd name="T47" fmla="*/ 129 h 304"/>
                <a:gd name="T48" fmla="*/ 256 w 258"/>
                <a:gd name="T49" fmla="*/ 165 h 304"/>
                <a:gd name="T50" fmla="*/ 52 w 258"/>
                <a:gd name="T51" fmla="*/ 165 h 304"/>
                <a:gd name="T52" fmla="*/ 58 w 258"/>
                <a:gd name="T53" fmla="*/ 193 h 304"/>
                <a:gd name="T54" fmla="*/ 66 w 258"/>
                <a:gd name="T55" fmla="*/ 216 h 304"/>
                <a:gd name="T56" fmla="*/ 80 w 258"/>
                <a:gd name="T57" fmla="*/ 234 h 304"/>
                <a:gd name="T58" fmla="*/ 100 w 258"/>
                <a:gd name="T59" fmla="*/ 248 h 304"/>
                <a:gd name="T60" fmla="*/ 123 w 258"/>
                <a:gd name="T61" fmla="*/ 256 h 304"/>
                <a:gd name="T62" fmla="*/ 153 w 258"/>
                <a:gd name="T63" fmla="*/ 260 h 304"/>
                <a:gd name="T64" fmla="*/ 181 w 258"/>
                <a:gd name="T65" fmla="*/ 256 h 304"/>
                <a:gd name="T66" fmla="*/ 205 w 258"/>
                <a:gd name="T67" fmla="*/ 248 h 304"/>
                <a:gd name="T68" fmla="*/ 226 w 258"/>
                <a:gd name="T69" fmla="*/ 236 h 304"/>
                <a:gd name="T70" fmla="*/ 248 w 258"/>
                <a:gd name="T71" fmla="*/ 270 h 304"/>
                <a:gd name="T72" fmla="*/ 226 w 258"/>
                <a:gd name="T73" fmla="*/ 286 h 304"/>
                <a:gd name="T74" fmla="*/ 203 w 258"/>
                <a:gd name="T75" fmla="*/ 296 h 304"/>
                <a:gd name="T76" fmla="*/ 177 w 258"/>
                <a:gd name="T77" fmla="*/ 302 h 304"/>
                <a:gd name="T78" fmla="*/ 147 w 258"/>
                <a:gd name="T79" fmla="*/ 304 h 304"/>
                <a:gd name="T80" fmla="*/ 115 w 258"/>
                <a:gd name="T81" fmla="*/ 302 h 304"/>
                <a:gd name="T82" fmla="*/ 88 w 258"/>
                <a:gd name="T83" fmla="*/ 294 h 304"/>
                <a:gd name="T84" fmla="*/ 62 w 258"/>
                <a:gd name="T85" fmla="*/ 282 h 304"/>
                <a:gd name="T86" fmla="*/ 42 w 258"/>
                <a:gd name="T87" fmla="*/ 264 h 304"/>
                <a:gd name="T88" fmla="*/ 24 w 258"/>
                <a:gd name="T89" fmla="*/ 242 h 304"/>
                <a:gd name="T90" fmla="*/ 12 w 258"/>
                <a:gd name="T91" fmla="*/ 216 h 304"/>
                <a:gd name="T92" fmla="*/ 4 w 258"/>
                <a:gd name="T93" fmla="*/ 185 h 304"/>
                <a:gd name="T94" fmla="*/ 0 w 258"/>
                <a:gd name="T95" fmla="*/ 149 h 304"/>
                <a:gd name="T96" fmla="*/ 4 w 258"/>
                <a:gd name="T97" fmla="*/ 115 h 304"/>
                <a:gd name="T98" fmla="*/ 12 w 258"/>
                <a:gd name="T99" fmla="*/ 86 h 304"/>
                <a:gd name="T100" fmla="*/ 24 w 258"/>
                <a:gd name="T101" fmla="*/ 60 h 304"/>
                <a:gd name="T102" fmla="*/ 40 w 258"/>
                <a:gd name="T103" fmla="*/ 40 h 304"/>
                <a:gd name="T104" fmla="*/ 62 w 258"/>
                <a:gd name="T105" fmla="*/ 22 h 304"/>
                <a:gd name="T106" fmla="*/ 84 w 258"/>
                <a:gd name="T107" fmla="*/ 10 h 304"/>
                <a:gd name="T108" fmla="*/ 111 w 258"/>
                <a:gd name="T109" fmla="*/ 2 h 304"/>
                <a:gd name="T110" fmla="*/ 139 w 258"/>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4">
                  <a:moveTo>
                    <a:pt x="141" y="42"/>
                  </a:moveTo>
                  <a:lnTo>
                    <a:pt x="117" y="46"/>
                  </a:lnTo>
                  <a:lnTo>
                    <a:pt x="98" y="52"/>
                  </a:lnTo>
                  <a:lnTo>
                    <a:pt x="82" y="66"/>
                  </a:lnTo>
                  <a:lnTo>
                    <a:pt x="68" y="82"/>
                  </a:lnTo>
                  <a:lnTo>
                    <a:pt x="58" y="101"/>
                  </a:lnTo>
                  <a:lnTo>
                    <a:pt x="54" y="125"/>
                  </a:lnTo>
                  <a:lnTo>
                    <a:pt x="211" y="125"/>
                  </a:lnTo>
                  <a:lnTo>
                    <a:pt x="211" y="119"/>
                  </a:lnTo>
                  <a:lnTo>
                    <a:pt x="209" y="97"/>
                  </a:lnTo>
                  <a:lnTo>
                    <a:pt x="203" y="78"/>
                  </a:lnTo>
                  <a:lnTo>
                    <a:pt x="193" y="64"/>
                  </a:lnTo>
                  <a:lnTo>
                    <a:pt x="179" y="52"/>
                  </a:lnTo>
                  <a:lnTo>
                    <a:pt x="161" y="46"/>
                  </a:lnTo>
                  <a:lnTo>
                    <a:pt x="141" y="42"/>
                  </a:lnTo>
                  <a:close/>
                  <a:moveTo>
                    <a:pt x="139" y="0"/>
                  </a:moveTo>
                  <a:lnTo>
                    <a:pt x="167" y="2"/>
                  </a:lnTo>
                  <a:lnTo>
                    <a:pt x="191" y="10"/>
                  </a:lnTo>
                  <a:lnTo>
                    <a:pt x="211" y="20"/>
                  </a:lnTo>
                  <a:lnTo>
                    <a:pt x="228" y="36"/>
                  </a:lnTo>
                  <a:lnTo>
                    <a:pt x="240" y="56"/>
                  </a:lnTo>
                  <a:lnTo>
                    <a:pt x="250" y="78"/>
                  </a:lnTo>
                  <a:lnTo>
                    <a:pt x="256" y="103"/>
                  </a:lnTo>
                  <a:lnTo>
                    <a:pt x="258" y="129"/>
                  </a:lnTo>
                  <a:lnTo>
                    <a:pt x="256" y="165"/>
                  </a:lnTo>
                  <a:lnTo>
                    <a:pt x="52" y="165"/>
                  </a:lnTo>
                  <a:lnTo>
                    <a:pt x="58" y="193"/>
                  </a:lnTo>
                  <a:lnTo>
                    <a:pt x="66" y="216"/>
                  </a:lnTo>
                  <a:lnTo>
                    <a:pt x="80" y="234"/>
                  </a:lnTo>
                  <a:lnTo>
                    <a:pt x="100" y="248"/>
                  </a:lnTo>
                  <a:lnTo>
                    <a:pt x="123" y="256"/>
                  </a:lnTo>
                  <a:lnTo>
                    <a:pt x="153" y="260"/>
                  </a:lnTo>
                  <a:lnTo>
                    <a:pt x="181" y="256"/>
                  </a:lnTo>
                  <a:lnTo>
                    <a:pt x="205" y="248"/>
                  </a:lnTo>
                  <a:lnTo>
                    <a:pt x="226" y="236"/>
                  </a:lnTo>
                  <a:lnTo>
                    <a:pt x="248" y="270"/>
                  </a:lnTo>
                  <a:lnTo>
                    <a:pt x="226" y="286"/>
                  </a:lnTo>
                  <a:lnTo>
                    <a:pt x="203" y="296"/>
                  </a:lnTo>
                  <a:lnTo>
                    <a:pt x="177" y="302"/>
                  </a:lnTo>
                  <a:lnTo>
                    <a:pt x="147" y="304"/>
                  </a:lnTo>
                  <a:lnTo>
                    <a:pt x="115" y="302"/>
                  </a:lnTo>
                  <a:lnTo>
                    <a:pt x="88" y="294"/>
                  </a:lnTo>
                  <a:lnTo>
                    <a:pt x="62" y="282"/>
                  </a:lnTo>
                  <a:lnTo>
                    <a:pt x="42" y="264"/>
                  </a:lnTo>
                  <a:lnTo>
                    <a:pt x="24" y="242"/>
                  </a:lnTo>
                  <a:lnTo>
                    <a:pt x="12" y="216"/>
                  </a:lnTo>
                  <a:lnTo>
                    <a:pt x="4" y="185"/>
                  </a:lnTo>
                  <a:lnTo>
                    <a:pt x="0" y="149"/>
                  </a:lnTo>
                  <a:lnTo>
                    <a:pt x="4" y="115"/>
                  </a:lnTo>
                  <a:lnTo>
                    <a:pt x="12" y="86"/>
                  </a:lnTo>
                  <a:lnTo>
                    <a:pt x="24" y="60"/>
                  </a:lnTo>
                  <a:lnTo>
                    <a:pt x="40" y="40"/>
                  </a:lnTo>
                  <a:lnTo>
                    <a:pt x="62" y="22"/>
                  </a:lnTo>
                  <a:lnTo>
                    <a:pt x="84" y="10"/>
                  </a:lnTo>
                  <a:lnTo>
                    <a:pt x="111"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40"/>
            <p:cNvSpPr>
              <a:spLocks/>
            </p:cNvSpPr>
            <p:nvPr userDrawn="1"/>
          </p:nvSpPr>
          <p:spPr bwMode="auto">
            <a:xfrm>
              <a:off x="6053138" y="1684338"/>
              <a:ext cx="215900" cy="228600"/>
            </a:xfrm>
            <a:custGeom>
              <a:avLst/>
              <a:gdLst>
                <a:gd name="T0" fmla="*/ 6 w 271"/>
                <a:gd name="T1" fmla="*/ 0 h 288"/>
                <a:gd name="T2" fmla="*/ 65 w 271"/>
                <a:gd name="T3" fmla="*/ 0 h 288"/>
                <a:gd name="T4" fmla="*/ 137 w 271"/>
                <a:gd name="T5" fmla="*/ 105 h 288"/>
                <a:gd name="T6" fmla="*/ 208 w 271"/>
                <a:gd name="T7" fmla="*/ 0 h 288"/>
                <a:gd name="T8" fmla="*/ 263 w 271"/>
                <a:gd name="T9" fmla="*/ 0 h 288"/>
                <a:gd name="T10" fmla="*/ 164 w 271"/>
                <a:gd name="T11" fmla="*/ 141 h 288"/>
                <a:gd name="T12" fmla="*/ 271 w 271"/>
                <a:gd name="T13" fmla="*/ 288 h 288"/>
                <a:gd name="T14" fmla="*/ 212 w 271"/>
                <a:gd name="T15" fmla="*/ 288 h 288"/>
                <a:gd name="T16" fmla="*/ 135 w 271"/>
                <a:gd name="T17" fmla="*/ 177 h 288"/>
                <a:gd name="T18" fmla="*/ 55 w 271"/>
                <a:gd name="T19" fmla="*/ 288 h 288"/>
                <a:gd name="T20" fmla="*/ 0 w 271"/>
                <a:gd name="T21" fmla="*/ 288 h 288"/>
                <a:gd name="T22" fmla="*/ 107 w 271"/>
                <a:gd name="T23" fmla="*/ 141 h 288"/>
                <a:gd name="T24" fmla="*/ 6 w 271"/>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288">
                  <a:moveTo>
                    <a:pt x="6" y="0"/>
                  </a:moveTo>
                  <a:lnTo>
                    <a:pt x="65" y="0"/>
                  </a:lnTo>
                  <a:lnTo>
                    <a:pt x="137" y="105"/>
                  </a:lnTo>
                  <a:lnTo>
                    <a:pt x="208" y="0"/>
                  </a:lnTo>
                  <a:lnTo>
                    <a:pt x="263" y="0"/>
                  </a:lnTo>
                  <a:lnTo>
                    <a:pt x="164" y="141"/>
                  </a:lnTo>
                  <a:lnTo>
                    <a:pt x="271" y="288"/>
                  </a:lnTo>
                  <a:lnTo>
                    <a:pt x="212" y="288"/>
                  </a:lnTo>
                  <a:lnTo>
                    <a:pt x="135" y="177"/>
                  </a:lnTo>
                  <a:lnTo>
                    <a:pt x="55" y="288"/>
                  </a:lnTo>
                  <a:lnTo>
                    <a:pt x="0" y="288"/>
                  </a:lnTo>
                  <a:lnTo>
                    <a:pt x="107" y="14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41"/>
            <p:cNvSpPr>
              <a:spLocks noEditPoints="1"/>
            </p:cNvSpPr>
            <p:nvPr userDrawn="1"/>
          </p:nvSpPr>
          <p:spPr bwMode="auto">
            <a:xfrm>
              <a:off x="6300788" y="1677988"/>
              <a:ext cx="220663" cy="330200"/>
            </a:xfrm>
            <a:custGeom>
              <a:avLst/>
              <a:gdLst>
                <a:gd name="T0" fmla="*/ 143 w 277"/>
                <a:gd name="T1" fmla="*/ 44 h 417"/>
                <a:gd name="T2" fmla="*/ 115 w 277"/>
                <a:gd name="T3" fmla="*/ 48 h 417"/>
                <a:gd name="T4" fmla="*/ 93 w 277"/>
                <a:gd name="T5" fmla="*/ 58 h 417"/>
                <a:gd name="T6" fmla="*/ 75 w 277"/>
                <a:gd name="T7" fmla="*/ 74 h 417"/>
                <a:gd name="T8" fmla="*/ 61 w 277"/>
                <a:gd name="T9" fmla="*/ 97 h 417"/>
                <a:gd name="T10" fmla="*/ 53 w 277"/>
                <a:gd name="T11" fmla="*/ 123 h 417"/>
                <a:gd name="T12" fmla="*/ 51 w 277"/>
                <a:gd name="T13" fmla="*/ 155 h 417"/>
                <a:gd name="T14" fmla="*/ 53 w 277"/>
                <a:gd name="T15" fmla="*/ 185 h 417"/>
                <a:gd name="T16" fmla="*/ 61 w 277"/>
                <a:gd name="T17" fmla="*/ 210 h 417"/>
                <a:gd name="T18" fmla="*/ 73 w 277"/>
                <a:gd name="T19" fmla="*/ 232 h 417"/>
                <a:gd name="T20" fmla="*/ 91 w 277"/>
                <a:gd name="T21" fmla="*/ 246 h 417"/>
                <a:gd name="T22" fmla="*/ 113 w 277"/>
                <a:gd name="T23" fmla="*/ 256 h 417"/>
                <a:gd name="T24" fmla="*/ 137 w 277"/>
                <a:gd name="T25" fmla="*/ 260 h 417"/>
                <a:gd name="T26" fmla="*/ 162 w 277"/>
                <a:gd name="T27" fmla="*/ 256 h 417"/>
                <a:gd name="T28" fmla="*/ 184 w 277"/>
                <a:gd name="T29" fmla="*/ 246 h 417"/>
                <a:gd name="T30" fmla="*/ 200 w 277"/>
                <a:gd name="T31" fmla="*/ 230 h 417"/>
                <a:gd name="T32" fmla="*/ 214 w 277"/>
                <a:gd name="T33" fmla="*/ 208 h 417"/>
                <a:gd name="T34" fmla="*/ 220 w 277"/>
                <a:gd name="T35" fmla="*/ 181 h 417"/>
                <a:gd name="T36" fmla="*/ 224 w 277"/>
                <a:gd name="T37" fmla="*/ 149 h 417"/>
                <a:gd name="T38" fmla="*/ 220 w 277"/>
                <a:gd name="T39" fmla="*/ 117 h 417"/>
                <a:gd name="T40" fmla="*/ 214 w 277"/>
                <a:gd name="T41" fmla="*/ 92 h 417"/>
                <a:gd name="T42" fmla="*/ 202 w 277"/>
                <a:gd name="T43" fmla="*/ 72 h 417"/>
                <a:gd name="T44" fmla="*/ 186 w 277"/>
                <a:gd name="T45" fmla="*/ 56 h 417"/>
                <a:gd name="T46" fmla="*/ 166 w 277"/>
                <a:gd name="T47" fmla="*/ 48 h 417"/>
                <a:gd name="T48" fmla="*/ 143 w 277"/>
                <a:gd name="T49" fmla="*/ 44 h 417"/>
                <a:gd name="T50" fmla="*/ 153 w 277"/>
                <a:gd name="T51" fmla="*/ 0 h 417"/>
                <a:gd name="T52" fmla="*/ 180 w 277"/>
                <a:gd name="T53" fmla="*/ 2 h 417"/>
                <a:gd name="T54" fmla="*/ 206 w 277"/>
                <a:gd name="T55" fmla="*/ 10 h 417"/>
                <a:gd name="T56" fmla="*/ 226 w 277"/>
                <a:gd name="T57" fmla="*/ 24 h 417"/>
                <a:gd name="T58" fmla="*/ 244 w 277"/>
                <a:gd name="T59" fmla="*/ 40 h 417"/>
                <a:gd name="T60" fmla="*/ 258 w 277"/>
                <a:gd name="T61" fmla="*/ 62 h 417"/>
                <a:gd name="T62" fmla="*/ 267 w 277"/>
                <a:gd name="T63" fmla="*/ 86 h 417"/>
                <a:gd name="T64" fmla="*/ 275 w 277"/>
                <a:gd name="T65" fmla="*/ 115 h 417"/>
                <a:gd name="T66" fmla="*/ 277 w 277"/>
                <a:gd name="T67" fmla="*/ 147 h 417"/>
                <a:gd name="T68" fmla="*/ 275 w 277"/>
                <a:gd name="T69" fmla="*/ 179 h 417"/>
                <a:gd name="T70" fmla="*/ 267 w 277"/>
                <a:gd name="T71" fmla="*/ 208 h 417"/>
                <a:gd name="T72" fmla="*/ 258 w 277"/>
                <a:gd name="T73" fmla="*/ 236 h 417"/>
                <a:gd name="T74" fmla="*/ 242 w 277"/>
                <a:gd name="T75" fmla="*/ 260 h 417"/>
                <a:gd name="T76" fmla="*/ 224 w 277"/>
                <a:gd name="T77" fmla="*/ 278 h 417"/>
                <a:gd name="T78" fmla="*/ 200 w 277"/>
                <a:gd name="T79" fmla="*/ 292 h 417"/>
                <a:gd name="T80" fmla="*/ 174 w 277"/>
                <a:gd name="T81" fmla="*/ 302 h 417"/>
                <a:gd name="T82" fmla="*/ 145 w 277"/>
                <a:gd name="T83" fmla="*/ 304 h 417"/>
                <a:gd name="T84" fmla="*/ 115 w 277"/>
                <a:gd name="T85" fmla="*/ 302 h 417"/>
                <a:gd name="T86" fmla="*/ 89 w 277"/>
                <a:gd name="T87" fmla="*/ 292 h 417"/>
                <a:gd name="T88" fmla="*/ 67 w 277"/>
                <a:gd name="T89" fmla="*/ 276 h 417"/>
                <a:gd name="T90" fmla="*/ 51 w 277"/>
                <a:gd name="T91" fmla="*/ 256 h 417"/>
                <a:gd name="T92" fmla="*/ 51 w 277"/>
                <a:gd name="T93" fmla="*/ 417 h 417"/>
                <a:gd name="T94" fmla="*/ 0 w 277"/>
                <a:gd name="T95" fmla="*/ 417 h 417"/>
                <a:gd name="T96" fmla="*/ 0 w 277"/>
                <a:gd name="T97" fmla="*/ 8 h 417"/>
                <a:gd name="T98" fmla="*/ 28 w 277"/>
                <a:gd name="T99" fmla="*/ 8 h 417"/>
                <a:gd name="T100" fmla="*/ 36 w 277"/>
                <a:gd name="T101" fmla="*/ 8 h 417"/>
                <a:gd name="T102" fmla="*/ 42 w 277"/>
                <a:gd name="T103" fmla="*/ 10 h 417"/>
                <a:gd name="T104" fmla="*/ 48 w 277"/>
                <a:gd name="T105" fmla="*/ 14 h 417"/>
                <a:gd name="T106" fmla="*/ 49 w 277"/>
                <a:gd name="T107" fmla="*/ 20 h 417"/>
                <a:gd name="T108" fmla="*/ 51 w 277"/>
                <a:gd name="T109" fmla="*/ 28 h 417"/>
                <a:gd name="T110" fmla="*/ 51 w 277"/>
                <a:gd name="T111" fmla="*/ 52 h 417"/>
                <a:gd name="T112" fmla="*/ 67 w 277"/>
                <a:gd name="T113" fmla="*/ 30 h 417"/>
                <a:gd name="T114" fmla="*/ 91 w 277"/>
                <a:gd name="T115" fmla="*/ 14 h 417"/>
                <a:gd name="T116" fmla="*/ 119 w 277"/>
                <a:gd name="T117" fmla="*/ 4 h 417"/>
                <a:gd name="T118" fmla="*/ 153 w 277"/>
                <a:gd name="T119"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 h="417">
                  <a:moveTo>
                    <a:pt x="143" y="44"/>
                  </a:moveTo>
                  <a:lnTo>
                    <a:pt x="115" y="48"/>
                  </a:lnTo>
                  <a:lnTo>
                    <a:pt x="93" y="58"/>
                  </a:lnTo>
                  <a:lnTo>
                    <a:pt x="75" y="74"/>
                  </a:lnTo>
                  <a:lnTo>
                    <a:pt x="61" y="97"/>
                  </a:lnTo>
                  <a:lnTo>
                    <a:pt x="53" y="123"/>
                  </a:lnTo>
                  <a:lnTo>
                    <a:pt x="51" y="155"/>
                  </a:lnTo>
                  <a:lnTo>
                    <a:pt x="53" y="185"/>
                  </a:lnTo>
                  <a:lnTo>
                    <a:pt x="61" y="210"/>
                  </a:lnTo>
                  <a:lnTo>
                    <a:pt x="73" y="232"/>
                  </a:lnTo>
                  <a:lnTo>
                    <a:pt x="91" y="246"/>
                  </a:lnTo>
                  <a:lnTo>
                    <a:pt x="113" y="256"/>
                  </a:lnTo>
                  <a:lnTo>
                    <a:pt x="137" y="260"/>
                  </a:lnTo>
                  <a:lnTo>
                    <a:pt x="162" y="256"/>
                  </a:lnTo>
                  <a:lnTo>
                    <a:pt x="184" y="246"/>
                  </a:lnTo>
                  <a:lnTo>
                    <a:pt x="200" y="230"/>
                  </a:lnTo>
                  <a:lnTo>
                    <a:pt x="214" y="208"/>
                  </a:lnTo>
                  <a:lnTo>
                    <a:pt x="220" y="181"/>
                  </a:lnTo>
                  <a:lnTo>
                    <a:pt x="224" y="149"/>
                  </a:lnTo>
                  <a:lnTo>
                    <a:pt x="220" y="117"/>
                  </a:lnTo>
                  <a:lnTo>
                    <a:pt x="214" y="92"/>
                  </a:lnTo>
                  <a:lnTo>
                    <a:pt x="202" y="72"/>
                  </a:lnTo>
                  <a:lnTo>
                    <a:pt x="186" y="56"/>
                  </a:lnTo>
                  <a:lnTo>
                    <a:pt x="166" y="48"/>
                  </a:lnTo>
                  <a:lnTo>
                    <a:pt x="143" y="44"/>
                  </a:lnTo>
                  <a:close/>
                  <a:moveTo>
                    <a:pt x="153" y="0"/>
                  </a:moveTo>
                  <a:lnTo>
                    <a:pt x="180" y="2"/>
                  </a:lnTo>
                  <a:lnTo>
                    <a:pt x="206" y="10"/>
                  </a:lnTo>
                  <a:lnTo>
                    <a:pt x="226" y="24"/>
                  </a:lnTo>
                  <a:lnTo>
                    <a:pt x="244" y="40"/>
                  </a:lnTo>
                  <a:lnTo>
                    <a:pt x="258" y="62"/>
                  </a:lnTo>
                  <a:lnTo>
                    <a:pt x="267" y="86"/>
                  </a:lnTo>
                  <a:lnTo>
                    <a:pt x="275" y="115"/>
                  </a:lnTo>
                  <a:lnTo>
                    <a:pt x="277" y="147"/>
                  </a:lnTo>
                  <a:lnTo>
                    <a:pt x="275" y="179"/>
                  </a:lnTo>
                  <a:lnTo>
                    <a:pt x="267" y="208"/>
                  </a:lnTo>
                  <a:lnTo>
                    <a:pt x="258" y="236"/>
                  </a:lnTo>
                  <a:lnTo>
                    <a:pt x="242" y="260"/>
                  </a:lnTo>
                  <a:lnTo>
                    <a:pt x="224" y="278"/>
                  </a:lnTo>
                  <a:lnTo>
                    <a:pt x="200" y="292"/>
                  </a:lnTo>
                  <a:lnTo>
                    <a:pt x="174" y="302"/>
                  </a:lnTo>
                  <a:lnTo>
                    <a:pt x="145" y="304"/>
                  </a:lnTo>
                  <a:lnTo>
                    <a:pt x="115" y="302"/>
                  </a:lnTo>
                  <a:lnTo>
                    <a:pt x="89" y="292"/>
                  </a:lnTo>
                  <a:lnTo>
                    <a:pt x="67" y="276"/>
                  </a:lnTo>
                  <a:lnTo>
                    <a:pt x="51" y="256"/>
                  </a:lnTo>
                  <a:lnTo>
                    <a:pt x="51" y="417"/>
                  </a:lnTo>
                  <a:lnTo>
                    <a:pt x="0" y="417"/>
                  </a:lnTo>
                  <a:lnTo>
                    <a:pt x="0" y="8"/>
                  </a:lnTo>
                  <a:lnTo>
                    <a:pt x="28" y="8"/>
                  </a:lnTo>
                  <a:lnTo>
                    <a:pt x="36" y="8"/>
                  </a:lnTo>
                  <a:lnTo>
                    <a:pt x="42" y="10"/>
                  </a:lnTo>
                  <a:lnTo>
                    <a:pt x="48" y="14"/>
                  </a:lnTo>
                  <a:lnTo>
                    <a:pt x="49" y="20"/>
                  </a:lnTo>
                  <a:lnTo>
                    <a:pt x="51" y="28"/>
                  </a:lnTo>
                  <a:lnTo>
                    <a:pt x="51" y="52"/>
                  </a:lnTo>
                  <a:lnTo>
                    <a:pt x="67" y="30"/>
                  </a:lnTo>
                  <a:lnTo>
                    <a:pt x="91" y="14"/>
                  </a:lnTo>
                  <a:lnTo>
                    <a:pt x="119" y="4"/>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42"/>
            <p:cNvSpPr>
              <a:spLocks noEditPoints="1"/>
            </p:cNvSpPr>
            <p:nvPr userDrawn="1"/>
          </p:nvSpPr>
          <p:spPr bwMode="auto">
            <a:xfrm>
              <a:off x="6559550" y="1677988"/>
              <a:ext cx="204788" cy="241300"/>
            </a:xfrm>
            <a:custGeom>
              <a:avLst/>
              <a:gdLst>
                <a:gd name="T0" fmla="*/ 141 w 258"/>
                <a:gd name="T1" fmla="*/ 42 h 304"/>
                <a:gd name="T2" fmla="*/ 117 w 258"/>
                <a:gd name="T3" fmla="*/ 46 h 304"/>
                <a:gd name="T4" fmla="*/ 97 w 258"/>
                <a:gd name="T5" fmla="*/ 52 h 304"/>
                <a:gd name="T6" fmla="*/ 81 w 258"/>
                <a:gd name="T7" fmla="*/ 66 h 304"/>
                <a:gd name="T8" fmla="*/ 67 w 258"/>
                <a:gd name="T9" fmla="*/ 82 h 304"/>
                <a:gd name="T10" fmla="*/ 57 w 258"/>
                <a:gd name="T11" fmla="*/ 101 h 304"/>
                <a:gd name="T12" fmla="*/ 53 w 258"/>
                <a:gd name="T13" fmla="*/ 125 h 304"/>
                <a:gd name="T14" fmla="*/ 210 w 258"/>
                <a:gd name="T15" fmla="*/ 125 h 304"/>
                <a:gd name="T16" fmla="*/ 210 w 258"/>
                <a:gd name="T17" fmla="*/ 119 h 304"/>
                <a:gd name="T18" fmla="*/ 208 w 258"/>
                <a:gd name="T19" fmla="*/ 97 h 304"/>
                <a:gd name="T20" fmla="*/ 200 w 258"/>
                <a:gd name="T21" fmla="*/ 78 h 304"/>
                <a:gd name="T22" fmla="*/ 190 w 258"/>
                <a:gd name="T23" fmla="*/ 64 h 304"/>
                <a:gd name="T24" fmla="*/ 178 w 258"/>
                <a:gd name="T25" fmla="*/ 52 h 304"/>
                <a:gd name="T26" fmla="*/ 160 w 258"/>
                <a:gd name="T27" fmla="*/ 46 h 304"/>
                <a:gd name="T28" fmla="*/ 141 w 258"/>
                <a:gd name="T29" fmla="*/ 42 h 304"/>
                <a:gd name="T30" fmla="*/ 139 w 258"/>
                <a:gd name="T31" fmla="*/ 0 h 304"/>
                <a:gd name="T32" fmla="*/ 166 w 258"/>
                <a:gd name="T33" fmla="*/ 2 h 304"/>
                <a:gd name="T34" fmla="*/ 190 w 258"/>
                <a:gd name="T35" fmla="*/ 10 h 304"/>
                <a:gd name="T36" fmla="*/ 210 w 258"/>
                <a:gd name="T37" fmla="*/ 20 h 304"/>
                <a:gd name="T38" fmla="*/ 228 w 258"/>
                <a:gd name="T39" fmla="*/ 36 h 304"/>
                <a:gd name="T40" fmla="*/ 240 w 258"/>
                <a:gd name="T41" fmla="*/ 56 h 304"/>
                <a:gd name="T42" fmla="*/ 250 w 258"/>
                <a:gd name="T43" fmla="*/ 78 h 304"/>
                <a:gd name="T44" fmla="*/ 256 w 258"/>
                <a:gd name="T45" fmla="*/ 103 h 304"/>
                <a:gd name="T46" fmla="*/ 258 w 258"/>
                <a:gd name="T47" fmla="*/ 129 h 304"/>
                <a:gd name="T48" fmla="*/ 256 w 258"/>
                <a:gd name="T49" fmla="*/ 165 h 304"/>
                <a:gd name="T50" fmla="*/ 51 w 258"/>
                <a:gd name="T51" fmla="*/ 165 h 304"/>
                <a:gd name="T52" fmla="*/ 57 w 258"/>
                <a:gd name="T53" fmla="*/ 193 h 304"/>
                <a:gd name="T54" fmla="*/ 65 w 258"/>
                <a:gd name="T55" fmla="*/ 216 h 304"/>
                <a:gd name="T56" fmla="*/ 79 w 258"/>
                <a:gd name="T57" fmla="*/ 234 h 304"/>
                <a:gd name="T58" fmla="*/ 99 w 258"/>
                <a:gd name="T59" fmla="*/ 248 h 304"/>
                <a:gd name="T60" fmla="*/ 123 w 258"/>
                <a:gd name="T61" fmla="*/ 256 h 304"/>
                <a:gd name="T62" fmla="*/ 153 w 258"/>
                <a:gd name="T63" fmla="*/ 260 h 304"/>
                <a:gd name="T64" fmla="*/ 180 w 258"/>
                <a:gd name="T65" fmla="*/ 256 h 304"/>
                <a:gd name="T66" fmla="*/ 204 w 258"/>
                <a:gd name="T67" fmla="*/ 248 h 304"/>
                <a:gd name="T68" fmla="*/ 226 w 258"/>
                <a:gd name="T69" fmla="*/ 236 h 304"/>
                <a:gd name="T70" fmla="*/ 248 w 258"/>
                <a:gd name="T71" fmla="*/ 270 h 304"/>
                <a:gd name="T72" fmla="*/ 226 w 258"/>
                <a:gd name="T73" fmla="*/ 286 h 304"/>
                <a:gd name="T74" fmla="*/ 202 w 258"/>
                <a:gd name="T75" fmla="*/ 296 h 304"/>
                <a:gd name="T76" fmla="*/ 176 w 258"/>
                <a:gd name="T77" fmla="*/ 302 h 304"/>
                <a:gd name="T78" fmla="*/ 147 w 258"/>
                <a:gd name="T79" fmla="*/ 304 h 304"/>
                <a:gd name="T80" fmla="*/ 115 w 258"/>
                <a:gd name="T81" fmla="*/ 302 h 304"/>
                <a:gd name="T82" fmla="*/ 87 w 258"/>
                <a:gd name="T83" fmla="*/ 294 h 304"/>
                <a:gd name="T84" fmla="*/ 61 w 258"/>
                <a:gd name="T85" fmla="*/ 282 h 304"/>
                <a:gd name="T86" fmla="*/ 42 w 258"/>
                <a:gd name="T87" fmla="*/ 264 h 304"/>
                <a:gd name="T88" fmla="*/ 24 w 258"/>
                <a:gd name="T89" fmla="*/ 242 h 304"/>
                <a:gd name="T90" fmla="*/ 12 w 258"/>
                <a:gd name="T91" fmla="*/ 216 h 304"/>
                <a:gd name="T92" fmla="*/ 4 w 258"/>
                <a:gd name="T93" fmla="*/ 185 h 304"/>
                <a:gd name="T94" fmla="*/ 0 w 258"/>
                <a:gd name="T95" fmla="*/ 149 h 304"/>
                <a:gd name="T96" fmla="*/ 4 w 258"/>
                <a:gd name="T97" fmla="*/ 115 h 304"/>
                <a:gd name="T98" fmla="*/ 12 w 258"/>
                <a:gd name="T99" fmla="*/ 86 h 304"/>
                <a:gd name="T100" fmla="*/ 24 w 258"/>
                <a:gd name="T101" fmla="*/ 60 h 304"/>
                <a:gd name="T102" fmla="*/ 40 w 258"/>
                <a:gd name="T103" fmla="*/ 40 h 304"/>
                <a:gd name="T104" fmla="*/ 61 w 258"/>
                <a:gd name="T105" fmla="*/ 22 h 304"/>
                <a:gd name="T106" fmla="*/ 83 w 258"/>
                <a:gd name="T107" fmla="*/ 10 h 304"/>
                <a:gd name="T108" fmla="*/ 111 w 258"/>
                <a:gd name="T109" fmla="*/ 2 h 304"/>
                <a:gd name="T110" fmla="*/ 139 w 258"/>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4">
                  <a:moveTo>
                    <a:pt x="141" y="42"/>
                  </a:moveTo>
                  <a:lnTo>
                    <a:pt x="117" y="46"/>
                  </a:lnTo>
                  <a:lnTo>
                    <a:pt x="97" y="52"/>
                  </a:lnTo>
                  <a:lnTo>
                    <a:pt x="81" y="66"/>
                  </a:lnTo>
                  <a:lnTo>
                    <a:pt x="67" y="82"/>
                  </a:lnTo>
                  <a:lnTo>
                    <a:pt x="57" y="101"/>
                  </a:lnTo>
                  <a:lnTo>
                    <a:pt x="53" y="125"/>
                  </a:lnTo>
                  <a:lnTo>
                    <a:pt x="210" y="125"/>
                  </a:lnTo>
                  <a:lnTo>
                    <a:pt x="210" y="119"/>
                  </a:lnTo>
                  <a:lnTo>
                    <a:pt x="208" y="97"/>
                  </a:lnTo>
                  <a:lnTo>
                    <a:pt x="200" y="78"/>
                  </a:lnTo>
                  <a:lnTo>
                    <a:pt x="190" y="64"/>
                  </a:lnTo>
                  <a:lnTo>
                    <a:pt x="178" y="52"/>
                  </a:lnTo>
                  <a:lnTo>
                    <a:pt x="160" y="46"/>
                  </a:lnTo>
                  <a:lnTo>
                    <a:pt x="141" y="42"/>
                  </a:lnTo>
                  <a:close/>
                  <a:moveTo>
                    <a:pt x="139" y="0"/>
                  </a:moveTo>
                  <a:lnTo>
                    <a:pt x="166" y="2"/>
                  </a:lnTo>
                  <a:lnTo>
                    <a:pt x="190" y="10"/>
                  </a:lnTo>
                  <a:lnTo>
                    <a:pt x="210" y="20"/>
                  </a:lnTo>
                  <a:lnTo>
                    <a:pt x="228" y="36"/>
                  </a:lnTo>
                  <a:lnTo>
                    <a:pt x="240" y="56"/>
                  </a:lnTo>
                  <a:lnTo>
                    <a:pt x="250" y="78"/>
                  </a:lnTo>
                  <a:lnTo>
                    <a:pt x="256" y="103"/>
                  </a:lnTo>
                  <a:lnTo>
                    <a:pt x="258" y="129"/>
                  </a:lnTo>
                  <a:lnTo>
                    <a:pt x="256" y="165"/>
                  </a:lnTo>
                  <a:lnTo>
                    <a:pt x="51" y="165"/>
                  </a:lnTo>
                  <a:lnTo>
                    <a:pt x="57" y="193"/>
                  </a:lnTo>
                  <a:lnTo>
                    <a:pt x="65" y="216"/>
                  </a:lnTo>
                  <a:lnTo>
                    <a:pt x="79" y="234"/>
                  </a:lnTo>
                  <a:lnTo>
                    <a:pt x="99" y="248"/>
                  </a:lnTo>
                  <a:lnTo>
                    <a:pt x="123" y="256"/>
                  </a:lnTo>
                  <a:lnTo>
                    <a:pt x="153" y="260"/>
                  </a:lnTo>
                  <a:lnTo>
                    <a:pt x="180" y="256"/>
                  </a:lnTo>
                  <a:lnTo>
                    <a:pt x="204" y="248"/>
                  </a:lnTo>
                  <a:lnTo>
                    <a:pt x="226" y="236"/>
                  </a:lnTo>
                  <a:lnTo>
                    <a:pt x="248" y="270"/>
                  </a:lnTo>
                  <a:lnTo>
                    <a:pt x="226" y="286"/>
                  </a:lnTo>
                  <a:lnTo>
                    <a:pt x="202" y="296"/>
                  </a:lnTo>
                  <a:lnTo>
                    <a:pt x="176" y="302"/>
                  </a:lnTo>
                  <a:lnTo>
                    <a:pt x="147" y="304"/>
                  </a:lnTo>
                  <a:lnTo>
                    <a:pt x="115" y="302"/>
                  </a:lnTo>
                  <a:lnTo>
                    <a:pt x="87" y="294"/>
                  </a:lnTo>
                  <a:lnTo>
                    <a:pt x="61" y="282"/>
                  </a:lnTo>
                  <a:lnTo>
                    <a:pt x="42" y="264"/>
                  </a:lnTo>
                  <a:lnTo>
                    <a:pt x="24" y="242"/>
                  </a:lnTo>
                  <a:lnTo>
                    <a:pt x="12" y="216"/>
                  </a:lnTo>
                  <a:lnTo>
                    <a:pt x="4" y="185"/>
                  </a:lnTo>
                  <a:lnTo>
                    <a:pt x="0" y="149"/>
                  </a:lnTo>
                  <a:lnTo>
                    <a:pt x="4" y="115"/>
                  </a:lnTo>
                  <a:lnTo>
                    <a:pt x="12" y="86"/>
                  </a:lnTo>
                  <a:lnTo>
                    <a:pt x="24" y="60"/>
                  </a:lnTo>
                  <a:lnTo>
                    <a:pt x="40" y="40"/>
                  </a:lnTo>
                  <a:lnTo>
                    <a:pt x="61" y="22"/>
                  </a:lnTo>
                  <a:lnTo>
                    <a:pt x="83" y="10"/>
                  </a:lnTo>
                  <a:lnTo>
                    <a:pt x="111"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43"/>
            <p:cNvSpPr>
              <a:spLocks/>
            </p:cNvSpPr>
            <p:nvPr userDrawn="1"/>
          </p:nvSpPr>
          <p:spPr bwMode="auto">
            <a:xfrm>
              <a:off x="6816725" y="1681163"/>
              <a:ext cx="130175" cy="231775"/>
            </a:xfrm>
            <a:custGeom>
              <a:avLst/>
              <a:gdLst>
                <a:gd name="T0" fmla="*/ 139 w 164"/>
                <a:gd name="T1" fmla="*/ 0 h 292"/>
                <a:gd name="T2" fmla="*/ 147 w 164"/>
                <a:gd name="T3" fmla="*/ 0 h 292"/>
                <a:gd name="T4" fmla="*/ 155 w 164"/>
                <a:gd name="T5" fmla="*/ 0 h 292"/>
                <a:gd name="T6" fmla="*/ 161 w 164"/>
                <a:gd name="T7" fmla="*/ 2 h 292"/>
                <a:gd name="T8" fmla="*/ 164 w 164"/>
                <a:gd name="T9" fmla="*/ 2 h 292"/>
                <a:gd name="T10" fmla="*/ 164 w 164"/>
                <a:gd name="T11" fmla="*/ 46 h 292"/>
                <a:gd name="T12" fmla="*/ 147 w 164"/>
                <a:gd name="T13" fmla="*/ 46 h 292"/>
                <a:gd name="T14" fmla="*/ 117 w 164"/>
                <a:gd name="T15" fmla="*/ 48 h 292"/>
                <a:gd name="T16" fmla="*/ 93 w 164"/>
                <a:gd name="T17" fmla="*/ 56 h 292"/>
                <a:gd name="T18" fmla="*/ 75 w 164"/>
                <a:gd name="T19" fmla="*/ 70 h 292"/>
                <a:gd name="T20" fmla="*/ 61 w 164"/>
                <a:gd name="T21" fmla="*/ 91 h 292"/>
                <a:gd name="T22" fmla="*/ 54 w 164"/>
                <a:gd name="T23" fmla="*/ 119 h 292"/>
                <a:gd name="T24" fmla="*/ 52 w 164"/>
                <a:gd name="T25" fmla="*/ 153 h 292"/>
                <a:gd name="T26" fmla="*/ 52 w 164"/>
                <a:gd name="T27" fmla="*/ 292 h 292"/>
                <a:gd name="T28" fmla="*/ 0 w 164"/>
                <a:gd name="T29" fmla="*/ 292 h 292"/>
                <a:gd name="T30" fmla="*/ 0 w 164"/>
                <a:gd name="T31" fmla="*/ 4 h 292"/>
                <a:gd name="T32" fmla="*/ 26 w 164"/>
                <a:gd name="T33" fmla="*/ 4 h 292"/>
                <a:gd name="T34" fmla="*/ 36 w 164"/>
                <a:gd name="T35" fmla="*/ 4 h 292"/>
                <a:gd name="T36" fmla="*/ 42 w 164"/>
                <a:gd name="T37" fmla="*/ 6 h 292"/>
                <a:gd name="T38" fmla="*/ 46 w 164"/>
                <a:gd name="T39" fmla="*/ 10 h 292"/>
                <a:gd name="T40" fmla="*/ 50 w 164"/>
                <a:gd name="T41" fmla="*/ 16 h 292"/>
                <a:gd name="T42" fmla="*/ 50 w 164"/>
                <a:gd name="T43" fmla="*/ 24 h 292"/>
                <a:gd name="T44" fmla="*/ 50 w 164"/>
                <a:gd name="T45" fmla="*/ 52 h 292"/>
                <a:gd name="T46" fmla="*/ 65 w 164"/>
                <a:gd name="T47" fmla="*/ 30 h 292"/>
                <a:gd name="T48" fmla="*/ 85 w 164"/>
                <a:gd name="T49" fmla="*/ 12 h 292"/>
                <a:gd name="T50" fmla="*/ 111 w 164"/>
                <a:gd name="T51" fmla="*/ 2 h 292"/>
                <a:gd name="T52" fmla="*/ 139 w 16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4" h="292">
                  <a:moveTo>
                    <a:pt x="139" y="0"/>
                  </a:moveTo>
                  <a:lnTo>
                    <a:pt x="147" y="0"/>
                  </a:lnTo>
                  <a:lnTo>
                    <a:pt x="155" y="0"/>
                  </a:lnTo>
                  <a:lnTo>
                    <a:pt x="161" y="2"/>
                  </a:lnTo>
                  <a:lnTo>
                    <a:pt x="164" y="2"/>
                  </a:lnTo>
                  <a:lnTo>
                    <a:pt x="164" y="46"/>
                  </a:lnTo>
                  <a:lnTo>
                    <a:pt x="147" y="46"/>
                  </a:lnTo>
                  <a:lnTo>
                    <a:pt x="117" y="48"/>
                  </a:lnTo>
                  <a:lnTo>
                    <a:pt x="93" y="56"/>
                  </a:lnTo>
                  <a:lnTo>
                    <a:pt x="75" y="70"/>
                  </a:lnTo>
                  <a:lnTo>
                    <a:pt x="61" y="91"/>
                  </a:lnTo>
                  <a:lnTo>
                    <a:pt x="54" y="119"/>
                  </a:lnTo>
                  <a:lnTo>
                    <a:pt x="52" y="153"/>
                  </a:lnTo>
                  <a:lnTo>
                    <a:pt x="52" y="292"/>
                  </a:lnTo>
                  <a:lnTo>
                    <a:pt x="0" y="292"/>
                  </a:lnTo>
                  <a:lnTo>
                    <a:pt x="0" y="4"/>
                  </a:lnTo>
                  <a:lnTo>
                    <a:pt x="26" y="4"/>
                  </a:lnTo>
                  <a:lnTo>
                    <a:pt x="36" y="4"/>
                  </a:lnTo>
                  <a:lnTo>
                    <a:pt x="42" y="6"/>
                  </a:lnTo>
                  <a:lnTo>
                    <a:pt x="46" y="10"/>
                  </a:lnTo>
                  <a:lnTo>
                    <a:pt x="50" y="16"/>
                  </a:lnTo>
                  <a:lnTo>
                    <a:pt x="50" y="24"/>
                  </a:lnTo>
                  <a:lnTo>
                    <a:pt x="50" y="52"/>
                  </a:lnTo>
                  <a:lnTo>
                    <a:pt x="65" y="30"/>
                  </a:lnTo>
                  <a:lnTo>
                    <a:pt x="85" y="12"/>
                  </a:lnTo>
                  <a:lnTo>
                    <a:pt x="111"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44"/>
            <p:cNvSpPr>
              <a:spLocks noEditPoints="1"/>
            </p:cNvSpPr>
            <p:nvPr userDrawn="1"/>
          </p:nvSpPr>
          <p:spPr bwMode="auto">
            <a:xfrm>
              <a:off x="6985000" y="1592263"/>
              <a:ext cx="41275" cy="320675"/>
            </a:xfrm>
            <a:custGeom>
              <a:avLst/>
              <a:gdLst>
                <a:gd name="T0" fmla="*/ 0 w 54"/>
                <a:gd name="T1" fmla="*/ 117 h 405"/>
                <a:gd name="T2" fmla="*/ 52 w 54"/>
                <a:gd name="T3" fmla="*/ 117 h 405"/>
                <a:gd name="T4" fmla="*/ 52 w 54"/>
                <a:gd name="T5" fmla="*/ 405 h 405"/>
                <a:gd name="T6" fmla="*/ 0 w 54"/>
                <a:gd name="T7" fmla="*/ 405 h 405"/>
                <a:gd name="T8" fmla="*/ 0 w 54"/>
                <a:gd name="T9" fmla="*/ 117 h 405"/>
                <a:gd name="T10" fmla="*/ 0 w 54"/>
                <a:gd name="T11" fmla="*/ 0 h 405"/>
                <a:gd name="T12" fmla="*/ 54 w 54"/>
                <a:gd name="T13" fmla="*/ 0 h 405"/>
                <a:gd name="T14" fmla="*/ 54 w 54"/>
                <a:gd name="T15" fmla="*/ 60 h 405"/>
                <a:gd name="T16" fmla="*/ 0 w 54"/>
                <a:gd name="T17" fmla="*/ 60 h 405"/>
                <a:gd name="T18" fmla="*/ 0 w 54"/>
                <a:gd name="T19"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05">
                  <a:moveTo>
                    <a:pt x="0" y="117"/>
                  </a:moveTo>
                  <a:lnTo>
                    <a:pt x="52" y="117"/>
                  </a:lnTo>
                  <a:lnTo>
                    <a:pt x="52" y="405"/>
                  </a:lnTo>
                  <a:lnTo>
                    <a:pt x="0" y="405"/>
                  </a:lnTo>
                  <a:lnTo>
                    <a:pt x="0" y="117"/>
                  </a:lnTo>
                  <a:close/>
                  <a:moveTo>
                    <a:pt x="0" y="0"/>
                  </a:moveTo>
                  <a:lnTo>
                    <a:pt x="54" y="0"/>
                  </a:lnTo>
                  <a:lnTo>
                    <a:pt x="54" y="60"/>
                  </a:lnTo>
                  <a:lnTo>
                    <a:pt x="0" y="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45"/>
            <p:cNvSpPr>
              <a:spLocks noEditPoints="1"/>
            </p:cNvSpPr>
            <p:nvPr userDrawn="1"/>
          </p:nvSpPr>
          <p:spPr bwMode="auto">
            <a:xfrm>
              <a:off x="7078663" y="1677988"/>
              <a:ext cx="203200" cy="241300"/>
            </a:xfrm>
            <a:custGeom>
              <a:avLst/>
              <a:gdLst>
                <a:gd name="T0" fmla="*/ 139 w 256"/>
                <a:gd name="T1" fmla="*/ 42 h 304"/>
                <a:gd name="T2" fmla="*/ 117 w 256"/>
                <a:gd name="T3" fmla="*/ 46 h 304"/>
                <a:gd name="T4" fmla="*/ 97 w 256"/>
                <a:gd name="T5" fmla="*/ 52 h 304"/>
                <a:gd name="T6" fmla="*/ 79 w 256"/>
                <a:gd name="T7" fmla="*/ 66 h 304"/>
                <a:gd name="T8" fmla="*/ 67 w 256"/>
                <a:gd name="T9" fmla="*/ 82 h 304"/>
                <a:gd name="T10" fmla="*/ 57 w 256"/>
                <a:gd name="T11" fmla="*/ 101 h 304"/>
                <a:gd name="T12" fmla="*/ 51 w 256"/>
                <a:gd name="T13" fmla="*/ 125 h 304"/>
                <a:gd name="T14" fmla="*/ 208 w 256"/>
                <a:gd name="T15" fmla="*/ 125 h 304"/>
                <a:gd name="T16" fmla="*/ 208 w 256"/>
                <a:gd name="T17" fmla="*/ 119 h 304"/>
                <a:gd name="T18" fmla="*/ 206 w 256"/>
                <a:gd name="T19" fmla="*/ 97 h 304"/>
                <a:gd name="T20" fmla="*/ 200 w 256"/>
                <a:gd name="T21" fmla="*/ 78 h 304"/>
                <a:gd name="T22" fmla="*/ 190 w 256"/>
                <a:gd name="T23" fmla="*/ 64 h 304"/>
                <a:gd name="T24" fmla="*/ 176 w 256"/>
                <a:gd name="T25" fmla="*/ 52 h 304"/>
                <a:gd name="T26" fmla="*/ 159 w 256"/>
                <a:gd name="T27" fmla="*/ 46 h 304"/>
                <a:gd name="T28" fmla="*/ 139 w 256"/>
                <a:gd name="T29" fmla="*/ 42 h 304"/>
                <a:gd name="T30" fmla="*/ 137 w 256"/>
                <a:gd name="T31" fmla="*/ 0 h 304"/>
                <a:gd name="T32" fmla="*/ 164 w 256"/>
                <a:gd name="T33" fmla="*/ 2 h 304"/>
                <a:gd name="T34" fmla="*/ 188 w 256"/>
                <a:gd name="T35" fmla="*/ 10 h 304"/>
                <a:gd name="T36" fmla="*/ 210 w 256"/>
                <a:gd name="T37" fmla="*/ 20 h 304"/>
                <a:gd name="T38" fmla="*/ 226 w 256"/>
                <a:gd name="T39" fmla="*/ 36 h 304"/>
                <a:gd name="T40" fmla="*/ 240 w 256"/>
                <a:gd name="T41" fmla="*/ 56 h 304"/>
                <a:gd name="T42" fmla="*/ 250 w 256"/>
                <a:gd name="T43" fmla="*/ 78 h 304"/>
                <a:gd name="T44" fmla="*/ 254 w 256"/>
                <a:gd name="T45" fmla="*/ 103 h 304"/>
                <a:gd name="T46" fmla="*/ 256 w 256"/>
                <a:gd name="T47" fmla="*/ 129 h 304"/>
                <a:gd name="T48" fmla="*/ 254 w 256"/>
                <a:gd name="T49" fmla="*/ 165 h 304"/>
                <a:gd name="T50" fmla="*/ 51 w 256"/>
                <a:gd name="T51" fmla="*/ 165 h 304"/>
                <a:gd name="T52" fmla="*/ 55 w 256"/>
                <a:gd name="T53" fmla="*/ 193 h 304"/>
                <a:gd name="T54" fmla="*/ 65 w 256"/>
                <a:gd name="T55" fmla="*/ 216 h 304"/>
                <a:gd name="T56" fmla="*/ 79 w 256"/>
                <a:gd name="T57" fmla="*/ 234 h 304"/>
                <a:gd name="T58" fmla="*/ 97 w 256"/>
                <a:gd name="T59" fmla="*/ 248 h 304"/>
                <a:gd name="T60" fmla="*/ 123 w 256"/>
                <a:gd name="T61" fmla="*/ 256 h 304"/>
                <a:gd name="T62" fmla="*/ 151 w 256"/>
                <a:gd name="T63" fmla="*/ 260 h 304"/>
                <a:gd name="T64" fmla="*/ 178 w 256"/>
                <a:gd name="T65" fmla="*/ 256 h 304"/>
                <a:gd name="T66" fmla="*/ 204 w 256"/>
                <a:gd name="T67" fmla="*/ 248 h 304"/>
                <a:gd name="T68" fmla="*/ 224 w 256"/>
                <a:gd name="T69" fmla="*/ 236 h 304"/>
                <a:gd name="T70" fmla="*/ 246 w 256"/>
                <a:gd name="T71" fmla="*/ 270 h 304"/>
                <a:gd name="T72" fmla="*/ 226 w 256"/>
                <a:gd name="T73" fmla="*/ 286 h 304"/>
                <a:gd name="T74" fmla="*/ 202 w 256"/>
                <a:gd name="T75" fmla="*/ 296 h 304"/>
                <a:gd name="T76" fmla="*/ 174 w 256"/>
                <a:gd name="T77" fmla="*/ 302 h 304"/>
                <a:gd name="T78" fmla="*/ 147 w 256"/>
                <a:gd name="T79" fmla="*/ 304 h 304"/>
                <a:gd name="T80" fmla="*/ 115 w 256"/>
                <a:gd name="T81" fmla="*/ 302 h 304"/>
                <a:gd name="T82" fmla="*/ 85 w 256"/>
                <a:gd name="T83" fmla="*/ 294 h 304"/>
                <a:gd name="T84" fmla="*/ 61 w 256"/>
                <a:gd name="T85" fmla="*/ 282 h 304"/>
                <a:gd name="T86" fmla="*/ 40 w 256"/>
                <a:gd name="T87" fmla="*/ 264 h 304"/>
                <a:gd name="T88" fmla="*/ 22 w 256"/>
                <a:gd name="T89" fmla="*/ 242 h 304"/>
                <a:gd name="T90" fmla="*/ 10 w 256"/>
                <a:gd name="T91" fmla="*/ 216 h 304"/>
                <a:gd name="T92" fmla="*/ 2 w 256"/>
                <a:gd name="T93" fmla="*/ 185 h 304"/>
                <a:gd name="T94" fmla="*/ 0 w 256"/>
                <a:gd name="T95" fmla="*/ 149 h 304"/>
                <a:gd name="T96" fmla="*/ 2 w 256"/>
                <a:gd name="T97" fmla="*/ 115 h 304"/>
                <a:gd name="T98" fmla="*/ 10 w 256"/>
                <a:gd name="T99" fmla="*/ 86 h 304"/>
                <a:gd name="T100" fmla="*/ 22 w 256"/>
                <a:gd name="T101" fmla="*/ 60 h 304"/>
                <a:gd name="T102" fmla="*/ 40 w 256"/>
                <a:gd name="T103" fmla="*/ 40 h 304"/>
                <a:gd name="T104" fmla="*/ 59 w 256"/>
                <a:gd name="T105" fmla="*/ 22 h 304"/>
                <a:gd name="T106" fmla="*/ 83 w 256"/>
                <a:gd name="T107" fmla="*/ 10 h 304"/>
                <a:gd name="T108" fmla="*/ 109 w 256"/>
                <a:gd name="T109" fmla="*/ 2 h 304"/>
                <a:gd name="T110" fmla="*/ 137 w 256"/>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6" h="304">
                  <a:moveTo>
                    <a:pt x="139" y="42"/>
                  </a:moveTo>
                  <a:lnTo>
                    <a:pt x="117" y="46"/>
                  </a:lnTo>
                  <a:lnTo>
                    <a:pt x="97" y="52"/>
                  </a:lnTo>
                  <a:lnTo>
                    <a:pt x="79" y="66"/>
                  </a:lnTo>
                  <a:lnTo>
                    <a:pt x="67" y="82"/>
                  </a:lnTo>
                  <a:lnTo>
                    <a:pt x="57" y="101"/>
                  </a:lnTo>
                  <a:lnTo>
                    <a:pt x="51" y="125"/>
                  </a:lnTo>
                  <a:lnTo>
                    <a:pt x="208" y="125"/>
                  </a:lnTo>
                  <a:lnTo>
                    <a:pt x="208" y="119"/>
                  </a:lnTo>
                  <a:lnTo>
                    <a:pt x="206" y="97"/>
                  </a:lnTo>
                  <a:lnTo>
                    <a:pt x="200" y="78"/>
                  </a:lnTo>
                  <a:lnTo>
                    <a:pt x="190" y="64"/>
                  </a:lnTo>
                  <a:lnTo>
                    <a:pt x="176" y="52"/>
                  </a:lnTo>
                  <a:lnTo>
                    <a:pt x="159" y="46"/>
                  </a:lnTo>
                  <a:lnTo>
                    <a:pt x="139" y="42"/>
                  </a:lnTo>
                  <a:close/>
                  <a:moveTo>
                    <a:pt x="137" y="0"/>
                  </a:moveTo>
                  <a:lnTo>
                    <a:pt x="164" y="2"/>
                  </a:lnTo>
                  <a:lnTo>
                    <a:pt x="188" y="10"/>
                  </a:lnTo>
                  <a:lnTo>
                    <a:pt x="210" y="20"/>
                  </a:lnTo>
                  <a:lnTo>
                    <a:pt x="226" y="36"/>
                  </a:lnTo>
                  <a:lnTo>
                    <a:pt x="240" y="56"/>
                  </a:lnTo>
                  <a:lnTo>
                    <a:pt x="250" y="78"/>
                  </a:lnTo>
                  <a:lnTo>
                    <a:pt x="254" y="103"/>
                  </a:lnTo>
                  <a:lnTo>
                    <a:pt x="256" y="129"/>
                  </a:lnTo>
                  <a:lnTo>
                    <a:pt x="254" y="165"/>
                  </a:lnTo>
                  <a:lnTo>
                    <a:pt x="51" y="165"/>
                  </a:lnTo>
                  <a:lnTo>
                    <a:pt x="55" y="193"/>
                  </a:lnTo>
                  <a:lnTo>
                    <a:pt x="65" y="216"/>
                  </a:lnTo>
                  <a:lnTo>
                    <a:pt x="79" y="234"/>
                  </a:lnTo>
                  <a:lnTo>
                    <a:pt x="97" y="248"/>
                  </a:lnTo>
                  <a:lnTo>
                    <a:pt x="123" y="256"/>
                  </a:lnTo>
                  <a:lnTo>
                    <a:pt x="151" y="260"/>
                  </a:lnTo>
                  <a:lnTo>
                    <a:pt x="178" y="256"/>
                  </a:lnTo>
                  <a:lnTo>
                    <a:pt x="204" y="248"/>
                  </a:lnTo>
                  <a:lnTo>
                    <a:pt x="224" y="236"/>
                  </a:lnTo>
                  <a:lnTo>
                    <a:pt x="246" y="270"/>
                  </a:lnTo>
                  <a:lnTo>
                    <a:pt x="226" y="286"/>
                  </a:lnTo>
                  <a:lnTo>
                    <a:pt x="202" y="296"/>
                  </a:lnTo>
                  <a:lnTo>
                    <a:pt x="174" y="302"/>
                  </a:lnTo>
                  <a:lnTo>
                    <a:pt x="147" y="304"/>
                  </a:lnTo>
                  <a:lnTo>
                    <a:pt x="115" y="302"/>
                  </a:lnTo>
                  <a:lnTo>
                    <a:pt x="85" y="294"/>
                  </a:lnTo>
                  <a:lnTo>
                    <a:pt x="61" y="282"/>
                  </a:lnTo>
                  <a:lnTo>
                    <a:pt x="40" y="264"/>
                  </a:lnTo>
                  <a:lnTo>
                    <a:pt x="22" y="242"/>
                  </a:lnTo>
                  <a:lnTo>
                    <a:pt x="10" y="216"/>
                  </a:lnTo>
                  <a:lnTo>
                    <a:pt x="2" y="185"/>
                  </a:lnTo>
                  <a:lnTo>
                    <a:pt x="0" y="149"/>
                  </a:lnTo>
                  <a:lnTo>
                    <a:pt x="2" y="115"/>
                  </a:lnTo>
                  <a:lnTo>
                    <a:pt x="10" y="86"/>
                  </a:lnTo>
                  <a:lnTo>
                    <a:pt x="22" y="60"/>
                  </a:lnTo>
                  <a:lnTo>
                    <a:pt x="40" y="40"/>
                  </a:lnTo>
                  <a:lnTo>
                    <a:pt x="59" y="22"/>
                  </a:lnTo>
                  <a:lnTo>
                    <a:pt x="83" y="10"/>
                  </a:lnTo>
                  <a:lnTo>
                    <a:pt x="109" y="2"/>
                  </a:lnTo>
                  <a:lnTo>
                    <a:pt x="1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46"/>
            <p:cNvSpPr>
              <a:spLocks/>
            </p:cNvSpPr>
            <p:nvPr userDrawn="1"/>
          </p:nvSpPr>
          <p:spPr bwMode="auto">
            <a:xfrm>
              <a:off x="7334250" y="1677988"/>
              <a:ext cx="198438" cy="234950"/>
            </a:xfrm>
            <a:custGeom>
              <a:avLst/>
              <a:gdLst>
                <a:gd name="T0" fmla="*/ 149 w 252"/>
                <a:gd name="T1" fmla="*/ 0 h 296"/>
                <a:gd name="T2" fmla="*/ 180 w 252"/>
                <a:gd name="T3" fmla="*/ 2 h 296"/>
                <a:gd name="T4" fmla="*/ 206 w 252"/>
                <a:gd name="T5" fmla="*/ 12 h 296"/>
                <a:gd name="T6" fmla="*/ 226 w 252"/>
                <a:gd name="T7" fmla="*/ 28 h 296"/>
                <a:gd name="T8" fmla="*/ 240 w 252"/>
                <a:gd name="T9" fmla="*/ 50 h 296"/>
                <a:gd name="T10" fmla="*/ 250 w 252"/>
                <a:gd name="T11" fmla="*/ 78 h 296"/>
                <a:gd name="T12" fmla="*/ 252 w 252"/>
                <a:gd name="T13" fmla="*/ 111 h 296"/>
                <a:gd name="T14" fmla="*/ 252 w 252"/>
                <a:gd name="T15" fmla="*/ 296 h 296"/>
                <a:gd name="T16" fmla="*/ 200 w 252"/>
                <a:gd name="T17" fmla="*/ 296 h 296"/>
                <a:gd name="T18" fmla="*/ 200 w 252"/>
                <a:gd name="T19" fmla="*/ 117 h 296"/>
                <a:gd name="T20" fmla="*/ 198 w 252"/>
                <a:gd name="T21" fmla="*/ 94 h 296"/>
                <a:gd name="T22" fmla="*/ 194 w 252"/>
                <a:gd name="T23" fmla="*/ 76 h 296"/>
                <a:gd name="T24" fmla="*/ 184 w 252"/>
                <a:gd name="T25" fmla="*/ 62 h 296"/>
                <a:gd name="T26" fmla="*/ 172 w 252"/>
                <a:gd name="T27" fmla="*/ 52 h 296"/>
                <a:gd name="T28" fmla="*/ 157 w 252"/>
                <a:gd name="T29" fmla="*/ 46 h 296"/>
                <a:gd name="T30" fmla="*/ 137 w 252"/>
                <a:gd name="T31" fmla="*/ 44 h 296"/>
                <a:gd name="T32" fmla="*/ 113 w 252"/>
                <a:gd name="T33" fmla="*/ 48 h 296"/>
                <a:gd name="T34" fmla="*/ 93 w 252"/>
                <a:gd name="T35" fmla="*/ 56 h 296"/>
                <a:gd name="T36" fmla="*/ 75 w 252"/>
                <a:gd name="T37" fmla="*/ 70 h 296"/>
                <a:gd name="T38" fmla="*/ 61 w 252"/>
                <a:gd name="T39" fmla="*/ 90 h 296"/>
                <a:gd name="T40" fmla="*/ 56 w 252"/>
                <a:gd name="T41" fmla="*/ 113 h 296"/>
                <a:gd name="T42" fmla="*/ 52 w 252"/>
                <a:gd name="T43" fmla="*/ 143 h 296"/>
                <a:gd name="T44" fmla="*/ 52 w 252"/>
                <a:gd name="T45" fmla="*/ 296 h 296"/>
                <a:gd name="T46" fmla="*/ 0 w 252"/>
                <a:gd name="T47" fmla="*/ 296 h 296"/>
                <a:gd name="T48" fmla="*/ 0 w 252"/>
                <a:gd name="T49" fmla="*/ 8 h 296"/>
                <a:gd name="T50" fmla="*/ 28 w 252"/>
                <a:gd name="T51" fmla="*/ 8 h 296"/>
                <a:gd name="T52" fmla="*/ 36 w 252"/>
                <a:gd name="T53" fmla="*/ 8 h 296"/>
                <a:gd name="T54" fmla="*/ 42 w 252"/>
                <a:gd name="T55" fmla="*/ 10 h 296"/>
                <a:gd name="T56" fmla="*/ 48 w 252"/>
                <a:gd name="T57" fmla="*/ 14 h 296"/>
                <a:gd name="T58" fmla="*/ 50 w 252"/>
                <a:gd name="T59" fmla="*/ 20 h 296"/>
                <a:gd name="T60" fmla="*/ 52 w 252"/>
                <a:gd name="T61" fmla="*/ 28 h 296"/>
                <a:gd name="T62" fmla="*/ 52 w 252"/>
                <a:gd name="T63" fmla="*/ 52 h 296"/>
                <a:gd name="T64" fmla="*/ 67 w 252"/>
                <a:gd name="T65" fmla="*/ 30 h 296"/>
                <a:gd name="T66" fmla="*/ 89 w 252"/>
                <a:gd name="T67" fmla="*/ 14 h 296"/>
                <a:gd name="T68" fmla="*/ 117 w 252"/>
                <a:gd name="T69" fmla="*/ 4 h 296"/>
                <a:gd name="T70" fmla="*/ 149 w 252"/>
                <a:gd name="T71"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2" h="296">
                  <a:moveTo>
                    <a:pt x="149" y="0"/>
                  </a:moveTo>
                  <a:lnTo>
                    <a:pt x="180" y="2"/>
                  </a:lnTo>
                  <a:lnTo>
                    <a:pt x="206" y="12"/>
                  </a:lnTo>
                  <a:lnTo>
                    <a:pt x="226" y="28"/>
                  </a:lnTo>
                  <a:lnTo>
                    <a:pt x="240" y="50"/>
                  </a:lnTo>
                  <a:lnTo>
                    <a:pt x="250" y="78"/>
                  </a:lnTo>
                  <a:lnTo>
                    <a:pt x="252" y="111"/>
                  </a:lnTo>
                  <a:lnTo>
                    <a:pt x="252" y="296"/>
                  </a:lnTo>
                  <a:lnTo>
                    <a:pt x="200" y="296"/>
                  </a:lnTo>
                  <a:lnTo>
                    <a:pt x="200" y="117"/>
                  </a:lnTo>
                  <a:lnTo>
                    <a:pt x="198" y="94"/>
                  </a:lnTo>
                  <a:lnTo>
                    <a:pt x="194" y="76"/>
                  </a:lnTo>
                  <a:lnTo>
                    <a:pt x="184" y="62"/>
                  </a:lnTo>
                  <a:lnTo>
                    <a:pt x="172" y="52"/>
                  </a:lnTo>
                  <a:lnTo>
                    <a:pt x="157" y="46"/>
                  </a:lnTo>
                  <a:lnTo>
                    <a:pt x="137" y="44"/>
                  </a:lnTo>
                  <a:lnTo>
                    <a:pt x="113" y="48"/>
                  </a:lnTo>
                  <a:lnTo>
                    <a:pt x="93" y="56"/>
                  </a:lnTo>
                  <a:lnTo>
                    <a:pt x="75" y="70"/>
                  </a:lnTo>
                  <a:lnTo>
                    <a:pt x="61" y="90"/>
                  </a:lnTo>
                  <a:lnTo>
                    <a:pt x="56" y="113"/>
                  </a:lnTo>
                  <a:lnTo>
                    <a:pt x="52" y="143"/>
                  </a:lnTo>
                  <a:lnTo>
                    <a:pt x="52" y="296"/>
                  </a:lnTo>
                  <a:lnTo>
                    <a:pt x="0" y="296"/>
                  </a:lnTo>
                  <a:lnTo>
                    <a:pt x="0" y="8"/>
                  </a:lnTo>
                  <a:lnTo>
                    <a:pt x="28" y="8"/>
                  </a:lnTo>
                  <a:lnTo>
                    <a:pt x="36" y="8"/>
                  </a:lnTo>
                  <a:lnTo>
                    <a:pt x="42" y="10"/>
                  </a:lnTo>
                  <a:lnTo>
                    <a:pt x="48" y="14"/>
                  </a:lnTo>
                  <a:lnTo>
                    <a:pt x="50" y="20"/>
                  </a:lnTo>
                  <a:lnTo>
                    <a:pt x="52" y="28"/>
                  </a:lnTo>
                  <a:lnTo>
                    <a:pt x="52" y="52"/>
                  </a:lnTo>
                  <a:lnTo>
                    <a:pt x="67" y="30"/>
                  </a:lnTo>
                  <a:lnTo>
                    <a:pt x="89" y="14"/>
                  </a:lnTo>
                  <a:lnTo>
                    <a:pt x="117" y="4"/>
                  </a:lnTo>
                  <a:lnTo>
                    <a:pt x="1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47"/>
            <p:cNvSpPr>
              <a:spLocks/>
            </p:cNvSpPr>
            <p:nvPr userDrawn="1"/>
          </p:nvSpPr>
          <p:spPr bwMode="auto">
            <a:xfrm>
              <a:off x="7580313" y="1677988"/>
              <a:ext cx="188913" cy="241300"/>
            </a:xfrm>
            <a:custGeom>
              <a:avLst/>
              <a:gdLst>
                <a:gd name="T0" fmla="*/ 149 w 238"/>
                <a:gd name="T1" fmla="*/ 0 h 304"/>
                <a:gd name="T2" fmla="*/ 182 w 238"/>
                <a:gd name="T3" fmla="*/ 2 h 304"/>
                <a:gd name="T4" fmla="*/ 212 w 238"/>
                <a:gd name="T5" fmla="*/ 12 h 304"/>
                <a:gd name="T6" fmla="*/ 236 w 238"/>
                <a:gd name="T7" fmla="*/ 28 h 304"/>
                <a:gd name="T8" fmla="*/ 216 w 238"/>
                <a:gd name="T9" fmla="*/ 64 h 304"/>
                <a:gd name="T10" fmla="*/ 204 w 238"/>
                <a:gd name="T11" fmla="*/ 56 h 304"/>
                <a:gd name="T12" fmla="*/ 188 w 238"/>
                <a:gd name="T13" fmla="*/ 50 h 304"/>
                <a:gd name="T14" fmla="*/ 173 w 238"/>
                <a:gd name="T15" fmla="*/ 46 h 304"/>
                <a:gd name="T16" fmla="*/ 151 w 238"/>
                <a:gd name="T17" fmla="*/ 44 h 304"/>
                <a:gd name="T18" fmla="*/ 123 w 238"/>
                <a:gd name="T19" fmla="*/ 48 h 304"/>
                <a:gd name="T20" fmla="*/ 99 w 238"/>
                <a:gd name="T21" fmla="*/ 56 h 304"/>
                <a:gd name="T22" fmla="*/ 79 w 238"/>
                <a:gd name="T23" fmla="*/ 72 h 304"/>
                <a:gd name="T24" fmla="*/ 66 w 238"/>
                <a:gd name="T25" fmla="*/ 94 h 304"/>
                <a:gd name="T26" fmla="*/ 58 w 238"/>
                <a:gd name="T27" fmla="*/ 119 h 304"/>
                <a:gd name="T28" fmla="*/ 54 w 238"/>
                <a:gd name="T29" fmla="*/ 151 h 304"/>
                <a:gd name="T30" fmla="*/ 58 w 238"/>
                <a:gd name="T31" fmla="*/ 183 h 304"/>
                <a:gd name="T32" fmla="*/ 66 w 238"/>
                <a:gd name="T33" fmla="*/ 210 h 304"/>
                <a:gd name="T34" fmla="*/ 79 w 238"/>
                <a:gd name="T35" fmla="*/ 232 h 304"/>
                <a:gd name="T36" fmla="*/ 99 w 238"/>
                <a:gd name="T37" fmla="*/ 246 h 304"/>
                <a:gd name="T38" fmla="*/ 123 w 238"/>
                <a:gd name="T39" fmla="*/ 256 h 304"/>
                <a:gd name="T40" fmla="*/ 151 w 238"/>
                <a:gd name="T41" fmla="*/ 260 h 304"/>
                <a:gd name="T42" fmla="*/ 186 w 238"/>
                <a:gd name="T43" fmla="*/ 254 h 304"/>
                <a:gd name="T44" fmla="*/ 202 w 238"/>
                <a:gd name="T45" fmla="*/ 248 h 304"/>
                <a:gd name="T46" fmla="*/ 218 w 238"/>
                <a:gd name="T47" fmla="*/ 240 h 304"/>
                <a:gd name="T48" fmla="*/ 238 w 238"/>
                <a:gd name="T49" fmla="*/ 276 h 304"/>
                <a:gd name="T50" fmla="*/ 212 w 238"/>
                <a:gd name="T51" fmla="*/ 292 h 304"/>
                <a:gd name="T52" fmla="*/ 182 w 238"/>
                <a:gd name="T53" fmla="*/ 300 h 304"/>
                <a:gd name="T54" fmla="*/ 147 w 238"/>
                <a:gd name="T55" fmla="*/ 304 h 304"/>
                <a:gd name="T56" fmla="*/ 111 w 238"/>
                <a:gd name="T57" fmla="*/ 302 h 304"/>
                <a:gd name="T58" fmla="*/ 81 w 238"/>
                <a:gd name="T59" fmla="*/ 292 h 304"/>
                <a:gd name="T60" fmla="*/ 58 w 238"/>
                <a:gd name="T61" fmla="*/ 278 h 304"/>
                <a:gd name="T62" fmla="*/ 36 w 238"/>
                <a:gd name="T63" fmla="*/ 260 h 304"/>
                <a:gd name="T64" fmla="*/ 20 w 238"/>
                <a:gd name="T65" fmla="*/ 238 h 304"/>
                <a:gd name="T66" fmla="*/ 10 w 238"/>
                <a:gd name="T67" fmla="*/ 214 h 304"/>
                <a:gd name="T68" fmla="*/ 2 w 238"/>
                <a:gd name="T69" fmla="*/ 185 h 304"/>
                <a:gd name="T70" fmla="*/ 0 w 238"/>
                <a:gd name="T71" fmla="*/ 153 h 304"/>
                <a:gd name="T72" fmla="*/ 4 w 238"/>
                <a:gd name="T73" fmla="*/ 121 h 304"/>
                <a:gd name="T74" fmla="*/ 10 w 238"/>
                <a:gd name="T75" fmla="*/ 90 h 304"/>
                <a:gd name="T76" fmla="*/ 24 w 238"/>
                <a:gd name="T77" fmla="*/ 64 h 304"/>
                <a:gd name="T78" fmla="*/ 40 w 238"/>
                <a:gd name="T79" fmla="*/ 42 h 304"/>
                <a:gd name="T80" fmla="*/ 62 w 238"/>
                <a:gd name="T81" fmla="*/ 24 h 304"/>
                <a:gd name="T82" fmla="*/ 87 w 238"/>
                <a:gd name="T83" fmla="*/ 10 h 304"/>
                <a:gd name="T84" fmla="*/ 115 w 238"/>
                <a:gd name="T85" fmla="*/ 2 h 304"/>
                <a:gd name="T86" fmla="*/ 149 w 238"/>
                <a:gd name="T87"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04">
                  <a:moveTo>
                    <a:pt x="149" y="0"/>
                  </a:moveTo>
                  <a:lnTo>
                    <a:pt x="182" y="2"/>
                  </a:lnTo>
                  <a:lnTo>
                    <a:pt x="212" y="12"/>
                  </a:lnTo>
                  <a:lnTo>
                    <a:pt x="236" y="28"/>
                  </a:lnTo>
                  <a:lnTo>
                    <a:pt x="216" y="64"/>
                  </a:lnTo>
                  <a:lnTo>
                    <a:pt x="204" y="56"/>
                  </a:lnTo>
                  <a:lnTo>
                    <a:pt x="188" y="50"/>
                  </a:lnTo>
                  <a:lnTo>
                    <a:pt x="173" y="46"/>
                  </a:lnTo>
                  <a:lnTo>
                    <a:pt x="151" y="44"/>
                  </a:lnTo>
                  <a:lnTo>
                    <a:pt x="123" y="48"/>
                  </a:lnTo>
                  <a:lnTo>
                    <a:pt x="99" y="56"/>
                  </a:lnTo>
                  <a:lnTo>
                    <a:pt x="79" y="72"/>
                  </a:lnTo>
                  <a:lnTo>
                    <a:pt x="66" y="94"/>
                  </a:lnTo>
                  <a:lnTo>
                    <a:pt x="58" y="119"/>
                  </a:lnTo>
                  <a:lnTo>
                    <a:pt x="54" y="151"/>
                  </a:lnTo>
                  <a:lnTo>
                    <a:pt x="58" y="183"/>
                  </a:lnTo>
                  <a:lnTo>
                    <a:pt x="66" y="210"/>
                  </a:lnTo>
                  <a:lnTo>
                    <a:pt x="79" y="232"/>
                  </a:lnTo>
                  <a:lnTo>
                    <a:pt x="99" y="246"/>
                  </a:lnTo>
                  <a:lnTo>
                    <a:pt x="123" y="256"/>
                  </a:lnTo>
                  <a:lnTo>
                    <a:pt x="151" y="260"/>
                  </a:lnTo>
                  <a:lnTo>
                    <a:pt x="186" y="254"/>
                  </a:lnTo>
                  <a:lnTo>
                    <a:pt x="202" y="248"/>
                  </a:lnTo>
                  <a:lnTo>
                    <a:pt x="218" y="240"/>
                  </a:lnTo>
                  <a:lnTo>
                    <a:pt x="238" y="276"/>
                  </a:lnTo>
                  <a:lnTo>
                    <a:pt x="212" y="292"/>
                  </a:lnTo>
                  <a:lnTo>
                    <a:pt x="182" y="300"/>
                  </a:lnTo>
                  <a:lnTo>
                    <a:pt x="147" y="304"/>
                  </a:lnTo>
                  <a:lnTo>
                    <a:pt x="111" y="302"/>
                  </a:lnTo>
                  <a:lnTo>
                    <a:pt x="81" y="292"/>
                  </a:lnTo>
                  <a:lnTo>
                    <a:pt x="58" y="278"/>
                  </a:lnTo>
                  <a:lnTo>
                    <a:pt x="36" y="260"/>
                  </a:lnTo>
                  <a:lnTo>
                    <a:pt x="20" y="238"/>
                  </a:lnTo>
                  <a:lnTo>
                    <a:pt x="10" y="214"/>
                  </a:lnTo>
                  <a:lnTo>
                    <a:pt x="2" y="185"/>
                  </a:lnTo>
                  <a:lnTo>
                    <a:pt x="0" y="153"/>
                  </a:lnTo>
                  <a:lnTo>
                    <a:pt x="4" y="121"/>
                  </a:lnTo>
                  <a:lnTo>
                    <a:pt x="10" y="90"/>
                  </a:lnTo>
                  <a:lnTo>
                    <a:pt x="24" y="64"/>
                  </a:lnTo>
                  <a:lnTo>
                    <a:pt x="40" y="42"/>
                  </a:lnTo>
                  <a:lnTo>
                    <a:pt x="62" y="24"/>
                  </a:lnTo>
                  <a:lnTo>
                    <a:pt x="87" y="10"/>
                  </a:lnTo>
                  <a:lnTo>
                    <a:pt x="115" y="2"/>
                  </a:lnTo>
                  <a:lnTo>
                    <a:pt x="1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48"/>
            <p:cNvSpPr>
              <a:spLocks noEditPoints="1"/>
            </p:cNvSpPr>
            <p:nvPr userDrawn="1"/>
          </p:nvSpPr>
          <p:spPr bwMode="auto">
            <a:xfrm>
              <a:off x="7789863" y="1677988"/>
              <a:ext cx="203200" cy="241300"/>
            </a:xfrm>
            <a:custGeom>
              <a:avLst/>
              <a:gdLst>
                <a:gd name="T0" fmla="*/ 138 w 255"/>
                <a:gd name="T1" fmla="*/ 42 h 304"/>
                <a:gd name="T2" fmla="*/ 117 w 255"/>
                <a:gd name="T3" fmla="*/ 46 h 304"/>
                <a:gd name="T4" fmla="*/ 97 w 255"/>
                <a:gd name="T5" fmla="*/ 52 h 304"/>
                <a:gd name="T6" fmla="*/ 79 w 255"/>
                <a:gd name="T7" fmla="*/ 66 h 304"/>
                <a:gd name="T8" fmla="*/ 67 w 255"/>
                <a:gd name="T9" fmla="*/ 82 h 304"/>
                <a:gd name="T10" fmla="*/ 57 w 255"/>
                <a:gd name="T11" fmla="*/ 101 h 304"/>
                <a:gd name="T12" fmla="*/ 51 w 255"/>
                <a:gd name="T13" fmla="*/ 125 h 304"/>
                <a:gd name="T14" fmla="*/ 208 w 255"/>
                <a:gd name="T15" fmla="*/ 125 h 304"/>
                <a:gd name="T16" fmla="*/ 208 w 255"/>
                <a:gd name="T17" fmla="*/ 119 h 304"/>
                <a:gd name="T18" fmla="*/ 206 w 255"/>
                <a:gd name="T19" fmla="*/ 97 h 304"/>
                <a:gd name="T20" fmla="*/ 200 w 255"/>
                <a:gd name="T21" fmla="*/ 78 h 304"/>
                <a:gd name="T22" fmla="*/ 190 w 255"/>
                <a:gd name="T23" fmla="*/ 64 h 304"/>
                <a:gd name="T24" fmla="*/ 176 w 255"/>
                <a:gd name="T25" fmla="*/ 52 h 304"/>
                <a:gd name="T26" fmla="*/ 158 w 255"/>
                <a:gd name="T27" fmla="*/ 46 h 304"/>
                <a:gd name="T28" fmla="*/ 138 w 255"/>
                <a:gd name="T29" fmla="*/ 42 h 304"/>
                <a:gd name="T30" fmla="*/ 136 w 255"/>
                <a:gd name="T31" fmla="*/ 0 h 304"/>
                <a:gd name="T32" fmla="*/ 164 w 255"/>
                <a:gd name="T33" fmla="*/ 2 h 304"/>
                <a:gd name="T34" fmla="*/ 188 w 255"/>
                <a:gd name="T35" fmla="*/ 10 h 304"/>
                <a:gd name="T36" fmla="*/ 210 w 255"/>
                <a:gd name="T37" fmla="*/ 20 h 304"/>
                <a:gd name="T38" fmla="*/ 226 w 255"/>
                <a:gd name="T39" fmla="*/ 36 h 304"/>
                <a:gd name="T40" fmla="*/ 240 w 255"/>
                <a:gd name="T41" fmla="*/ 56 h 304"/>
                <a:gd name="T42" fmla="*/ 249 w 255"/>
                <a:gd name="T43" fmla="*/ 78 h 304"/>
                <a:gd name="T44" fmla="*/ 253 w 255"/>
                <a:gd name="T45" fmla="*/ 103 h 304"/>
                <a:gd name="T46" fmla="*/ 255 w 255"/>
                <a:gd name="T47" fmla="*/ 129 h 304"/>
                <a:gd name="T48" fmla="*/ 253 w 255"/>
                <a:gd name="T49" fmla="*/ 165 h 304"/>
                <a:gd name="T50" fmla="*/ 51 w 255"/>
                <a:gd name="T51" fmla="*/ 165 h 304"/>
                <a:gd name="T52" fmla="*/ 55 w 255"/>
                <a:gd name="T53" fmla="*/ 193 h 304"/>
                <a:gd name="T54" fmla="*/ 65 w 255"/>
                <a:gd name="T55" fmla="*/ 216 h 304"/>
                <a:gd name="T56" fmla="*/ 79 w 255"/>
                <a:gd name="T57" fmla="*/ 234 h 304"/>
                <a:gd name="T58" fmla="*/ 97 w 255"/>
                <a:gd name="T59" fmla="*/ 248 h 304"/>
                <a:gd name="T60" fmla="*/ 123 w 255"/>
                <a:gd name="T61" fmla="*/ 256 h 304"/>
                <a:gd name="T62" fmla="*/ 150 w 255"/>
                <a:gd name="T63" fmla="*/ 260 h 304"/>
                <a:gd name="T64" fmla="*/ 178 w 255"/>
                <a:gd name="T65" fmla="*/ 256 h 304"/>
                <a:gd name="T66" fmla="*/ 204 w 255"/>
                <a:gd name="T67" fmla="*/ 248 h 304"/>
                <a:gd name="T68" fmla="*/ 224 w 255"/>
                <a:gd name="T69" fmla="*/ 236 h 304"/>
                <a:gd name="T70" fmla="*/ 245 w 255"/>
                <a:gd name="T71" fmla="*/ 270 h 304"/>
                <a:gd name="T72" fmla="*/ 226 w 255"/>
                <a:gd name="T73" fmla="*/ 286 h 304"/>
                <a:gd name="T74" fmla="*/ 202 w 255"/>
                <a:gd name="T75" fmla="*/ 296 h 304"/>
                <a:gd name="T76" fmla="*/ 174 w 255"/>
                <a:gd name="T77" fmla="*/ 302 h 304"/>
                <a:gd name="T78" fmla="*/ 146 w 255"/>
                <a:gd name="T79" fmla="*/ 304 h 304"/>
                <a:gd name="T80" fmla="*/ 115 w 255"/>
                <a:gd name="T81" fmla="*/ 302 h 304"/>
                <a:gd name="T82" fmla="*/ 85 w 255"/>
                <a:gd name="T83" fmla="*/ 294 h 304"/>
                <a:gd name="T84" fmla="*/ 59 w 255"/>
                <a:gd name="T85" fmla="*/ 282 h 304"/>
                <a:gd name="T86" fmla="*/ 39 w 255"/>
                <a:gd name="T87" fmla="*/ 264 h 304"/>
                <a:gd name="T88" fmla="*/ 22 w 255"/>
                <a:gd name="T89" fmla="*/ 242 h 304"/>
                <a:gd name="T90" fmla="*/ 10 w 255"/>
                <a:gd name="T91" fmla="*/ 216 h 304"/>
                <a:gd name="T92" fmla="*/ 2 w 255"/>
                <a:gd name="T93" fmla="*/ 185 h 304"/>
                <a:gd name="T94" fmla="*/ 0 w 255"/>
                <a:gd name="T95" fmla="*/ 149 h 304"/>
                <a:gd name="T96" fmla="*/ 2 w 255"/>
                <a:gd name="T97" fmla="*/ 115 h 304"/>
                <a:gd name="T98" fmla="*/ 10 w 255"/>
                <a:gd name="T99" fmla="*/ 86 h 304"/>
                <a:gd name="T100" fmla="*/ 22 w 255"/>
                <a:gd name="T101" fmla="*/ 60 h 304"/>
                <a:gd name="T102" fmla="*/ 39 w 255"/>
                <a:gd name="T103" fmla="*/ 40 h 304"/>
                <a:gd name="T104" fmla="*/ 59 w 255"/>
                <a:gd name="T105" fmla="*/ 22 h 304"/>
                <a:gd name="T106" fmla="*/ 83 w 255"/>
                <a:gd name="T107" fmla="*/ 10 h 304"/>
                <a:gd name="T108" fmla="*/ 109 w 255"/>
                <a:gd name="T109" fmla="*/ 2 h 304"/>
                <a:gd name="T110" fmla="*/ 136 w 255"/>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304">
                  <a:moveTo>
                    <a:pt x="138" y="42"/>
                  </a:moveTo>
                  <a:lnTo>
                    <a:pt x="117" y="46"/>
                  </a:lnTo>
                  <a:lnTo>
                    <a:pt x="97" y="52"/>
                  </a:lnTo>
                  <a:lnTo>
                    <a:pt x="79" y="66"/>
                  </a:lnTo>
                  <a:lnTo>
                    <a:pt x="67" y="82"/>
                  </a:lnTo>
                  <a:lnTo>
                    <a:pt x="57" y="101"/>
                  </a:lnTo>
                  <a:lnTo>
                    <a:pt x="51" y="125"/>
                  </a:lnTo>
                  <a:lnTo>
                    <a:pt x="208" y="125"/>
                  </a:lnTo>
                  <a:lnTo>
                    <a:pt x="208" y="119"/>
                  </a:lnTo>
                  <a:lnTo>
                    <a:pt x="206" y="97"/>
                  </a:lnTo>
                  <a:lnTo>
                    <a:pt x="200" y="78"/>
                  </a:lnTo>
                  <a:lnTo>
                    <a:pt x="190" y="64"/>
                  </a:lnTo>
                  <a:lnTo>
                    <a:pt x="176" y="52"/>
                  </a:lnTo>
                  <a:lnTo>
                    <a:pt x="158" y="46"/>
                  </a:lnTo>
                  <a:lnTo>
                    <a:pt x="138" y="42"/>
                  </a:lnTo>
                  <a:close/>
                  <a:moveTo>
                    <a:pt x="136" y="0"/>
                  </a:moveTo>
                  <a:lnTo>
                    <a:pt x="164" y="2"/>
                  </a:lnTo>
                  <a:lnTo>
                    <a:pt x="188" y="10"/>
                  </a:lnTo>
                  <a:lnTo>
                    <a:pt x="210" y="20"/>
                  </a:lnTo>
                  <a:lnTo>
                    <a:pt x="226" y="36"/>
                  </a:lnTo>
                  <a:lnTo>
                    <a:pt x="240" y="56"/>
                  </a:lnTo>
                  <a:lnTo>
                    <a:pt x="249" y="78"/>
                  </a:lnTo>
                  <a:lnTo>
                    <a:pt x="253" y="103"/>
                  </a:lnTo>
                  <a:lnTo>
                    <a:pt x="255" y="129"/>
                  </a:lnTo>
                  <a:lnTo>
                    <a:pt x="253" y="165"/>
                  </a:lnTo>
                  <a:lnTo>
                    <a:pt x="51" y="165"/>
                  </a:lnTo>
                  <a:lnTo>
                    <a:pt x="55" y="193"/>
                  </a:lnTo>
                  <a:lnTo>
                    <a:pt x="65" y="216"/>
                  </a:lnTo>
                  <a:lnTo>
                    <a:pt x="79" y="234"/>
                  </a:lnTo>
                  <a:lnTo>
                    <a:pt x="97" y="248"/>
                  </a:lnTo>
                  <a:lnTo>
                    <a:pt x="123" y="256"/>
                  </a:lnTo>
                  <a:lnTo>
                    <a:pt x="150" y="260"/>
                  </a:lnTo>
                  <a:lnTo>
                    <a:pt x="178" y="256"/>
                  </a:lnTo>
                  <a:lnTo>
                    <a:pt x="204" y="248"/>
                  </a:lnTo>
                  <a:lnTo>
                    <a:pt x="224" y="236"/>
                  </a:lnTo>
                  <a:lnTo>
                    <a:pt x="245" y="270"/>
                  </a:lnTo>
                  <a:lnTo>
                    <a:pt x="226" y="286"/>
                  </a:lnTo>
                  <a:lnTo>
                    <a:pt x="202" y="296"/>
                  </a:lnTo>
                  <a:lnTo>
                    <a:pt x="174" y="302"/>
                  </a:lnTo>
                  <a:lnTo>
                    <a:pt x="146" y="304"/>
                  </a:lnTo>
                  <a:lnTo>
                    <a:pt x="115" y="302"/>
                  </a:lnTo>
                  <a:lnTo>
                    <a:pt x="85" y="294"/>
                  </a:lnTo>
                  <a:lnTo>
                    <a:pt x="59" y="282"/>
                  </a:lnTo>
                  <a:lnTo>
                    <a:pt x="39" y="264"/>
                  </a:lnTo>
                  <a:lnTo>
                    <a:pt x="22" y="242"/>
                  </a:lnTo>
                  <a:lnTo>
                    <a:pt x="10" y="216"/>
                  </a:lnTo>
                  <a:lnTo>
                    <a:pt x="2" y="185"/>
                  </a:lnTo>
                  <a:lnTo>
                    <a:pt x="0" y="149"/>
                  </a:lnTo>
                  <a:lnTo>
                    <a:pt x="2" y="115"/>
                  </a:lnTo>
                  <a:lnTo>
                    <a:pt x="10" y="86"/>
                  </a:lnTo>
                  <a:lnTo>
                    <a:pt x="22" y="60"/>
                  </a:lnTo>
                  <a:lnTo>
                    <a:pt x="39" y="40"/>
                  </a:lnTo>
                  <a:lnTo>
                    <a:pt x="59" y="22"/>
                  </a:lnTo>
                  <a:lnTo>
                    <a:pt x="83" y="10"/>
                  </a:lnTo>
                  <a:lnTo>
                    <a:pt x="109" y="2"/>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49"/>
            <p:cNvSpPr>
              <a:spLocks/>
            </p:cNvSpPr>
            <p:nvPr userDrawn="1"/>
          </p:nvSpPr>
          <p:spPr bwMode="auto">
            <a:xfrm>
              <a:off x="5586413" y="2159000"/>
              <a:ext cx="328613" cy="228600"/>
            </a:xfrm>
            <a:custGeom>
              <a:avLst/>
              <a:gdLst>
                <a:gd name="T0" fmla="*/ 0 w 414"/>
                <a:gd name="T1" fmla="*/ 0 h 287"/>
                <a:gd name="T2" fmla="*/ 56 w 414"/>
                <a:gd name="T3" fmla="*/ 0 h 287"/>
                <a:gd name="T4" fmla="*/ 117 w 414"/>
                <a:gd name="T5" fmla="*/ 232 h 287"/>
                <a:gd name="T6" fmla="*/ 185 w 414"/>
                <a:gd name="T7" fmla="*/ 22 h 287"/>
                <a:gd name="T8" fmla="*/ 236 w 414"/>
                <a:gd name="T9" fmla="*/ 22 h 287"/>
                <a:gd name="T10" fmla="*/ 301 w 414"/>
                <a:gd name="T11" fmla="*/ 236 h 287"/>
                <a:gd name="T12" fmla="*/ 363 w 414"/>
                <a:gd name="T13" fmla="*/ 0 h 287"/>
                <a:gd name="T14" fmla="*/ 414 w 414"/>
                <a:gd name="T15" fmla="*/ 0 h 287"/>
                <a:gd name="T16" fmla="*/ 325 w 414"/>
                <a:gd name="T17" fmla="*/ 287 h 287"/>
                <a:gd name="T18" fmla="*/ 274 w 414"/>
                <a:gd name="T19" fmla="*/ 287 h 287"/>
                <a:gd name="T20" fmla="*/ 208 w 414"/>
                <a:gd name="T21" fmla="*/ 81 h 287"/>
                <a:gd name="T22" fmla="*/ 141 w 414"/>
                <a:gd name="T23" fmla="*/ 287 h 287"/>
                <a:gd name="T24" fmla="*/ 89 w 414"/>
                <a:gd name="T25" fmla="*/ 287 h 287"/>
                <a:gd name="T26" fmla="*/ 0 w 414"/>
                <a:gd name="T27"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4" h="287">
                  <a:moveTo>
                    <a:pt x="0" y="0"/>
                  </a:moveTo>
                  <a:lnTo>
                    <a:pt x="56" y="0"/>
                  </a:lnTo>
                  <a:lnTo>
                    <a:pt x="117" y="232"/>
                  </a:lnTo>
                  <a:lnTo>
                    <a:pt x="185" y="22"/>
                  </a:lnTo>
                  <a:lnTo>
                    <a:pt x="236" y="22"/>
                  </a:lnTo>
                  <a:lnTo>
                    <a:pt x="301" y="236"/>
                  </a:lnTo>
                  <a:lnTo>
                    <a:pt x="363" y="0"/>
                  </a:lnTo>
                  <a:lnTo>
                    <a:pt x="414" y="0"/>
                  </a:lnTo>
                  <a:lnTo>
                    <a:pt x="325" y="287"/>
                  </a:lnTo>
                  <a:lnTo>
                    <a:pt x="274" y="287"/>
                  </a:lnTo>
                  <a:lnTo>
                    <a:pt x="208" y="81"/>
                  </a:lnTo>
                  <a:lnTo>
                    <a:pt x="141" y="287"/>
                  </a:lnTo>
                  <a:lnTo>
                    <a:pt x="89" y="2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50"/>
            <p:cNvSpPr>
              <a:spLocks/>
            </p:cNvSpPr>
            <p:nvPr userDrawn="1"/>
          </p:nvSpPr>
          <p:spPr bwMode="auto">
            <a:xfrm>
              <a:off x="5951538" y="2060575"/>
              <a:ext cx="198438" cy="327025"/>
            </a:xfrm>
            <a:custGeom>
              <a:avLst/>
              <a:gdLst>
                <a:gd name="T0" fmla="*/ 0 w 252"/>
                <a:gd name="T1" fmla="*/ 0 h 412"/>
                <a:gd name="T2" fmla="*/ 52 w 252"/>
                <a:gd name="T3" fmla="*/ 0 h 412"/>
                <a:gd name="T4" fmla="*/ 52 w 252"/>
                <a:gd name="T5" fmla="*/ 166 h 412"/>
                <a:gd name="T6" fmla="*/ 67 w 252"/>
                <a:gd name="T7" fmla="*/ 147 h 412"/>
                <a:gd name="T8" fmla="*/ 89 w 252"/>
                <a:gd name="T9" fmla="*/ 131 h 412"/>
                <a:gd name="T10" fmla="*/ 117 w 252"/>
                <a:gd name="T11" fmla="*/ 121 h 412"/>
                <a:gd name="T12" fmla="*/ 149 w 252"/>
                <a:gd name="T13" fmla="*/ 117 h 412"/>
                <a:gd name="T14" fmla="*/ 178 w 252"/>
                <a:gd name="T15" fmla="*/ 121 h 412"/>
                <a:gd name="T16" fmla="*/ 204 w 252"/>
                <a:gd name="T17" fmla="*/ 129 h 412"/>
                <a:gd name="T18" fmla="*/ 224 w 252"/>
                <a:gd name="T19" fmla="*/ 145 h 412"/>
                <a:gd name="T20" fmla="*/ 240 w 252"/>
                <a:gd name="T21" fmla="*/ 166 h 412"/>
                <a:gd name="T22" fmla="*/ 248 w 252"/>
                <a:gd name="T23" fmla="*/ 194 h 412"/>
                <a:gd name="T24" fmla="*/ 252 w 252"/>
                <a:gd name="T25" fmla="*/ 228 h 412"/>
                <a:gd name="T26" fmla="*/ 252 w 252"/>
                <a:gd name="T27" fmla="*/ 412 h 412"/>
                <a:gd name="T28" fmla="*/ 200 w 252"/>
                <a:gd name="T29" fmla="*/ 412 h 412"/>
                <a:gd name="T30" fmla="*/ 200 w 252"/>
                <a:gd name="T31" fmla="*/ 234 h 412"/>
                <a:gd name="T32" fmla="*/ 198 w 252"/>
                <a:gd name="T33" fmla="*/ 210 h 412"/>
                <a:gd name="T34" fmla="*/ 192 w 252"/>
                <a:gd name="T35" fmla="*/ 192 h 412"/>
                <a:gd name="T36" fmla="*/ 184 w 252"/>
                <a:gd name="T37" fmla="*/ 178 h 412"/>
                <a:gd name="T38" fmla="*/ 172 w 252"/>
                <a:gd name="T39" fmla="*/ 168 h 412"/>
                <a:gd name="T40" fmla="*/ 157 w 252"/>
                <a:gd name="T41" fmla="*/ 162 h 412"/>
                <a:gd name="T42" fmla="*/ 137 w 252"/>
                <a:gd name="T43" fmla="*/ 160 h 412"/>
                <a:gd name="T44" fmla="*/ 113 w 252"/>
                <a:gd name="T45" fmla="*/ 164 h 412"/>
                <a:gd name="T46" fmla="*/ 91 w 252"/>
                <a:gd name="T47" fmla="*/ 172 h 412"/>
                <a:gd name="T48" fmla="*/ 75 w 252"/>
                <a:gd name="T49" fmla="*/ 186 h 412"/>
                <a:gd name="T50" fmla="*/ 61 w 252"/>
                <a:gd name="T51" fmla="*/ 206 h 412"/>
                <a:gd name="T52" fmla="*/ 54 w 252"/>
                <a:gd name="T53" fmla="*/ 230 h 412"/>
                <a:gd name="T54" fmla="*/ 52 w 252"/>
                <a:gd name="T55" fmla="*/ 259 h 412"/>
                <a:gd name="T56" fmla="*/ 52 w 252"/>
                <a:gd name="T57" fmla="*/ 412 h 412"/>
                <a:gd name="T58" fmla="*/ 0 w 252"/>
                <a:gd name="T59" fmla="*/ 412 h 412"/>
                <a:gd name="T60" fmla="*/ 0 w 252"/>
                <a:gd name="T61"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2" h="412">
                  <a:moveTo>
                    <a:pt x="0" y="0"/>
                  </a:moveTo>
                  <a:lnTo>
                    <a:pt x="52" y="0"/>
                  </a:lnTo>
                  <a:lnTo>
                    <a:pt x="52" y="166"/>
                  </a:lnTo>
                  <a:lnTo>
                    <a:pt x="67" y="147"/>
                  </a:lnTo>
                  <a:lnTo>
                    <a:pt x="89" y="131"/>
                  </a:lnTo>
                  <a:lnTo>
                    <a:pt x="117" y="121"/>
                  </a:lnTo>
                  <a:lnTo>
                    <a:pt x="149" y="117"/>
                  </a:lnTo>
                  <a:lnTo>
                    <a:pt x="178" y="121"/>
                  </a:lnTo>
                  <a:lnTo>
                    <a:pt x="204" y="129"/>
                  </a:lnTo>
                  <a:lnTo>
                    <a:pt x="224" y="145"/>
                  </a:lnTo>
                  <a:lnTo>
                    <a:pt x="240" y="166"/>
                  </a:lnTo>
                  <a:lnTo>
                    <a:pt x="248" y="194"/>
                  </a:lnTo>
                  <a:lnTo>
                    <a:pt x="252" y="228"/>
                  </a:lnTo>
                  <a:lnTo>
                    <a:pt x="252" y="412"/>
                  </a:lnTo>
                  <a:lnTo>
                    <a:pt x="200" y="412"/>
                  </a:lnTo>
                  <a:lnTo>
                    <a:pt x="200" y="234"/>
                  </a:lnTo>
                  <a:lnTo>
                    <a:pt x="198" y="210"/>
                  </a:lnTo>
                  <a:lnTo>
                    <a:pt x="192" y="192"/>
                  </a:lnTo>
                  <a:lnTo>
                    <a:pt x="184" y="178"/>
                  </a:lnTo>
                  <a:lnTo>
                    <a:pt x="172" y="168"/>
                  </a:lnTo>
                  <a:lnTo>
                    <a:pt x="157" y="162"/>
                  </a:lnTo>
                  <a:lnTo>
                    <a:pt x="137" y="160"/>
                  </a:lnTo>
                  <a:lnTo>
                    <a:pt x="113" y="164"/>
                  </a:lnTo>
                  <a:lnTo>
                    <a:pt x="91" y="172"/>
                  </a:lnTo>
                  <a:lnTo>
                    <a:pt x="75" y="186"/>
                  </a:lnTo>
                  <a:lnTo>
                    <a:pt x="61" y="206"/>
                  </a:lnTo>
                  <a:lnTo>
                    <a:pt x="54" y="230"/>
                  </a:lnTo>
                  <a:lnTo>
                    <a:pt x="52" y="259"/>
                  </a:lnTo>
                  <a:lnTo>
                    <a:pt x="52" y="412"/>
                  </a:lnTo>
                  <a:lnTo>
                    <a:pt x="0" y="4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51"/>
            <p:cNvSpPr>
              <a:spLocks noEditPoints="1"/>
            </p:cNvSpPr>
            <p:nvPr userDrawn="1"/>
          </p:nvSpPr>
          <p:spPr bwMode="auto">
            <a:xfrm>
              <a:off x="6197600" y="2152650"/>
              <a:ext cx="206375" cy="241300"/>
            </a:xfrm>
            <a:custGeom>
              <a:avLst/>
              <a:gdLst>
                <a:gd name="T0" fmla="*/ 89 w 260"/>
                <a:gd name="T1" fmla="*/ 164 h 303"/>
                <a:gd name="T2" fmla="*/ 54 w 260"/>
                <a:gd name="T3" fmla="*/ 190 h 303"/>
                <a:gd name="T4" fmla="*/ 54 w 260"/>
                <a:gd name="T5" fmla="*/ 232 h 303"/>
                <a:gd name="T6" fmla="*/ 79 w 260"/>
                <a:gd name="T7" fmla="*/ 255 h 303"/>
                <a:gd name="T8" fmla="*/ 123 w 260"/>
                <a:gd name="T9" fmla="*/ 257 h 303"/>
                <a:gd name="T10" fmla="*/ 147 w 260"/>
                <a:gd name="T11" fmla="*/ 248 h 303"/>
                <a:gd name="T12" fmla="*/ 163 w 260"/>
                <a:gd name="T13" fmla="*/ 236 h 303"/>
                <a:gd name="T14" fmla="*/ 173 w 260"/>
                <a:gd name="T15" fmla="*/ 220 h 303"/>
                <a:gd name="T16" fmla="*/ 182 w 260"/>
                <a:gd name="T17" fmla="*/ 176 h 303"/>
                <a:gd name="T18" fmla="*/ 119 w 260"/>
                <a:gd name="T19" fmla="*/ 162 h 303"/>
                <a:gd name="T20" fmla="*/ 163 w 260"/>
                <a:gd name="T21" fmla="*/ 6 h 303"/>
                <a:gd name="T22" fmla="*/ 198 w 260"/>
                <a:gd name="T23" fmla="*/ 24 h 303"/>
                <a:gd name="T24" fmla="*/ 222 w 260"/>
                <a:gd name="T25" fmla="*/ 55 h 303"/>
                <a:gd name="T26" fmla="*/ 230 w 260"/>
                <a:gd name="T27" fmla="*/ 107 h 303"/>
                <a:gd name="T28" fmla="*/ 232 w 260"/>
                <a:gd name="T29" fmla="*/ 244 h 303"/>
                <a:gd name="T30" fmla="*/ 236 w 260"/>
                <a:gd name="T31" fmla="*/ 253 h 303"/>
                <a:gd name="T32" fmla="*/ 246 w 260"/>
                <a:gd name="T33" fmla="*/ 257 h 303"/>
                <a:gd name="T34" fmla="*/ 260 w 260"/>
                <a:gd name="T35" fmla="*/ 257 h 303"/>
                <a:gd name="T36" fmla="*/ 254 w 260"/>
                <a:gd name="T37" fmla="*/ 295 h 303"/>
                <a:gd name="T38" fmla="*/ 234 w 260"/>
                <a:gd name="T39" fmla="*/ 297 h 303"/>
                <a:gd name="T40" fmla="*/ 200 w 260"/>
                <a:gd name="T41" fmla="*/ 285 h 303"/>
                <a:gd name="T42" fmla="*/ 188 w 260"/>
                <a:gd name="T43" fmla="*/ 251 h 303"/>
                <a:gd name="T44" fmla="*/ 153 w 260"/>
                <a:gd name="T45" fmla="*/ 289 h 303"/>
                <a:gd name="T46" fmla="*/ 95 w 260"/>
                <a:gd name="T47" fmla="*/ 303 h 303"/>
                <a:gd name="T48" fmla="*/ 54 w 260"/>
                <a:gd name="T49" fmla="*/ 295 h 303"/>
                <a:gd name="T50" fmla="*/ 34 w 260"/>
                <a:gd name="T51" fmla="*/ 285 h 303"/>
                <a:gd name="T52" fmla="*/ 18 w 260"/>
                <a:gd name="T53" fmla="*/ 269 h 303"/>
                <a:gd name="T54" fmla="*/ 6 w 260"/>
                <a:gd name="T55" fmla="*/ 249 h 303"/>
                <a:gd name="T56" fmla="*/ 0 w 260"/>
                <a:gd name="T57" fmla="*/ 214 h 303"/>
                <a:gd name="T58" fmla="*/ 10 w 260"/>
                <a:gd name="T59" fmla="*/ 172 h 303"/>
                <a:gd name="T60" fmla="*/ 26 w 260"/>
                <a:gd name="T61" fmla="*/ 152 h 303"/>
                <a:gd name="T62" fmla="*/ 54 w 260"/>
                <a:gd name="T63" fmla="*/ 137 h 303"/>
                <a:gd name="T64" fmla="*/ 119 w 260"/>
                <a:gd name="T65" fmla="*/ 125 h 303"/>
                <a:gd name="T66" fmla="*/ 182 w 260"/>
                <a:gd name="T67" fmla="*/ 107 h 303"/>
                <a:gd name="T68" fmla="*/ 167 w 260"/>
                <a:gd name="T69" fmla="*/ 59 h 303"/>
                <a:gd name="T70" fmla="*/ 137 w 260"/>
                <a:gd name="T71" fmla="*/ 43 h 303"/>
                <a:gd name="T72" fmla="*/ 91 w 260"/>
                <a:gd name="T73" fmla="*/ 43 h 303"/>
                <a:gd name="T74" fmla="*/ 50 w 260"/>
                <a:gd name="T75" fmla="*/ 57 h 303"/>
                <a:gd name="T76" fmla="*/ 8 w 260"/>
                <a:gd name="T77" fmla="*/ 35 h 303"/>
                <a:gd name="T78" fmla="*/ 60 w 260"/>
                <a:gd name="T79" fmla="*/ 8 h 303"/>
                <a:gd name="T80" fmla="*/ 119 w 260"/>
                <a:gd name="T8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0" h="303">
                  <a:moveTo>
                    <a:pt x="119" y="162"/>
                  </a:moveTo>
                  <a:lnTo>
                    <a:pt x="89" y="164"/>
                  </a:lnTo>
                  <a:lnTo>
                    <a:pt x="68" y="174"/>
                  </a:lnTo>
                  <a:lnTo>
                    <a:pt x="54" y="190"/>
                  </a:lnTo>
                  <a:lnTo>
                    <a:pt x="50" y="212"/>
                  </a:lnTo>
                  <a:lnTo>
                    <a:pt x="54" y="232"/>
                  </a:lnTo>
                  <a:lnTo>
                    <a:pt x="64" y="248"/>
                  </a:lnTo>
                  <a:lnTo>
                    <a:pt x="79" y="255"/>
                  </a:lnTo>
                  <a:lnTo>
                    <a:pt x="105" y="259"/>
                  </a:lnTo>
                  <a:lnTo>
                    <a:pt x="123" y="257"/>
                  </a:lnTo>
                  <a:lnTo>
                    <a:pt x="137" y="253"/>
                  </a:lnTo>
                  <a:lnTo>
                    <a:pt x="147" y="248"/>
                  </a:lnTo>
                  <a:lnTo>
                    <a:pt x="155" y="244"/>
                  </a:lnTo>
                  <a:lnTo>
                    <a:pt x="163" y="236"/>
                  </a:lnTo>
                  <a:lnTo>
                    <a:pt x="169" y="228"/>
                  </a:lnTo>
                  <a:lnTo>
                    <a:pt x="173" y="220"/>
                  </a:lnTo>
                  <a:lnTo>
                    <a:pt x="177" y="210"/>
                  </a:lnTo>
                  <a:lnTo>
                    <a:pt x="182" y="176"/>
                  </a:lnTo>
                  <a:lnTo>
                    <a:pt x="182" y="162"/>
                  </a:lnTo>
                  <a:lnTo>
                    <a:pt x="119" y="162"/>
                  </a:lnTo>
                  <a:close/>
                  <a:moveTo>
                    <a:pt x="119" y="0"/>
                  </a:moveTo>
                  <a:lnTo>
                    <a:pt x="163" y="6"/>
                  </a:lnTo>
                  <a:lnTo>
                    <a:pt x="180" y="12"/>
                  </a:lnTo>
                  <a:lnTo>
                    <a:pt x="198" y="24"/>
                  </a:lnTo>
                  <a:lnTo>
                    <a:pt x="212" y="37"/>
                  </a:lnTo>
                  <a:lnTo>
                    <a:pt x="222" y="55"/>
                  </a:lnTo>
                  <a:lnTo>
                    <a:pt x="228" y="79"/>
                  </a:lnTo>
                  <a:lnTo>
                    <a:pt x="230" y="107"/>
                  </a:lnTo>
                  <a:lnTo>
                    <a:pt x="230" y="236"/>
                  </a:lnTo>
                  <a:lnTo>
                    <a:pt x="232" y="244"/>
                  </a:lnTo>
                  <a:lnTo>
                    <a:pt x="232" y="249"/>
                  </a:lnTo>
                  <a:lnTo>
                    <a:pt x="236" y="253"/>
                  </a:lnTo>
                  <a:lnTo>
                    <a:pt x="240" y="255"/>
                  </a:lnTo>
                  <a:lnTo>
                    <a:pt x="246" y="257"/>
                  </a:lnTo>
                  <a:lnTo>
                    <a:pt x="254" y="257"/>
                  </a:lnTo>
                  <a:lnTo>
                    <a:pt x="260" y="257"/>
                  </a:lnTo>
                  <a:lnTo>
                    <a:pt x="260" y="293"/>
                  </a:lnTo>
                  <a:lnTo>
                    <a:pt x="254" y="295"/>
                  </a:lnTo>
                  <a:lnTo>
                    <a:pt x="248" y="297"/>
                  </a:lnTo>
                  <a:lnTo>
                    <a:pt x="234" y="297"/>
                  </a:lnTo>
                  <a:lnTo>
                    <a:pt x="214" y="295"/>
                  </a:lnTo>
                  <a:lnTo>
                    <a:pt x="200" y="285"/>
                  </a:lnTo>
                  <a:lnTo>
                    <a:pt x="192" y="271"/>
                  </a:lnTo>
                  <a:lnTo>
                    <a:pt x="188" y="251"/>
                  </a:lnTo>
                  <a:lnTo>
                    <a:pt x="173" y="273"/>
                  </a:lnTo>
                  <a:lnTo>
                    <a:pt x="153" y="289"/>
                  </a:lnTo>
                  <a:lnTo>
                    <a:pt x="125" y="299"/>
                  </a:lnTo>
                  <a:lnTo>
                    <a:pt x="95" y="303"/>
                  </a:lnTo>
                  <a:lnTo>
                    <a:pt x="73" y="301"/>
                  </a:lnTo>
                  <a:lnTo>
                    <a:pt x="54" y="295"/>
                  </a:lnTo>
                  <a:lnTo>
                    <a:pt x="44" y="291"/>
                  </a:lnTo>
                  <a:lnTo>
                    <a:pt x="34" y="285"/>
                  </a:lnTo>
                  <a:lnTo>
                    <a:pt x="24" y="277"/>
                  </a:lnTo>
                  <a:lnTo>
                    <a:pt x="18" y="269"/>
                  </a:lnTo>
                  <a:lnTo>
                    <a:pt x="12" y="259"/>
                  </a:lnTo>
                  <a:lnTo>
                    <a:pt x="6" y="249"/>
                  </a:lnTo>
                  <a:lnTo>
                    <a:pt x="2" y="232"/>
                  </a:lnTo>
                  <a:lnTo>
                    <a:pt x="0" y="214"/>
                  </a:lnTo>
                  <a:lnTo>
                    <a:pt x="2" y="192"/>
                  </a:lnTo>
                  <a:lnTo>
                    <a:pt x="10" y="172"/>
                  </a:lnTo>
                  <a:lnTo>
                    <a:pt x="18" y="162"/>
                  </a:lnTo>
                  <a:lnTo>
                    <a:pt x="26" y="152"/>
                  </a:lnTo>
                  <a:lnTo>
                    <a:pt x="36" y="144"/>
                  </a:lnTo>
                  <a:lnTo>
                    <a:pt x="54" y="137"/>
                  </a:lnTo>
                  <a:lnTo>
                    <a:pt x="73" y="129"/>
                  </a:lnTo>
                  <a:lnTo>
                    <a:pt x="119" y="125"/>
                  </a:lnTo>
                  <a:lnTo>
                    <a:pt x="182" y="125"/>
                  </a:lnTo>
                  <a:lnTo>
                    <a:pt x="182" y="107"/>
                  </a:lnTo>
                  <a:lnTo>
                    <a:pt x="179" y="79"/>
                  </a:lnTo>
                  <a:lnTo>
                    <a:pt x="167" y="59"/>
                  </a:lnTo>
                  <a:lnTo>
                    <a:pt x="155" y="49"/>
                  </a:lnTo>
                  <a:lnTo>
                    <a:pt x="137" y="43"/>
                  </a:lnTo>
                  <a:lnTo>
                    <a:pt x="113" y="43"/>
                  </a:lnTo>
                  <a:lnTo>
                    <a:pt x="91" y="43"/>
                  </a:lnTo>
                  <a:lnTo>
                    <a:pt x="70" y="49"/>
                  </a:lnTo>
                  <a:lnTo>
                    <a:pt x="50" y="57"/>
                  </a:lnTo>
                  <a:lnTo>
                    <a:pt x="30" y="69"/>
                  </a:lnTo>
                  <a:lnTo>
                    <a:pt x="8" y="35"/>
                  </a:lnTo>
                  <a:lnTo>
                    <a:pt x="32" y="20"/>
                  </a:lnTo>
                  <a:lnTo>
                    <a:pt x="60" y="8"/>
                  </a:lnTo>
                  <a:lnTo>
                    <a:pt x="87" y="2"/>
                  </a:lnTo>
                  <a:lnTo>
                    <a:pt x="1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52"/>
            <p:cNvSpPr>
              <a:spLocks/>
            </p:cNvSpPr>
            <p:nvPr userDrawn="1"/>
          </p:nvSpPr>
          <p:spPr bwMode="auto">
            <a:xfrm>
              <a:off x="6423025" y="2101850"/>
              <a:ext cx="136525" cy="288925"/>
            </a:xfrm>
            <a:custGeom>
              <a:avLst/>
              <a:gdLst>
                <a:gd name="T0" fmla="*/ 49 w 172"/>
                <a:gd name="T1" fmla="*/ 0 h 365"/>
                <a:gd name="T2" fmla="*/ 101 w 172"/>
                <a:gd name="T3" fmla="*/ 0 h 365"/>
                <a:gd name="T4" fmla="*/ 101 w 172"/>
                <a:gd name="T5" fmla="*/ 74 h 365"/>
                <a:gd name="T6" fmla="*/ 172 w 172"/>
                <a:gd name="T7" fmla="*/ 74 h 365"/>
                <a:gd name="T8" fmla="*/ 172 w 172"/>
                <a:gd name="T9" fmla="*/ 115 h 365"/>
                <a:gd name="T10" fmla="*/ 101 w 172"/>
                <a:gd name="T11" fmla="*/ 115 h 365"/>
                <a:gd name="T12" fmla="*/ 101 w 172"/>
                <a:gd name="T13" fmla="*/ 270 h 365"/>
                <a:gd name="T14" fmla="*/ 101 w 172"/>
                <a:gd name="T15" fmla="*/ 288 h 365"/>
                <a:gd name="T16" fmla="*/ 105 w 172"/>
                <a:gd name="T17" fmla="*/ 302 h 365"/>
                <a:gd name="T18" fmla="*/ 113 w 172"/>
                <a:gd name="T19" fmla="*/ 312 h 365"/>
                <a:gd name="T20" fmla="*/ 130 w 172"/>
                <a:gd name="T21" fmla="*/ 319 h 365"/>
                <a:gd name="T22" fmla="*/ 158 w 172"/>
                <a:gd name="T23" fmla="*/ 321 h 365"/>
                <a:gd name="T24" fmla="*/ 172 w 172"/>
                <a:gd name="T25" fmla="*/ 321 h 365"/>
                <a:gd name="T26" fmla="*/ 172 w 172"/>
                <a:gd name="T27" fmla="*/ 361 h 365"/>
                <a:gd name="T28" fmla="*/ 156 w 172"/>
                <a:gd name="T29" fmla="*/ 363 h 365"/>
                <a:gd name="T30" fmla="*/ 148 w 172"/>
                <a:gd name="T31" fmla="*/ 363 h 365"/>
                <a:gd name="T32" fmla="*/ 140 w 172"/>
                <a:gd name="T33" fmla="*/ 365 h 365"/>
                <a:gd name="T34" fmla="*/ 111 w 172"/>
                <a:gd name="T35" fmla="*/ 361 h 365"/>
                <a:gd name="T36" fmla="*/ 87 w 172"/>
                <a:gd name="T37" fmla="*/ 353 h 365"/>
                <a:gd name="T38" fmla="*/ 71 w 172"/>
                <a:gd name="T39" fmla="*/ 341 h 365"/>
                <a:gd name="T40" fmla="*/ 57 w 172"/>
                <a:gd name="T41" fmla="*/ 321 h 365"/>
                <a:gd name="T42" fmla="*/ 51 w 172"/>
                <a:gd name="T43" fmla="*/ 298 h 365"/>
                <a:gd name="T44" fmla="*/ 49 w 172"/>
                <a:gd name="T45" fmla="*/ 264 h 365"/>
                <a:gd name="T46" fmla="*/ 49 w 172"/>
                <a:gd name="T47" fmla="*/ 115 h 365"/>
                <a:gd name="T48" fmla="*/ 0 w 172"/>
                <a:gd name="T49" fmla="*/ 115 h 365"/>
                <a:gd name="T50" fmla="*/ 0 w 172"/>
                <a:gd name="T51" fmla="*/ 74 h 365"/>
                <a:gd name="T52" fmla="*/ 49 w 172"/>
                <a:gd name="T53" fmla="*/ 74 h 365"/>
                <a:gd name="T54" fmla="*/ 49 w 172"/>
                <a:gd name="T5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2" h="365">
                  <a:moveTo>
                    <a:pt x="49" y="0"/>
                  </a:moveTo>
                  <a:lnTo>
                    <a:pt x="101" y="0"/>
                  </a:lnTo>
                  <a:lnTo>
                    <a:pt x="101" y="74"/>
                  </a:lnTo>
                  <a:lnTo>
                    <a:pt x="172" y="74"/>
                  </a:lnTo>
                  <a:lnTo>
                    <a:pt x="172" y="115"/>
                  </a:lnTo>
                  <a:lnTo>
                    <a:pt x="101" y="115"/>
                  </a:lnTo>
                  <a:lnTo>
                    <a:pt x="101" y="270"/>
                  </a:lnTo>
                  <a:lnTo>
                    <a:pt x="101" y="288"/>
                  </a:lnTo>
                  <a:lnTo>
                    <a:pt x="105" y="302"/>
                  </a:lnTo>
                  <a:lnTo>
                    <a:pt x="113" y="312"/>
                  </a:lnTo>
                  <a:lnTo>
                    <a:pt x="130" y="319"/>
                  </a:lnTo>
                  <a:lnTo>
                    <a:pt x="158" y="321"/>
                  </a:lnTo>
                  <a:lnTo>
                    <a:pt x="172" y="321"/>
                  </a:lnTo>
                  <a:lnTo>
                    <a:pt x="172" y="361"/>
                  </a:lnTo>
                  <a:lnTo>
                    <a:pt x="156" y="363"/>
                  </a:lnTo>
                  <a:lnTo>
                    <a:pt x="148" y="363"/>
                  </a:lnTo>
                  <a:lnTo>
                    <a:pt x="140" y="365"/>
                  </a:lnTo>
                  <a:lnTo>
                    <a:pt x="111" y="361"/>
                  </a:lnTo>
                  <a:lnTo>
                    <a:pt x="87" y="353"/>
                  </a:lnTo>
                  <a:lnTo>
                    <a:pt x="71" y="341"/>
                  </a:lnTo>
                  <a:lnTo>
                    <a:pt x="57" y="321"/>
                  </a:lnTo>
                  <a:lnTo>
                    <a:pt x="51" y="298"/>
                  </a:lnTo>
                  <a:lnTo>
                    <a:pt x="49" y="264"/>
                  </a:lnTo>
                  <a:lnTo>
                    <a:pt x="49" y="115"/>
                  </a:lnTo>
                  <a:lnTo>
                    <a:pt x="0" y="115"/>
                  </a:lnTo>
                  <a:lnTo>
                    <a:pt x="0" y="74"/>
                  </a:lnTo>
                  <a:lnTo>
                    <a:pt x="49" y="74"/>
                  </a:lnTo>
                  <a:lnTo>
                    <a:pt x="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53"/>
            <p:cNvSpPr>
              <a:spLocks/>
            </p:cNvSpPr>
            <p:nvPr userDrawn="1"/>
          </p:nvSpPr>
          <p:spPr bwMode="auto">
            <a:xfrm>
              <a:off x="6600825" y="2071688"/>
              <a:ext cx="44450" cy="122237"/>
            </a:xfrm>
            <a:custGeom>
              <a:avLst/>
              <a:gdLst>
                <a:gd name="T0" fmla="*/ 0 w 58"/>
                <a:gd name="T1" fmla="*/ 0 h 154"/>
                <a:gd name="T2" fmla="*/ 58 w 58"/>
                <a:gd name="T3" fmla="*/ 0 h 154"/>
                <a:gd name="T4" fmla="*/ 58 w 58"/>
                <a:gd name="T5" fmla="*/ 35 h 154"/>
                <a:gd name="T6" fmla="*/ 56 w 58"/>
                <a:gd name="T7" fmla="*/ 71 h 154"/>
                <a:gd name="T8" fmla="*/ 50 w 58"/>
                <a:gd name="T9" fmla="*/ 103 h 154"/>
                <a:gd name="T10" fmla="*/ 42 w 58"/>
                <a:gd name="T11" fmla="*/ 131 h 154"/>
                <a:gd name="T12" fmla="*/ 30 w 58"/>
                <a:gd name="T13" fmla="*/ 154 h 154"/>
                <a:gd name="T14" fmla="*/ 0 w 58"/>
                <a:gd name="T15" fmla="*/ 138 h 154"/>
                <a:gd name="T16" fmla="*/ 16 w 58"/>
                <a:gd name="T17" fmla="*/ 101 h 154"/>
                <a:gd name="T18" fmla="*/ 22 w 58"/>
                <a:gd name="T19" fmla="*/ 61 h 154"/>
                <a:gd name="T20" fmla="*/ 0 w 58"/>
                <a:gd name="T21" fmla="*/ 61 h 154"/>
                <a:gd name="T22" fmla="*/ 0 w 58"/>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154">
                  <a:moveTo>
                    <a:pt x="0" y="0"/>
                  </a:moveTo>
                  <a:lnTo>
                    <a:pt x="58" y="0"/>
                  </a:lnTo>
                  <a:lnTo>
                    <a:pt x="58" y="35"/>
                  </a:lnTo>
                  <a:lnTo>
                    <a:pt x="56" y="71"/>
                  </a:lnTo>
                  <a:lnTo>
                    <a:pt x="50" y="103"/>
                  </a:lnTo>
                  <a:lnTo>
                    <a:pt x="42" y="131"/>
                  </a:lnTo>
                  <a:lnTo>
                    <a:pt x="30" y="154"/>
                  </a:lnTo>
                  <a:lnTo>
                    <a:pt x="0" y="138"/>
                  </a:lnTo>
                  <a:lnTo>
                    <a:pt x="16" y="101"/>
                  </a:lnTo>
                  <a:lnTo>
                    <a:pt x="22"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54"/>
            <p:cNvSpPr>
              <a:spLocks/>
            </p:cNvSpPr>
            <p:nvPr userDrawn="1"/>
          </p:nvSpPr>
          <p:spPr bwMode="auto">
            <a:xfrm>
              <a:off x="6661150" y="2152650"/>
              <a:ext cx="177800" cy="241300"/>
            </a:xfrm>
            <a:custGeom>
              <a:avLst/>
              <a:gdLst>
                <a:gd name="T0" fmla="*/ 170 w 224"/>
                <a:gd name="T1" fmla="*/ 8 h 303"/>
                <a:gd name="T2" fmla="*/ 216 w 224"/>
                <a:gd name="T3" fmla="*/ 30 h 303"/>
                <a:gd name="T4" fmla="*/ 160 w 224"/>
                <a:gd name="T5" fmla="*/ 49 h 303"/>
                <a:gd name="T6" fmla="*/ 117 w 224"/>
                <a:gd name="T7" fmla="*/ 43 h 303"/>
                <a:gd name="T8" fmla="*/ 77 w 224"/>
                <a:gd name="T9" fmla="*/ 51 h 303"/>
                <a:gd name="T10" fmla="*/ 65 w 224"/>
                <a:gd name="T11" fmla="*/ 63 h 303"/>
                <a:gd name="T12" fmla="*/ 61 w 224"/>
                <a:gd name="T13" fmla="*/ 83 h 303"/>
                <a:gd name="T14" fmla="*/ 67 w 224"/>
                <a:gd name="T15" fmla="*/ 103 h 303"/>
                <a:gd name="T16" fmla="*/ 79 w 224"/>
                <a:gd name="T17" fmla="*/ 111 h 303"/>
                <a:gd name="T18" fmla="*/ 97 w 224"/>
                <a:gd name="T19" fmla="*/ 119 h 303"/>
                <a:gd name="T20" fmla="*/ 182 w 224"/>
                <a:gd name="T21" fmla="*/ 148 h 303"/>
                <a:gd name="T22" fmla="*/ 218 w 224"/>
                <a:gd name="T23" fmla="*/ 188 h 303"/>
                <a:gd name="T24" fmla="*/ 220 w 224"/>
                <a:gd name="T25" fmla="*/ 240 h 303"/>
                <a:gd name="T26" fmla="*/ 194 w 224"/>
                <a:gd name="T27" fmla="*/ 279 h 303"/>
                <a:gd name="T28" fmla="*/ 144 w 224"/>
                <a:gd name="T29" fmla="*/ 301 h 303"/>
                <a:gd name="T30" fmla="*/ 79 w 224"/>
                <a:gd name="T31" fmla="*/ 301 h 303"/>
                <a:gd name="T32" fmla="*/ 24 w 224"/>
                <a:gd name="T33" fmla="*/ 281 h 303"/>
                <a:gd name="T34" fmla="*/ 24 w 224"/>
                <a:gd name="T35" fmla="*/ 230 h 303"/>
                <a:gd name="T36" fmla="*/ 65 w 224"/>
                <a:gd name="T37" fmla="*/ 251 h 303"/>
                <a:gd name="T38" fmla="*/ 113 w 224"/>
                <a:gd name="T39" fmla="*/ 259 h 303"/>
                <a:gd name="T40" fmla="*/ 156 w 224"/>
                <a:gd name="T41" fmla="*/ 249 h 303"/>
                <a:gd name="T42" fmla="*/ 172 w 224"/>
                <a:gd name="T43" fmla="*/ 216 h 303"/>
                <a:gd name="T44" fmla="*/ 168 w 224"/>
                <a:gd name="T45" fmla="*/ 198 h 303"/>
                <a:gd name="T46" fmla="*/ 156 w 224"/>
                <a:gd name="T47" fmla="*/ 186 h 303"/>
                <a:gd name="T48" fmla="*/ 135 w 224"/>
                <a:gd name="T49" fmla="*/ 176 h 303"/>
                <a:gd name="T50" fmla="*/ 49 w 224"/>
                <a:gd name="T51" fmla="*/ 148 h 303"/>
                <a:gd name="T52" fmla="*/ 14 w 224"/>
                <a:gd name="T53" fmla="*/ 109 h 303"/>
                <a:gd name="T54" fmla="*/ 12 w 224"/>
                <a:gd name="T55" fmla="*/ 63 h 303"/>
                <a:gd name="T56" fmla="*/ 24 w 224"/>
                <a:gd name="T57" fmla="*/ 37 h 303"/>
                <a:gd name="T58" fmla="*/ 41 w 224"/>
                <a:gd name="T59" fmla="*/ 20 h 303"/>
                <a:gd name="T60" fmla="*/ 75 w 224"/>
                <a:gd name="T61" fmla="*/ 6 h 303"/>
                <a:gd name="T62" fmla="*/ 117 w 224"/>
                <a:gd name="T6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4" h="303">
                  <a:moveTo>
                    <a:pt x="117" y="0"/>
                  </a:moveTo>
                  <a:lnTo>
                    <a:pt x="170" y="8"/>
                  </a:lnTo>
                  <a:lnTo>
                    <a:pt x="196" y="16"/>
                  </a:lnTo>
                  <a:lnTo>
                    <a:pt x="216" y="30"/>
                  </a:lnTo>
                  <a:lnTo>
                    <a:pt x="198" y="65"/>
                  </a:lnTo>
                  <a:lnTo>
                    <a:pt x="160" y="49"/>
                  </a:lnTo>
                  <a:lnTo>
                    <a:pt x="140" y="43"/>
                  </a:lnTo>
                  <a:lnTo>
                    <a:pt x="117" y="43"/>
                  </a:lnTo>
                  <a:lnTo>
                    <a:pt x="95" y="45"/>
                  </a:lnTo>
                  <a:lnTo>
                    <a:pt x="77" y="51"/>
                  </a:lnTo>
                  <a:lnTo>
                    <a:pt x="69" y="57"/>
                  </a:lnTo>
                  <a:lnTo>
                    <a:pt x="65" y="63"/>
                  </a:lnTo>
                  <a:lnTo>
                    <a:pt x="61" y="73"/>
                  </a:lnTo>
                  <a:lnTo>
                    <a:pt x="61" y="83"/>
                  </a:lnTo>
                  <a:lnTo>
                    <a:pt x="63" y="93"/>
                  </a:lnTo>
                  <a:lnTo>
                    <a:pt x="67" y="103"/>
                  </a:lnTo>
                  <a:lnTo>
                    <a:pt x="71" y="107"/>
                  </a:lnTo>
                  <a:lnTo>
                    <a:pt x="79" y="111"/>
                  </a:lnTo>
                  <a:lnTo>
                    <a:pt x="87" y="115"/>
                  </a:lnTo>
                  <a:lnTo>
                    <a:pt x="97" y="119"/>
                  </a:lnTo>
                  <a:lnTo>
                    <a:pt x="150" y="135"/>
                  </a:lnTo>
                  <a:lnTo>
                    <a:pt x="182" y="148"/>
                  </a:lnTo>
                  <a:lnTo>
                    <a:pt x="206" y="166"/>
                  </a:lnTo>
                  <a:lnTo>
                    <a:pt x="218" y="188"/>
                  </a:lnTo>
                  <a:lnTo>
                    <a:pt x="224" y="214"/>
                  </a:lnTo>
                  <a:lnTo>
                    <a:pt x="220" y="240"/>
                  </a:lnTo>
                  <a:lnTo>
                    <a:pt x="210" y="259"/>
                  </a:lnTo>
                  <a:lnTo>
                    <a:pt x="194" y="279"/>
                  </a:lnTo>
                  <a:lnTo>
                    <a:pt x="172" y="293"/>
                  </a:lnTo>
                  <a:lnTo>
                    <a:pt x="144" y="301"/>
                  </a:lnTo>
                  <a:lnTo>
                    <a:pt x="113" y="303"/>
                  </a:lnTo>
                  <a:lnTo>
                    <a:pt x="79" y="301"/>
                  </a:lnTo>
                  <a:lnTo>
                    <a:pt x="49" y="293"/>
                  </a:lnTo>
                  <a:lnTo>
                    <a:pt x="24" y="281"/>
                  </a:lnTo>
                  <a:lnTo>
                    <a:pt x="0" y="265"/>
                  </a:lnTo>
                  <a:lnTo>
                    <a:pt x="24" y="230"/>
                  </a:lnTo>
                  <a:lnTo>
                    <a:pt x="43" y="242"/>
                  </a:lnTo>
                  <a:lnTo>
                    <a:pt x="65" y="251"/>
                  </a:lnTo>
                  <a:lnTo>
                    <a:pt x="87" y="257"/>
                  </a:lnTo>
                  <a:lnTo>
                    <a:pt x="113" y="259"/>
                  </a:lnTo>
                  <a:lnTo>
                    <a:pt x="137" y="257"/>
                  </a:lnTo>
                  <a:lnTo>
                    <a:pt x="156" y="249"/>
                  </a:lnTo>
                  <a:lnTo>
                    <a:pt x="168" y="236"/>
                  </a:lnTo>
                  <a:lnTo>
                    <a:pt x="172" y="216"/>
                  </a:lnTo>
                  <a:lnTo>
                    <a:pt x="170" y="206"/>
                  </a:lnTo>
                  <a:lnTo>
                    <a:pt x="168" y="198"/>
                  </a:lnTo>
                  <a:lnTo>
                    <a:pt x="164" y="192"/>
                  </a:lnTo>
                  <a:lnTo>
                    <a:pt x="156" y="186"/>
                  </a:lnTo>
                  <a:lnTo>
                    <a:pt x="146" y="182"/>
                  </a:lnTo>
                  <a:lnTo>
                    <a:pt x="135" y="176"/>
                  </a:lnTo>
                  <a:lnTo>
                    <a:pt x="81" y="160"/>
                  </a:lnTo>
                  <a:lnTo>
                    <a:pt x="49" y="148"/>
                  </a:lnTo>
                  <a:lnTo>
                    <a:pt x="28" y="131"/>
                  </a:lnTo>
                  <a:lnTo>
                    <a:pt x="14" y="109"/>
                  </a:lnTo>
                  <a:lnTo>
                    <a:pt x="10" y="83"/>
                  </a:lnTo>
                  <a:lnTo>
                    <a:pt x="12" y="63"/>
                  </a:lnTo>
                  <a:lnTo>
                    <a:pt x="18" y="47"/>
                  </a:lnTo>
                  <a:lnTo>
                    <a:pt x="24" y="37"/>
                  </a:lnTo>
                  <a:lnTo>
                    <a:pt x="31" y="28"/>
                  </a:lnTo>
                  <a:lnTo>
                    <a:pt x="41" y="20"/>
                  </a:lnTo>
                  <a:lnTo>
                    <a:pt x="55" y="12"/>
                  </a:lnTo>
                  <a:lnTo>
                    <a:pt x="75" y="6"/>
                  </a:lnTo>
                  <a:lnTo>
                    <a:pt x="95" y="2"/>
                  </a:lnTo>
                  <a:lnTo>
                    <a:pt x="1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55"/>
            <p:cNvSpPr>
              <a:spLocks noEditPoints="1"/>
            </p:cNvSpPr>
            <p:nvPr userDrawn="1"/>
          </p:nvSpPr>
          <p:spPr bwMode="auto">
            <a:xfrm>
              <a:off x="6994525" y="2068513"/>
              <a:ext cx="42863" cy="319087"/>
            </a:xfrm>
            <a:custGeom>
              <a:avLst/>
              <a:gdLst>
                <a:gd name="T0" fmla="*/ 2 w 53"/>
                <a:gd name="T1" fmla="*/ 115 h 402"/>
                <a:gd name="T2" fmla="*/ 53 w 53"/>
                <a:gd name="T3" fmla="*/ 115 h 402"/>
                <a:gd name="T4" fmla="*/ 53 w 53"/>
                <a:gd name="T5" fmla="*/ 402 h 402"/>
                <a:gd name="T6" fmla="*/ 2 w 53"/>
                <a:gd name="T7" fmla="*/ 402 h 402"/>
                <a:gd name="T8" fmla="*/ 2 w 53"/>
                <a:gd name="T9" fmla="*/ 115 h 402"/>
                <a:gd name="T10" fmla="*/ 0 w 53"/>
                <a:gd name="T11" fmla="*/ 0 h 402"/>
                <a:gd name="T12" fmla="*/ 53 w 53"/>
                <a:gd name="T13" fmla="*/ 0 h 402"/>
                <a:gd name="T14" fmla="*/ 53 w 53"/>
                <a:gd name="T15" fmla="*/ 57 h 402"/>
                <a:gd name="T16" fmla="*/ 0 w 53"/>
                <a:gd name="T17" fmla="*/ 57 h 402"/>
                <a:gd name="T18" fmla="*/ 0 w 53"/>
                <a:gd name="T19"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402">
                  <a:moveTo>
                    <a:pt x="2" y="115"/>
                  </a:moveTo>
                  <a:lnTo>
                    <a:pt x="53" y="115"/>
                  </a:lnTo>
                  <a:lnTo>
                    <a:pt x="53" y="402"/>
                  </a:lnTo>
                  <a:lnTo>
                    <a:pt x="2" y="402"/>
                  </a:lnTo>
                  <a:lnTo>
                    <a:pt x="2" y="115"/>
                  </a:lnTo>
                  <a:close/>
                  <a:moveTo>
                    <a:pt x="0" y="0"/>
                  </a:moveTo>
                  <a:lnTo>
                    <a:pt x="53" y="0"/>
                  </a:lnTo>
                  <a:lnTo>
                    <a:pt x="53"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56"/>
            <p:cNvSpPr>
              <a:spLocks/>
            </p:cNvSpPr>
            <p:nvPr userDrawn="1"/>
          </p:nvSpPr>
          <p:spPr bwMode="auto">
            <a:xfrm>
              <a:off x="7104063" y="2152650"/>
              <a:ext cx="200025" cy="234950"/>
            </a:xfrm>
            <a:custGeom>
              <a:avLst/>
              <a:gdLst>
                <a:gd name="T0" fmla="*/ 148 w 251"/>
                <a:gd name="T1" fmla="*/ 0 h 295"/>
                <a:gd name="T2" fmla="*/ 178 w 251"/>
                <a:gd name="T3" fmla="*/ 4 h 295"/>
                <a:gd name="T4" fmla="*/ 204 w 251"/>
                <a:gd name="T5" fmla="*/ 12 h 295"/>
                <a:gd name="T6" fmla="*/ 224 w 251"/>
                <a:gd name="T7" fmla="*/ 28 h 295"/>
                <a:gd name="T8" fmla="*/ 239 w 251"/>
                <a:gd name="T9" fmla="*/ 49 h 295"/>
                <a:gd name="T10" fmla="*/ 247 w 251"/>
                <a:gd name="T11" fmla="*/ 77 h 295"/>
                <a:gd name="T12" fmla="*/ 251 w 251"/>
                <a:gd name="T13" fmla="*/ 111 h 295"/>
                <a:gd name="T14" fmla="*/ 251 w 251"/>
                <a:gd name="T15" fmla="*/ 295 h 295"/>
                <a:gd name="T16" fmla="*/ 200 w 251"/>
                <a:gd name="T17" fmla="*/ 295 h 295"/>
                <a:gd name="T18" fmla="*/ 200 w 251"/>
                <a:gd name="T19" fmla="*/ 117 h 295"/>
                <a:gd name="T20" fmla="*/ 198 w 251"/>
                <a:gd name="T21" fmla="*/ 93 h 295"/>
                <a:gd name="T22" fmla="*/ 192 w 251"/>
                <a:gd name="T23" fmla="*/ 75 h 295"/>
                <a:gd name="T24" fmla="*/ 184 w 251"/>
                <a:gd name="T25" fmla="*/ 61 h 295"/>
                <a:gd name="T26" fmla="*/ 172 w 251"/>
                <a:gd name="T27" fmla="*/ 51 h 295"/>
                <a:gd name="T28" fmla="*/ 156 w 251"/>
                <a:gd name="T29" fmla="*/ 45 h 295"/>
                <a:gd name="T30" fmla="*/ 136 w 251"/>
                <a:gd name="T31" fmla="*/ 43 h 295"/>
                <a:gd name="T32" fmla="*/ 113 w 251"/>
                <a:gd name="T33" fmla="*/ 47 h 295"/>
                <a:gd name="T34" fmla="*/ 91 w 251"/>
                <a:gd name="T35" fmla="*/ 55 h 295"/>
                <a:gd name="T36" fmla="*/ 75 w 251"/>
                <a:gd name="T37" fmla="*/ 69 h 295"/>
                <a:gd name="T38" fmla="*/ 61 w 251"/>
                <a:gd name="T39" fmla="*/ 89 h 295"/>
                <a:gd name="T40" fmla="*/ 53 w 251"/>
                <a:gd name="T41" fmla="*/ 113 h 295"/>
                <a:gd name="T42" fmla="*/ 51 w 251"/>
                <a:gd name="T43" fmla="*/ 142 h 295"/>
                <a:gd name="T44" fmla="*/ 51 w 251"/>
                <a:gd name="T45" fmla="*/ 295 h 295"/>
                <a:gd name="T46" fmla="*/ 0 w 251"/>
                <a:gd name="T47" fmla="*/ 295 h 295"/>
                <a:gd name="T48" fmla="*/ 0 w 251"/>
                <a:gd name="T49" fmla="*/ 8 h 295"/>
                <a:gd name="T50" fmla="*/ 25 w 251"/>
                <a:gd name="T51" fmla="*/ 8 h 295"/>
                <a:gd name="T52" fmla="*/ 35 w 251"/>
                <a:gd name="T53" fmla="*/ 8 h 295"/>
                <a:gd name="T54" fmla="*/ 41 w 251"/>
                <a:gd name="T55" fmla="*/ 10 h 295"/>
                <a:gd name="T56" fmla="*/ 45 w 251"/>
                <a:gd name="T57" fmla="*/ 16 h 295"/>
                <a:gd name="T58" fmla="*/ 49 w 251"/>
                <a:gd name="T59" fmla="*/ 20 h 295"/>
                <a:gd name="T60" fmla="*/ 49 w 251"/>
                <a:gd name="T61" fmla="*/ 28 h 295"/>
                <a:gd name="T62" fmla="*/ 49 w 251"/>
                <a:gd name="T63" fmla="*/ 51 h 295"/>
                <a:gd name="T64" fmla="*/ 65 w 251"/>
                <a:gd name="T65" fmla="*/ 30 h 295"/>
                <a:gd name="T66" fmla="*/ 89 w 251"/>
                <a:gd name="T67" fmla="*/ 14 h 295"/>
                <a:gd name="T68" fmla="*/ 117 w 251"/>
                <a:gd name="T69" fmla="*/ 4 h 295"/>
                <a:gd name="T70" fmla="*/ 148 w 251"/>
                <a:gd name="T71"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295">
                  <a:moveTo>
                    <a:pt x="148" y="0"/>
                  </a:moveTo>
                  <a:lnTo>
                    <a:pt x="178" y="4"/>
                  </a:lnTo>
                  <a:lnTo>
                    <a:pt x="204" y="12"/>
                  </a:lnTo>
                  <a:lnTo>
                    <a:pt x="224" y="28"/>
                  </a:lnTo>
                  <a:lnTo>
                    <a:pt x="239" y="49"/>
                  </a:lnTo>
                  <a:lnTo>
                    <a:pt x="247" y="77"/>
                  </a:lnTo>
                  <a:lnTo>
                    <a:pt x="251" y="111"/>
                  </a:lnTo>
                  <a:lnTo>
                    <a:pt x="251" y="295"/>
                  </a:lnTo>
                  <a:lnTo>
                    <a:pt x="200" y="295"/>
                  </a:lnTo>
                  <a:lnTo>
                    <a:pt x="200" y="117"/>
                  </a:lnTo>
                  <a:lnTo>
                    <a:pt x="198" y="93"/>
                  </a:lnTo>
                  <a:lnTo>
                    <a:pt x="192" y="75"/>
                  </a:lnTo>
                  <a:lnTo>
                    <a:pt x="184" y="61"/>
                  </a:lnTo>
                  <a:lnTo>
                    <a:pt x="172" y="51"/>
                  </a:lnTo>
                  <a:lnTo>
                    <a:pt x="156" y="45"/>
                  </a:lnTo>
                  <a:lnTo>
                    <a:pt x="136" y="43"/>
                  </a:lnTo>
                  <a:lnTo>
                    <a:pt x="113" y="47"/>
                  </a:lnTo>
                  <a:lnTo>
                    <a:pt x="91" y="55"/>
                  </a:lnTo>
                  <a:lnTo>
                    <a:pt x="75" y="69"/>
                  </a:lnTo>
                  <a:lnTo>
                    <a:pt x="61" y="89"/>
                  </a:lnTo>
                  <a:lnTo>
                    <a:pt x="53" y="113"/>
                  </a:lnTo>
                  <a:lnTo>
                    <a:pt x="51" y="142"/>
                  </a:lnTo>
                  <a:lnTo>
                    <a:pt x="51" y="295"/>
                  </a:lnTo>
                  <a:lnTo>
                    <a:pt x="0" y="295"/>
                  </a:lnTo>
                  <a:lnTo>
                    <a:pt x="0" y="8"/>
                  </a:lnTo>
                  <a:lnTo>
                    <a:pt x="25" y="8"/>
                  </a:lnTo>
                  <a:lnTo>
                    <a:pt x="35" y="8"/>
                  </a:lnTo>
                  <a:lnTo>
                    <a:pt x="41" y="10"/>
                  </a:lnTo>
                  <a:lnTo>
                    <a:pt x="45" y="16"/>
                  </a:lnTo>
                  <a:lnTo>
                    <a:pt x="49" y="20"/>
                  </a:lnTo>
                  <a:lnTo>
                    <a:pt x="49" y="28"/>
                  </a:lnTo>
                  <a:lnTo>
                    <a:pt x="49" y="51"/>
                  </a:lnTo>
                  <a:lnTo>
                    <a:pt x="65" y="30"/>
                  </a:lnTo>
                  <a:lnTo>
                    <a:pt x="89" y="14"/>
                  </a:lnTo>
                  <a:lnTo>
                    <a:pt x="117" y="4"/>
                  </a:lnTo>
                  <a:lnTo>
                    <a:pt x="1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57"/>
            <p:cNvSpPr>
              <a:spLocks/>
            </p:cNvSpPr>
            <p:nvPr userDrawn="1"/>
          </p:nvSpPr>
          <p:spPr bwMode="auto">
            <a:xfrm>
              <a:off x="7348538" y="2152650"/>
              <a:ext cx="176213" cy="241300"/>
            </a:xfrm>
            <a:custGeom>
              <a:avLst/>
              <a:gdLst>
                <a:gd name="T0" fmla="*/ 143 w 222"/>
                <a:gd name="T1" fmla="*/ 2 h 303"/>
                <a:gd name="T2" fmla="*/ 194 w 222"/>
                <a:gd name="T3" fmla="*/ 16 h 303"/>
                <a:gd name="T4" fmla="*/ 196 w 222"/>
                <a:gd name="T5" fmla="*/ 65 h 303"/>
                <a:gd name="T6" fmla="*/ 141 w 222"/>
                <a:gd name="T7" fmla="*/ 43 h 303"/>
                <a:gd name="T8" fmla="*/ 95 w 222"/>
                <a:gd name="T9" fmla="*/ 45 h 303"/>
                <a:gd name="T10" fmla="*/ 69 w 222"/>
                <a:gd name="T11" fmla="*/ 57 h 303"/>
                <a:gd name="T12" fmla="*/ 61 w 222"/>
                <a:gd name="T13" fmla="*/ 73 h 303"/>
                <a:gd name="T14" fmla="*/ 61 w 222"/>
                <a:gd name="T15" fmla="*/ 93 h 303"/>
                <a:gd name="T16" fmla="*/ 71 w 222"/>
                <a:gd name="T17" fmla="*/ 107 h 303"/>
                <a:gd name="T18" fmla="*/ 87 w 222"/>
                <a:gd name="T19" fmla="*/ 115 h 303"/>
                <a:gd name="T20" fmla="*/ 150 w 222"/>
                <a:gd name="T21" fmla="*/ 135 h 303"/>
                <a:gd name="T22" fmla="*/ 206 w 222"/>
                <a:gd name="T23" fmla="*/ 166 h 303"/>
                <a:gd name="T24" fmla="*/ 222 w 222"/>
                <a:gd name="T25" fmla="*/ 214 h 303"/>
                <a:gd name="T26" fmla="*/ 210 w 222"/>
                <a:gd name="T27" fmla="*/ 259 h 303"/>
                <a:gd name="T28" fmla="*/ 172 w 222"/>
                <a:gd name="T29" fmla="*/ 293 h 303"/>
                <a:gd name="T30" fmla="*/ 113 w 222"/>
                <a:gd name="T31" fmla="*/ 303 h 303"/>
                <a:gd name="T32" fmla="*/ 49 w 222"/>
                <a:gd name="T33" fmla="*/ 293 h 303"/>
                <a:gd name="T34" fmla="*/ 0 w 222"/>
                <a:gd name="T35" fmla="*/ 265 h 303"/>
                <a:gd name="T36" fmla="*/ 43 w 222"/>
                <a:gd name="T37" fmla="*/ 242 h 303"/>
                <a:gd name="T38" fmla="*/ 87 w 222"/>
                <a:gd name="T39" fmla="*/ 257 h 303"/>
                <a:gd name="T40" fmla="*/ 137 w 222"/>
                <a:gd name="T41" fmla="*/ 257 h 303"/>
                <a:gd name="T42" fmla="*/ 168 w 222"/>
                <a:gd name="T43" fmla="*/ 236 h 303"/>
                <a:gd name="T44" fmla="*/ 170 w 222"/>
                <a:gd name="T45" fmla="*/ 206 h 303"/>
                <a:gd name="T46" fmla="*/ 164 w 222"/>
                <a:gd name="T47" fmla="*/ 192 h 303"/>
                <a:gd name="T48" fmla="*/ 146 w 222"/>
                <a:gd name="T49" fmla="*/ 182 h 303"/>
                <a:gd name="T50" fmla="*/ 81 w 222"/>
                <a:gd name="T51" fmla="*/ 160 h 303"/>
                <a:gd name="T52" fmla="*/ 28 w 222"/>
                <a:gd name="T53" fmla="*/ 131 h 303"/>
                <a:gd name="T54" fmla="*/ 10 w 222"/>
                <a:gd name="T55" fmla="*/ 83 h 303"/>
                <a:gd name="T56" fmla="*/ 18 w 222"/>
                <a:gd name="T57" fmla="*/ 47 h 303"/>
                <a:gd name="T58" fmla="*/ 32 w 222"/>
                <a:gd name="T59" fmla="*/ 28 h 303"/>
                <a:gd name="T60" fmla="*/ 55 w 222"/>
                <a:gd name="T61" fmla="*/ 12 h 303"/>
                <a:gd name="T62" fmla="*/ 95 w 222"/>
                <a:gd name="T63" fmla="*/ 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2" h="303">
                  <a:moveTo>
                    <a:pt x="117" y="0"/>
                  </a:moveTo>
                  <a:lnTo>
                    <a:pt x="143" y="2"/>
                  </a:lnTo>
                  <a:lnTo>
                    <a:pt x="170" y="8"/>
                  </a:lnTo>
                  <a:lnTo>
                    <a:pt x="194" y="16"/>
                  </a:lnTo>
                  <a:lnTo>
                    <a:pt x="216" y="30"/>
                  </a:lnTo>
                  <a:lnTo>
                    <a:pt x="196" y="65"/>
                  </a:lnTo>
                  <a:lnTo>
                    <a:pt x="160" y="49"/>
                  </a:lnTo>
                  <a:lnTo>
                    <a:pt x="141" y="43"/>
                  </a:lnTo>
                  <a:lnTo>
                    <a:pt x="117" y="43"/>
                  </a:lnTo>
                  <a:lnTo>
                    <a:pt x="95" y="45"/>
                  </a:lnTo>
                  <a:lnTo>
                    <a:pt x="77" y="51"/>
                  </a:lnTo>
                  <a:lnTo>
                    <a:pt x="69" y="57"/>
                  </a:lnTo>
                  <a:lnTo>
                    <a:pt x="65" y="63"/>
                  </a:lnTo>
                  <a:lnTo>
                    <a:pt x="61" y="73"/>
                  </a:lnTo>
                  <a:lnTo>
                    <a:pt x="61" y="83"/>
                  </a:lnTo>
                  <a:lnTo>
                    <a:pt x="61" y="93"/>
                  </a:lnTo>
                  <a:lnTo>
                    <a:pt x="67" y="103"/>
                  </a:lnTo>
                  <a:lnTo>
                    <a:pt x="71" y="107"/>
                  </a:lnTo>
                  <a:lnTo>
                    <a:pt x="77" y="111"/>
                  </a:lnTo>
                  <a:lnTo>
                    <a:pt x="87" y="115"/>
                  </a:lnTo>
                  <a:lnTo>
                    <a:pt x="97" y="119"/>
                  </a:lnTo>
                  <a:lnTo>
                    <a:pt x="150" y="135"/>
                  </a:lnTo>
                  <a:lnTo>
                    <a:pt x="182" y="148"/>
                  </a:lnTo>
                  <a:lnTo>
                    <a:pt x="206" y="166"/>
                  </a:lnTo>
                  <a:lnTo>
                    <a:pt x="218" y="188"/>
                  </a:lnTo>
                  <a:lnTo>
                    <a:pt x="222" y="214"/>
                  </a:lnTo>
                  <a:lnTo>
                    <a:pt x="220" y="240"/>
                  </a:lnTo>
                  <a:lnTo>
                    <a:pt x="210" y="259"/>
                  </a:lnTo>
                  <a:lnTo>
                    <a:pt x="194" y="279"/>
                  </a:lnTo>
                  <a:lnTo>
                    <a:pt x="172" y="293"/>
                  </a:lnTo>
                  <a:lnTo>
                    <a:pt x="145" y="301"/>
                  </a:lnTo>
                  <a:lnTo>
                    <a:pt x="113" y="303"/>
                  </a:lnTo>
                  <a:lnTo>
                    <a:pt x="79" y="301"/>
                  </a:lnTo>
                  <a:lnTo>
                    <a:pt x="49" y="293"/>
                  </a:lnTo>
                  <a:lnTo>
                    <a:pt x="24" y="281"/>
                  </a:lnTo>
                  <a:lnTo>
                    <a:pt x="0" y="265"/>
                  </a:lnTo>
                  <a:lnTo>
                    <a:pt x="24" y="230"/>
                  </a:lnTo>
                  <a:lnTo>
                    <a:pt x="43" y="242"/>
                  </a:lnTo>
                  <a:lnTo>
                    <a:pt x="63" y="251"/>
                  </a:lnTo>
                  <a:lnTo>
                    <a:pt x="87" y="257"/>
                  </a:lnTo>
                  <a:lnTo>
                    <a:pt x="113" y="259"/>
                  </a:lnTo>
                  <a:lnTo>
                    <a:pt x="137" y="257"/>
                  </a:lnTo>
                  <a:lnTo>
                    <a:pt x="156" y="249"/>
                  </a:lnTo>
                  <a:lnTo>
                    <a:pt x="168" y="236"/>
                  </a:lnTo>
                  <a:lnTo>
                    <a:pt x="172" y="216"/>
                  </a:lnTo>
                  <a:lnTo>
                    <a:pt x="170" y="206"/>
                  </a:lnTo>
                  <a:lnTo>
                    <a:pt x="168" y="198"/>
                  </a:lnTo>
                  <a:lnTo>
                    <a:pt x="164" y="192"/>
                  </a:lnTo>
                  <a:lnTo>
                    <a:pt x="156" y="186"/>
                  </a:lnTo>
                  <a:lnTo>
                    <a:pt x="146" y="182"/>
                  </a:lnTo>
                  <a:lnTo>
                    <a:pt x="135" y="176"/>
                  </a:lnTo>
                  <a:lnTo>
                    <a:pt x="81" y="160"/>
                  </a:lnTo>
                  <a:lnTo>
                    <a:pt x="49" y="148"/>
                  </a:lnTo>
                  <a:lnTo>
                    <a:pt x="28" y="131"/>
                  </a:lnTo>
                  <a:lnTo>
                    <a:pt x="14" y="109"/>
                  </a:lnTo>
                  <a:lnTo>
                    <a:pt x="10" y="83"/>
                  </a:lnTo>
                  <a:lnTo>
                    <a:pt x="12" y="63"/>
                  </a:lnTo>
                  <a:lnTo>
                    <a:pt x="18" y="47"/>
                  </a:lnTo>
                  <a:lnTo>
                    <a:pt x="24" y="37"/>
                  </a:lnTo>
                  <a:lnTo>
                    <a:pt x="32" y="28"/>
                  </a:lnTo>
                  <a:lnTo>
                    <a:pt x="39" y="20"/>
                  </a:lnTo>
                  <a:lnTo>
                    <a:pt x="55" y="12"/>
                  </a:lnTo>
                  <a:lnTo>
                    <a:pt x="73" y="6"/>
                  </a:lnTo>
                  <a:lnTo>
                    <a:pt x="95" y="2"/>
                  </a:lnTo>
                  <a:lnTo>
                    <a:pt x="1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58"/>
            <p:cNvSpPr>
              <a:spLocks noEditPoints="1"/>
            </p:cNvSpPr>
            <p:nvPr userDrawn="1"/>
          </p:nvSpPr>
          <p:spPr bwMode="auto">
            <a:xfrm>
              <a:off x="7575550" y="2068513"/>
              <a:ext cx="42863" cy="319087"/>
            </a:xfrm>
            <a:custGeom>
              <a:avLst/>
              <a:gdLst>
                <a:gd name="T0" fmla="*/ 2 w 54"/>
                <a:gd name="T1" fmla="*/ 115 h 402"/>
                <a:gd name="T2" fmla="*/ 54 w 54"/>
                <a:gd name="T3" fmla="*/ 115 h 402"/>
                <a:gd name="T4" fmla="*/ 54 w 54"/>
                <a:gd name="T5" fmla="*/ 402 h 402"/>
                <a:gd name="T6" fmla="*/ 2 w 54"/>
                <a:gd name="T7" fmla="*/ 402 h 402"/>
                <a:gd name="T8" fmla="*/ 2 w 54"/>
                <a:gd name="T9" fmla="*/ 115 h 402"/>
                <a:gd name="T10" fmla="*/ 0 w 54"/>
                <a:gd name="T11" fmla="*/ 0 h 402"/>
                <a:gd name="T12" fmla="*/ 54 w 54"/>
                <a:gd name="T13" fmla="*/ 0 h 402"/>
                <a:gd name="T14" fmla="*/ 54 w 54"/>
                <a:gd name="T15" fmla="*/ 57 h 402"/>
                <a:gd name="T16" fmla="*/ 0 w 54"/>
                <a:gd name="T17" fmla="*/ 57 h 402"/>
                <a:gd name="T18" fmla="*/ 0 w 54"/>
                <a:gd name="T19"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02">
                  <a:moveTo>
                    <a:pt x="2" y="115"/>
                  </a:moveTo>
                  <a:lnTo>
                    <a:pt x="54" y="115"/>
                  </a:lnTo>
                  <a:lnTo>
                    <a:pt x="54" y="402"/>
                  </a:lnTo>
                  <a:lnTo>
                    <a:pt x="2" y="402"/>
                  </a:lnTo>
                  <a:lnTo>
                    <a:pt x="2" y="115"/>
                  </a:lnTo>
                  <a:close/>
                  <a:moveTo>
                    <a:pt x="0" y="0"/>
                  </a:moveTo>
                  <a:lnTo>
                    <a:pt x="54" y="0"/>
                  </a:lnTo>
                  <a:lnTo>
                    <a:pt x="54"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59"/>
            <p:cNvSpPr>
              <a:spLocks noEditPoints="1"/>
            </p:cNvSpPr>
            <p:nvPr userDrawn="1"/>
          </p:nvSpPr>
          <p:spPr bwMode="auto">
            <a:xfrm>
              <a:off x="7669213" y="2060575"/>
              <a:ext cx="219075" cy="333375"/>
            </a:xfrm>
            <a:custGeom>
              <a:avLst/>
              <a:gdLst>
                <a:gd name="T0" fmla="*/ 141 w 278"/>
                <a:gd name="T1" fmla="*/ 160 h 420"/>
                <a:gd name="T2" fmla="*/ 115 w 278"/>
                <a:gd name="T3" fmla="*/ 164 h 420"/>
                <a:gd name="T4" fmla="*/ 93 w 278"/>
                <a:gd name="T5" fmla="*/ 174 h 420"/>
                <a:gd name="T6" fmla="*/ 77 w 278"/>
                <a:gd name="T7" fmla="*/ 190 h 420"/>
                <a:gd name="T8" fmla="*/ 64 w 278"/>
                <a:gd name="T9" fmla="*/ 210 h 420"/>
                <a:gd name="T10" fmla="*/ 58 w 278"/>
                <a:gd name="T11" fmla="*/ 238 h 420"/>
                <a:gd name="T12" fmla="*/ 54 w 278"/>
                <a:gd name="T13" fmla="*/ 269 h 420"/>
                <a:gd name="T14" fmla="*/ 58 w 278"/>
                <a:gd name="T15" fmla="*/ 301 h 420"/>
                <a:gd name="T16" fmla="*/ 64 w 278"/>
                <a:gd name="T17" fmla="*/ 327 h 420"/>
                <a:gd name="T18" fmla="*/ 77 w 278"/>
                <a:gd name="T19" fmla="*/ 349 h 420"/>
                <a:gd name="T20" fmla="*/ 93 w 278"/>
                <a:gd name="T21" fmla="*/ 365 h 420"/>
                <a:gd name="T22" fmla="*/ 115 w 278"/>
                <a:gd name="T23" fmla="*/ 372 h 420"/>
                <a:gd name="T24" fmla="*/ 141 w 278"/>
                <a:gd name="T25" fmla="*/ 376 h 420"/>
                <a:gd name="T26" fmla="*/ 167 w 278"/>
                <a:gd name="T27" fmla="*/ 372 h 420"/>
                <a:gd name="T28" fmla="*/ 186 w 278"/>
                <a:gd name="T29" fmla="*/ 363 h 420"/>
                <a:gd name="T30" fmla="*/ 204 w 278"/>
                <a:gd name="T31" fmla="*/ 347 h 420"/>
                <a:gd name="T32" fmla="*/ 216 w 278"/>
                <a:gd name="T33" fmla="*/ 325 h 420"/>
                <a:gd name="T34" fmla="*/ 224 w 278"/>
                <a:gd name="T35" fmla="*/ 299 h 420"/>
                <a:gd name="T36" fmla="*/ 226 w 278"/>
                <a:gd name="T37" fmla="*/ 269 h 420"/>
                <a:gd name="T38" fmla="*/ 224 w 278"/>
                <a:gd name="T39" fmla="*/ 236 h 420"/>
                <a:gd name="T40" fmla="*/ 218 w 278"/>
                <a:gd name="T41" fmla="*/ 210 h 420"/>
                <a:gd name="T42" fmla="*/ 204 w 278"/>
                <a:gd name="T43" fmla="*/ 188 h 420"/>
                <a:gd name="T44" fmla="*/ 188 w 278"/>
                <a:gd name="T45" fmla="*/ 174 h 420"/>
                <a:gd name="T46" fmla="*/ 167 w 278"/>
                <a:gd name="T47" fmla="*/ 164 h 420"/>
                <a:gd name="T48" fmla="*/ 141 w 278"/>
                <a:gd name="T49" fmla="*/ 160 h 420"/>
                <a:gd name="T50" fmla="*/ 226 w 278"/>
                <a:gd name="T51" fmla="*/ 0 h 420"/>
                <a:gd name="T52" fmla="*/ 278 w 278"/>
                <a:gd name="T53" fmla="*/ 0 h 420"/>
                <a:gd name="T54" fmla="*/ 278 w 278"/>
                <a:gd name="T55" fmla="*/ 412 h 420"/>
                <a:gd name="T56" fmla="*/ 250 w 278"/>
                <a:gd name="T57" fmla="*/ 412 h 420"/>
                <a:gd name="T58" fmla="*/ 242 w 278"/>
                <a:gd name="T59" fmla="*/ 412 h 420"/>
                <a:gd name="T60" fmla="*/ 236 w 278"/>
                <a:gd name="T61" fmla="*/ 410 h 420"/>
                <a:gd name="T62" fmla="*/ 230 w 278"/>
                <a:gd name="T63" fmla="*/ 406 h 420"/>
                <a:gd name="T64" fmla="*/ 228 w 278"/>
                <a:gd name="T65" fmla="*/ 400 h 420"/>
                <a:gd name="T66" fmla="*/ 226 w 278"/>
                <a:gd name="T67" fmla="*/ 392 h 420"/>
                <a:gd name="T68" fmla="*/ 226 w 278"/>
                <a:gd name="T69" fmla="*/ 370 h 420"/>
                <a:gd name="T70" fmla="*/ 210 w 278"/>
                <a:gd name="T71" fmla="*/ 390 h 420"/>
                <a:gd name="T72" fmla="*/ 188 w 278"/>
                <a:gd name="T73" fmla="*/ 406 h 420"/>
                <a:gd name="T74" fmla="*/ 161 w 278"/>
                <a:gd name="T75" fmla="*/ 416 h 420"/>
                <a:gd name="T76" fmla="*/ 129 w 278"/>
                <a:gd name="T77" fmla="*/ 420 h 420"/>
                <a:gd name="T78" fmla="*/ 99 w 278"/>
                <a:gd name="T79" fmla="*/ 418 h 420"/>
                <a:gd name="T80" fmla="*/ 73 w 278"/>
                <a:gd name="T81" fmla="*/ 410 h 420"/>
                <a:gd name="T82" fmla="*/ 52 w 278"/>
                <a:gd name="T83" fmla="*/ 396 h 420"/>
                <a:gd name="T84" fmla="*/ 34 w 278"/>
                <a:gd name="T85" fmla="*/ 378 h 420"/>
                <a:gd name="T86" fmla="*/ 20 w 278"/>
                <a:gd name="T87" fmla="*/ 357 h 420"/>
                <a:gd name="T88" fmla="*/ 10 w 278"/>
                <a:gd name="T89" fmla="*/ 331 h 420"/>
                <a:gd name="T90" fmla="*/ 2 w 278"/>
                <a:gd name="T91" fmla="*/ 301 h 420"/>
                <a:gd name="T92" fmla="*/ 0 w 278"/>
                <a:gd name="T93" fmla="*/ 269 h 420"/>
                <a:gd name="T94" fmla="*/ 2 w 278"/>
                <a:gd name="T95" fmla="*/ 236 h 420"/>
                <a:gd name="T96" fmla="*/ 10 w 278"/>
                <a:gd name="T97" fmla="*/ 208 h 420"/>
                <a:gd name="T98" fmla="*/ 20 w 278"/>
                <a:gd name="T99" fmla="*/ 182 h 420"/>
                <a:gd name="T100" fmla="*/ 36 w 278"/>
                <a:gd name="T101" fmla="*/ 160 h 420"/>
                <a:gd name="T102" fmla="*/ 54 w 278"/>
                <a:gd name="T103" fmla="*/ 141 h 420"/>
                <a:gd name="T104" fmla="*/ 77 w 278"/>
                <a:gd name="T105" fmla="*/ 129 h 420"/>
                <a:gd name="T106" fmla="*/ 103 w 278"/>
                <a:gd name="T107" fmla="*/ 119 h 420"/>
                <a:gd name="T108" fmla="*/ 133 w 278"/>
                <a:gd name="T109" fmla="*/ 117 h 420"/>
                <a:gd name="T110" fmla="*/ 163 w 278"/>
                <a:gd name="T111" fmla="*/ 121 h 420"/>
                <a:gd name="T112" fmla="*/ 188 w 278"/>
                <a:gd name="T113" fmla="*/ 129 h 420"/>
                <a:gd name="T114" fmla="*/ 208 w 278"/>
                <a:gd name="T115" fmla="*/ 143 h 420"/>
                <a:gd name="T116" fmla="*/ 226 w 278"/>
                <a:gd name="T117" fmla="*/ 162 h 420"/>
                <a:gd name="T118" fmla="*/ 226 w 278"/>
                <a:gd name="T119"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8" h="420">
                  <a:moveTo>
                    <a:pt x="141" y="160"/>
                  </a:moveTo>
                  <a:lnTo>
                    <a:pt x="115" y="164"/>
                  </a:lnTo>
                  <a:lnTo>
                    <a:pt x="93" y="174"/>
                  </a:lnTo>
                  <a:lnTo>
                    <a:pt x="77" y="190"/>
                  </a:lnTo>
                  <a:lnTo>
                    <a:pt x="64" y="210"/>
                  </a:lnTo>
                  <a:lnTo>
                    <a:pt x="58" y="238"/>
                  </a:lnTo>
                  <a:lnTo>
                    <a:pt x="54" y="269"/>
                  </a:lnTo>
                  <a:lnTo>
                    <a:pt x="58" y="301"/>
                  </a:lnTo>
                  <a:lnTo>
                    <a:pt x="64" y="327"/>
                  </a:lnTo>
                  <a:lnTo>
                    <a:pt x="77" y="349"/>
                  </a:lnTo>
                  <a:lnTo>
                    <a:pt x="93" y="365"/>
                  </a:lnTo>
                  <a:lnTo>
                    <a:pt x="115" y="372"/>
                  </a:lnTo>
                  <a:lnTo>
                    <a:pt x="141" y="376"/>
                  </a:lnTo>
                  <a:lnTo>
                    <a:pt x="167" y="372"/>
                  </a:lnTo>
                  <a:lnTo>
                    <a:pt x="186" y="363"/>
                  </a:lnTo>
                  <a:lnTo>
                    <a:pt x="204" y="347"/>
                  </a:lnTo>
                  <a:lnTo>
                    <a:pt x="216" y="325"/>
                  </a:lnTo>
                  <a:lnTo>
                    <a:pt x="224" y="299"/>
                  </a:lnTo>
                  <a:lnTo>
                    <a:pt x="226" y="269"/>
                  </a:lnTo>
                  <a:lnTo>
                    <a:pt x="224" y="236"/>
                  </a:lnTo>
                  <a:lnTo>
                    <a:pt x="218" y="210"/>
                  </a:lnTo>
                  <a:lnTo>
                    <a:pt x="204" y="188"/>
                  </a:lnTo>
                  <a:lnTo>
                    <a:pt x="188" y="174"/>
                  </a:lnTo>
                  <a:lnTo>
                    <a:pt x="167" y="164"/>
                  </a:lnTo>
                  <a:lnTo>
                    <a:pt x="141" y="160"/>
                  </a:lnTo>
                  <a:close/>
                  <a:moveTo>
                    <a:pt x="226" y="0"/>
                  </a:moveTo>
                  <a:lnTo>
                    <a:pt x="278" y="0"/>
                  </a:lnTo>
                  <a:lnTo>
                    <a:pt x="278" y="412"/>
                  </a:lnTo>
                  <a:lnTo>
                    <a:pt x="250" y="412"/>
                  </a:lnTo>
                  <a:lnTo>
                    <a:pt x="242" y="412"/>
                  </a:lnTo>
                  <a:lnTo>
                    <a:pt x="236" y="410"/>
                  </a:lnTo>
                  <a:lnTo>
                    <a:pt x="230" y="406"/>
                  </a:lnTo>
                  <a:lnTo>
                    <a:pt x="228" y="400"/>
                  </a:lnTo>
                  <a:lnTo>
                    <a:pt x="226" y="392"/>
                  </a:lnTo>
                  <a:lnTo>
                    <a:pt x="226" y="370"/>
                  </a:lnTo>
                  <a:lnTo>
                    <a:pt x="210" y="390"/>
                  </a:lnTo>
                  <a:lnTo>
                    <a:pt x="188" y="406"/>
                  </a:lnTo>
                  <a:lnTo>
                    <a:pt x="161" y="416"/>
                  </a:lnTo>
                  <a:lnTo>
                    <a:pt x="129" y="420"/>
                  </a:lnTo>
                  <a:lnTo>
                    <a:pt x="99" y="418"/>
                  </a:lnTo>
                  <a:lnTo>
                    <a:pt x="73" y="410"/>
                  </a:lnTo>
                  <a:lnTo>
                    <a:pt x="52" y="396"/>
                  </a:lnTo>
                  <a:lnTo>
                    <a:pt x="34" y="378"/>
                  </a:lnTo>
                  <a:lnTo>
                    <a:pt x="20" y="357"/>
                  </a:lnTo>
                  <a:lnTo>
                    <a:pt x="10" y="331"/>
                  </a:lnTo>
                  <a:lnTo>
                    <a:pt x="2" y="301"/>
                  </a:lnTo>
                  <a:lnTo>
                    <a:pt x="0" y="269"/>
                  </a:lnTo>
                  <a:lnTo>
                    <a:pt x="2" y="236"/>
                  </a:lnTo>
                  <a:lnTo>
                    <a:pt x="10" y="208"/>
                  </a:lnTo>
                  <a:lnTo>
                    <a:pt x="20" y="182"/>
                  </a:lnTo>
                  <a:lnTo>
                    <a:pt x="36" y="160"/>
                  </a:lnTo>
                  <a:lnTo>
                    <a:pt x="54" y="141"/>
                  </a:lnTo>
                  <a:lnTo>
                    <a:pt x="77" y="129"/>
                  </a:lnTo>
                  <a:lnTo>
                    <a:pt x="103" y="119"/>
                  </a:lnTo>
                  <a:lnTo>
                    <a:pt x="133" y="117"/>
                  </a:lnTo>
                  <a:lnTo>
                    <a:pt x="163" y="121"/>
                  </a:lnTo>
                  <a:lnTo>
                    <a:pt x="188" y="129"/>
                  </a:lnTo>
                  <a:lnTo>
                    <a:pt x="208" y="143"/>
                  </a:lnTo>
                  <a:lnTo>
                    <a:pt x="226" y="162"/>
                  </a:lnTo>
                  <a:lnTo>
                    <a:pt x="2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60"/>
            <p:cNvSpPr>
              <a:spLocks noEditPoints="1"/>
            </p:cNvSpPr>
            <p:nvPr userDrawn="1"/>
          </p:nvSpPr>
          <p:spPr bwMode="auto">
            <a:xfrm>
              <a:off x="7940675" y="2152650"/>
              <a:ext cx="204788" cy="241300"/>
            </a:xfrm>
            <a:custGeom>
              <a:avLst/>
              <a:gdLst>
                <a:gd name="T0" fmla="*/ 139 w 258"/>
                <a:gd name="T1" fmla="*/ 43 h 303"/>
                <a:gd name="T2" fmla="*/ 117 w 258"/>
                <a:gd name="T3" fmla="*/ 45 h 303"/>
                <a:gd name="T4" fmla="*/ 97 w 258"/>
                <a:gd name="T5" fmla="*/ 51 h 303"/>
                <a:gd name="T6" fmla="*/ 81 w 258"/>
                <a:gd name="T7" fmla="*/ 65 h 303"/>
                <a:gd name="T8" fmla="*/ 67 w 258"/>
                <a:gd name="T9" fmla="*/ 81 h 303"/>
                <a:gd name="T10" fmla="*/ 57 w 258"/>
                <a:gd name="T11" fmla="*/ 101 h 303"/>
                <a:gd name="T12" fmla="*/ 54 w 258"/>
                <a:gd name="T13" fmla="*/ 125 h 303"/>
                <a:gd name="T14" fmla="*/ 208 w 258"/>
                <a:gd name="T15" fmla="*/ 125 h 303"/>
                <a:gd name="T16" fmla="*/ 208 w 258"/>
                <a:gd name="T17" fmla="*/ 121 h 303"/>
                <a:gd name="T18" fmla="*/ 206 w 258"/>
                <a:gd name="T19" fmla="*/ 97 h 303"/>
                <a:gd name="T20" fmla="*/ 200 w 258"/>
                <a:gd name="T21" fmla="*/ 77 h 303"/>
                <a:gd name="T22" fmla="*/ 190 w 258"/>
                <a:gd name="T23" fmla="*/ 63 h 303"/>
                <a:gd name="T24" fmla="*/ 176 w 258"/>
                <a:gd name="T25" fmla="*/ 51 h 303"/>
                <a:gd name="T26" fmla="*/ 161 w 258"/>
                <a:gd name="T27" fmla="*/ 45 h 303"/>
                <a:gd name="T28" fmla="*/ 139 w 258"/>
                <a:gd name="T29" fmla="*/ 43 h 303"/>
                <a:gd name="T30" fmla="*/ 139 w 258"/>
                <a:gd name="T31" fmla="*/ 0 h 303"/>
                <a:gd name="T32" fmla="*/ 166 w 258"/>
                <a:gd name="T33" fmla="*/ 2 h 303"/>
                <a:gd name="T34" fmla="*/ 190 w 258"/>
                <a:gd name="T35" fmla="*/ 10 h 303"/>
                <a:gd name="T36" fmla="*/ 210 w 258"/>
                <a:gd name="T37" fmla="*/ 22 h 303"/>
                <a:gd name="T38" fmla="*/ 226 w 258"/>
                <a:gd name="T39" fmla="*/ 35 h 303"/>
                <a:gd name="T40" fmla="*/ 240 w 258"/>
                <a:gd name="T41" fmla="*/ 55 h 303"/>
                <a:gd name="T42" fmla="*/ 250 w 258"/>
                <a:gd name="T43" fmla="*/ 77 h 303"/>
                <a:gd name="T44" fmla="*/ 256 w 258"/>
                <a:gd name="T45" fmla="*/ 103 h 303"/>
                <a:gd name="T46" fmla="*/ 258 w 258"/>
                <a:gd name="T47" fmla="*/ 131 h 303"/>
                <a:gd name="T48" fmla="*/ 254 w 258"/>
                <a:gd name="T49" fmla="*/ 164 h 303"/>
                <a:gd name="T50" fmla="*/ 52 w 258"/>
                <a:gd name="T51" fmla="*/ 164 h 303"/>
                <a:gd name="T52" fmla="*/ 55 w 258"/>
                <a:gd name="T53" fmla="*/ 192 h 303"/>
                <a:gd name="T54" fmla="*/ 65 w 258"/>
                <a:gd name="T55" fmla="*/ 216 h 303"/>
                <a:gd name="T56" fmla="*/ 79 w 258"/>
                <a:gd name="T57" fmla="*/ 236 h 303"/>
                <a:gd name="T58" fmla="*/ 99 w 258"/>
                <a:gd name="T59" fmla="*/ 248 h 303"/>
                <a:gd name="T60" fmla="*/ 123 w 258"/>
                <a:gd name="T61" fmla="*/ 255 h 303"/>
                <a:gd name="T62" fmla="*/ 151 w 258"/>
                <a:gd name="T63" fmla="*/ 259 h 303"/>
                <a:gd name="T64" fmla="*/ 180 w 258"/>
                <a:gd name="T65" fmla="*/ 255 h 303"/>
                <a:gd name="T66" fmla="*/ 204 w 258"/>
                <a:gd name="T67" fmla="*/ 249 h 303"/>
                <a:gd name="T68" fmla="*/ 224 w 258"/>
                <a:gd name="T69" fmla="*/ 236 h 303"/>
                <a:gd name="T70" fmla="*/ 246 w 258"/>
                <a:gd name="T71" fmla="*/ 269 h 303"/>
                <a:gd name="T72" fmla="*/ 226 w 258"/>
                <a:gd name="T73" fmla="*/ 285 h 303"/>
                <a:gd name="T74" fmla="*/ 202 w 258"/>
                <a:gd name="T75" fmla="*/ 295 h 303"/>
                <a:gd name="T76" fmla="*/ 176 w 258"/>
                <a:gd name="T77" fmla="*/ 301 h 303"/>
                <a:gd name="T78" fmla="*/ 147 w 258"/>
                <a:gd name="T79" fmla="*/ 303 h 303"/>
                <a:gd name="T80" fmla="*/ 115 w 258"/>
                <a:gd name="T81" fmla="*/ 301 h 303"/>
                <a:gd name="T82" fmla="*/ 85 w 258"/>
                <a:gd name="T83" fmla="*/ 293 h 303"/>
                <a:gd name="T84" fmla="*/ 61 w 258"/>
                <a:gd name="T85" fmla="*/ 281 h 303"/>
                <a:gd name="T86" fmla="*/ 40 w 258"/>
                <a:gd name="T87" fmla="*/ 263 h 303"/>
                <a:gd name="T88" fmla="*/ 24 w 258"/>
                <a:gd name="T89" fmla="*/ 242 h 303"/>
                <a:gd name="T90" fmla="*/ 10 w 258"/>
                <a:gd name="T91" fmla="*/ 216 h 303"/>
                <a:gd name="T92" fmla="*/ 2 w 258"/>
                <a:gd name="T93" fmla="*/ 184 h 303"/>
                <a:gd name="T94" fmla="*/ 0 w 258"/>
                <a:gd name="T95" fmla="*/ 148 h 303"/>
                <a:gd name="T96" fmla="*/ 2 w 258"/>
                <a:gd name="T97" fmla="*/ 115 h 303"/>
                <a:gd name="T98" fmla="*/ 10 w 258"/>
                <a:gd name="T99" fmla="*/ 85 h 303"/>
                <a:gd name="T100" fmla="*/ 24 w 258"/>
                <a:gd name="T101" fmla="*/ 59 h 303"/>
                <a:gd name="T102" fmla="*/ 40 w 258"/>
                <a:gd name="T103" fmla="*/ 39 h 303"/>
                <a:gd name="T104" fmla="*/ 59 w 258"/>
                <a:gd name="T105" fmla="*/ 22 h 303"/>
                <a:gd name="T106" fmla="*/ 83 w 258"/>
                <a:gd name="T107" fmla="*/ 10 h 303"/>
                <a:gd name="T108" fmla="*/ 109 w 258"/>
                <a:gd name="T109" fmla="*/ 2 h 303"/>
                <a:gd name="T110" fmla="*/ 139 w 258"/>
                <a:gd name="T11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3">
                  <a:moveTo>
                    <a:pt x="139" y="43"/>
                  </a:moveTo>
                  <a:lnTo>
                    <a:pt x="117" y="45"/>
                  </a:lnTo>
                  <a:lnTo>
                    <a:pt x="97" y="51"/>
                  </a:lnTo>
                  <a:lnTo>
                    <a:pt x="81" y="65"/>
                  </a:lnTo>
                  <a:lnTo>
                    <a:pt x="67" y="81"/>
                  </a:lnTo>
                  <a:lnTo>
                    <a:pt x="57" y="101"/>
                  </a:lnTo>
                  <a:lnTo>
                    <a:pt x="54" y="125"/>
                  </a:lnTo>
                  <a:lnTo>
                    <a:pt x="208" y="125"/>
                  </a:lnTo>
                  <a:lnTo>
                    <a:pt x="208" y="121"/>
                  </a:lnTo>
                  <a:lnTo>
                    <a:pt x="206" y="97"/>
                  </a:lnTo>
                  <a:lnTo>
                    <a:pt x="200" y="77"/>
                  </a:lnTo>
                  <a:lnTo>
                    <a:pt x="190" y="63"/>
                  </a:lnTo>
                  <a:lnTo>
                    <a:pt x="176" y="51"/>
                  </a:lnTo>
                  <a:lnTo>
                    <a:pt x="161" y="45"/>
                  </a:lnTo>
                  <a:lnTo>
                    <a:pt x="139" y="43"/>
                  </a:lnTo>
                  <a:close/>
                  <a:moveTo>
                    <a:pt x="139" y="0"/>
                  </a:moveTo>
                  <a:lnTo>
                    <a:pt x="166" y="2"/>
                  </a:lnTo>
                  <a:lnTo>
                    <a:pt x="190" y="10"/>
                  </a:lnTo>
                  <a:lnTo>
                    <a:pt x="210" y="22"/>
                  </a:lnTo>
                  <a:lnTo>
                    <a:pt x="226" y="35"/>
                  </a:lnTo>
                  <a:lnTo>
                    <a:pt x="240" y="55"/>
                  </a:lnTo>
                  <a:lnTo>
                    <a:pt x="250" y="77"/>
                  </a:lnTo>
                  <a:lnTo>
                    <a:pt x="256" y="103"/>
                  </a:lnTo>
                  <a:lnTo>
                    <a:pt x="258" y="131"/>
                  </a:lnTo>
                  <a:lnTo>
                    <a:pt x="254" y="164"/>
                  </a:lnTo>
                  <a:lnTo>
                    <a:pt x="52" y="164"/>
                  </a:lnTo>
                  <a:lnTo>
                    <a:pt x="55" y="192"/>
                  </a:lnTo>
                  <a:lnTo>
                    <a:pt x="65" y="216"/>
                  </a:lnTo>
                  <a:lnTo>
                    <a:pt x="79" y="236"/>
                  </a:lnTo>
                  <a:lnTo>
                    <a:pt x="99" y="248"/>
                  </a:lnTo>
                  <a:lnTo>
                    <a:pt x="123" y="255"/>
                  </a:lnTo>
                  <a:lnTo>
                    <a:pt x="151" y="259"/>
                  </a:lnTo>
                  <a:lnTo>
                    <a:pt x="180" y="255"/>
                  </a:lnTo>
                  <a:lnTo>
                    <a:pt x="204" y="249"/>
                  </a:lnTo>
                  <a:lnTo>
                    <a:pt x="224" y="236"/>
                  </a:lnTo>
                  <a:lnTo>
                    <a:pt x="246" y="269"/>
                  </a:lnTo>
                  <a:lnTo>
                    <a:pt x="226" y="285"/>
                  </a:lnTo>
                  <a:lnTo>
                    <a:pt x="202" y="295"/>
                  </a:lnTo>
                  <a:lnTo>
                    <a:pt x="176" y="301"/>
                  </a:lnTo>
                  <a:lnTo>
                    <a:pt x="147" y="303"/>
                  </a:lnTo>
                  <a:lnTo>
                    <a:pt x="115" y="301"/>
                  </a:lnTo>
                  <a:lnTo>
                    <a:pt x="85" y="293"/>
                  </a:lnTo>
                  <a:lnTo>
                    <a:pt x="61" y="281"/>
                  </a:lnTo>
                  <a:lnTo>
                    <a:pt x="40" y="263"/>
                  </a:lnTo>
                  <a:lnTo>
                    <a:pt x="24" y="242"/>
                  </a:lnTo>
                  <a:lnTo>
                    <a:pt x="10" y="216"/>
                  </a:lnTo>
                  <a:lnTo>
                    <a:pt x="2" y="184"/>
                  </a:lnTo>
                  <a:lnTo>
                    <a:pt x="0" y="148"/>
                  </a:lnTo>
                  <a:lnTo>
                    <a:pt x="2" y="115"/>
                  </a:lnTo>
                  <a:lnTo>
                    <a:pt x="10" y="85"/>
                  </a:lnTo>
                  <a:lnTo>
                    <a:pt x="24" y="59"/>
                  </a:lnTo>
                  <a:lnTo>
                    <a:pt x="40" y="39"/>
                  </a:lnTo>
                  <a:lnTo>
                    <a:pt x="59" y="22"/>
                  </a:lnTo>
                  <a:lnTo>
                    <a:pt x="83" y="10"/>
                  </a:lnTo>
                  <a:lnTo>
                    <a:pt x="109"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511991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382" y="183704"/>
            <a:ext cx="8229600" cy="741560"/>
          </a:xfrm>
        </p:spPr>
        <p:txBody>
          <a:bodyPr>
            <a:normAutofit/>
          </a:bodyPr>
          <a:lstStyle>
            <a:lvl1pPr>
              <a:defRPr sz="2800" baseline="0"/>
            </a:lvl1pPr>
          </a:lstStyle>
          <a:p>
            <a:r>
              <a:rPr lang="en-US" dirty="0" smtClean="0"/>
              <a:t>28pt Light headline</a:t>
            </a:r>
            <a:endParaRPr lang="en-US" dirty="0"/>
          </a:p>
        </p:txBody>
      </p:sp>
      <p:sp>
        <p:nvSpPr>
          <p:cNvPr id="4" name="Date Placeholder 3"/>
          <p:cNvSpPr>
            <a:spLocks noGrp="1"/>
          </p:cNvSpPr>
          <p:nvPr>
            <p:ph type="dt" sz="half" idx="10"/>
          </p:nvPr>
        </p:nvSpPr>
        <p:spPr>
          <a:xfrm>
            <a:off x="457200" y="4767632"/>
            <a:ext cx="2133600" cy="273843"/>
          </a:xfrm>
          <a:prstGeom prst="rect">
            <a:avLst/>
          </a:prstGeom>
        </p:spPr>
        <p:txBody>
          <a:bodyPr lIns="101599" tIns="50799" rIns="101599" bIns="50799"/>
          <a:lstStyle/>
          <a:p>
            <a:fld id="{3966F50F-74B7-8640-8DA3-AAAA0044A327}" type="datetime1">
              <a:rPr lang="en-US" smtClean="0">
                <a:solidFill>
                  <a:prstClr val="black">
                    <a:tint val="75000"/>
                  </a:prstClr>
                </a:solidFill>
              </a:rPr>
              <a:pPr/>
              <a:t>5/5/2016</a:t>
            </a:fld>
            <a:endParaRPr lang="en-US" dirty="0">
              <a:solidFill>
                <a:prstClr val="black">
                  <a:tint val="75000"/>
                </a:prstClr>
              </a:solidFill>
            </a:endParaRPr>
          </a:p>
        </p:txBody>
      </p:sp>
      <p:sp>
        <p:nvSpPr>
          <p:cNvPr id="5" name="Footer Placeholder 4"/>
          <p:cNvSpPr>
            <a:spLocks noGrp="1"/>
          </p:cNvSpPr>
          <p:nvPr>
            <p:ph type="ftr" sz="quarter" idx="11"/>
          </p:nvPr>
        </p:nvSpPr>
        <p:spPr>
          <a:xfrm>
            <a:off x="3124382" y="4767632"/>
            <a:ext cx="2895600" cy="273843"/>
          </a:xfrm>
          <a:prstGeom prst="rect">
            <a:avLst/>
          </a:prstGeom>
        </p:spPr>
        <p:txBody>
          <a:bodyPr lIns="101599" tIns="50799" rIns="101599" bIns="50799"/>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6383" y="4858273"/>
            <a:ext cx="128240" cy="123111"/>
          </a:xfrm>
          <a:prstGeom prst="rect">
            <a:avLst/>
          </a:prstGeom>
        </p:spPr>
        <p:txBody>
          <a:bodyPr/>
          <a:lstStyle/>
          <a:p>
            <a:fld id="{EE2556C5-CE8C-6547-B838-EA80C61A4AF7}" type="slidenum">
              <a:rPr lang="en-US" smtClean="0">
                <a:solidFill>
                  <a:srgbClr val="0070C5"/>
                </a:solidFill>
              </a:rPr>
              <a:pPr/>
              <a:t>‹#›</a:t>
            </a:fld>
            <a:endParaRPr lang="en-US" dirty="0">
              <a:solidFill>
                <a:srgbClr val="0070C5"/>
              </a:solidFill>
            </a:endParaRPr>
          </a:p>
        </p:txBody>
      </p:sp>
      <p:sp>
        <p:nvSpPr>
          <p:cNvPr id="8" name="Text Placeholder 2"/>
          <p:cNvSpPr>
            <a:spLocks noGrp="1"/>
          </p:cNvSpPr>
          <p:nvPr>
            <p:ph idx="1"/>
          </p:nvPr>
        </p:nvSpPr>
        <p:spPr>
          <a:xfrm>
            <a:off x="455621" y="1200155"/>
            <a:ext cx="8167047" cy="3469911"/>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58546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Photo">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1" y="63"/>
            <a:ext cx="9144002" cy="4803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userDrawn="1"/>
        </p:nvSpPr>
        <p:spPr>
          <a:xfrm>
            <a:off x="0" y="0"/>
            <a:ext cx="3759200" cy="4805172"/>
          </a:xfrm>
          <a:prstGeom prst="rect">
            <a:avLst/>
          </a:prstGeom>
          <a:gradFill flip="none" rotWithShape="1">
            <a:gsLst>
              <a:gs pos="0">
                <a:srgbClr val="000000">
                  <a:alpha val="44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 name="Rectangle 7"/>
          <p:cNvSpPr/>
          <p:nvPr userDrawn="1"/>
        </p:nvSpPr>
        <p:spPr>
          <a:xfrm>
            <a:off x="0" y="4805172"/>
            <a:ext cx="9144000" cy="338328"/>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1"/>
          <p:cNvSpPr>
            <a:spLocks noGrp="1"/>
          </p:cNvSpPr>
          <p:nvPr>
            <p:ph type="ctrTitle" hasCustomPrompt="1"/>
          </p:nvPr>
        </p:nvSpPr>
        <p:spPr>
          <a:xfrm>
            <a:off x="347134" y="2766048"/>
            <a:ext cx="8442904" cy="803297"/>
          </a:xfrm>
        </p:spPr>
        <p:txBody>
          <a:bodyPr wrap="square" anchor="b" anchorCtr="0">
            <a:spAutoFit/>
          </a:bodyPr>
          <a:lstStyle>
            <a:lvl1pPr algn="l">
              <a:lnSpc>
                <a:spcPct val="70000"/>
              </a:lnSpc>
              <a:defRPr sz="6500" b="0">
                <a:solidFill>
                  <a:schemeClr val="tx1">
                    <a:alpha val="90000"/>
                  </a:schemeClr>
                </a:solidFill>
                <a:latin typeface="+mj-lt"/>
                <a:ea typeface="Intel Clear Pro" panose="020B0804020202060201" pitchFamily="34" charset="0"/>
                <a:cs typeface="Intel Clear Pro" panose="020B0804020202060201" pitchFamily="34" charset="0"/>
              </a:defRPr>
            </a:lvl1pPr>
          </a:lstStyle>
          <a:p>
            <a:r>
              <a:rPr lang="en-US" dirty="0" smtClean="0"/>
              <a:t>Click to edit title</a:t>
            </a:r>
            <a:endParaRPr lang="en-US" dirty="0"/>
          </a:p>
        </p:txBody>
      </p:sp>
      <p:sp>
        <p:nvSpPr>
          <p:cNvPr id="21" name="Text Placeholder 8"/>
          <p:cNvSpPr>
            <a:spLocks noGrp="1"/>
          </p:cNvSpPr>
          <p:nvPr>
            <p:ph type="body" sz="quarter" idx="13" hasCustomPrompt="1"/>
          </p:nvPr>
        </p:nvSpPr>
        <p:spPr>
          <a:xfrm>
            <a:off x="347134" y="3469788"/>
            <a:ext cx="8442904" cy="338554"/>
          </a:xfrm>
        </p:spPr>
        <p:txBody>
          <a:bodyPr wrap="square">
            <a:spAutoFit/>
          </a:bodyPr>
          <a:lstStyle>
            <a:lvl1pPr marL="0" indent="0" algn="l">
              <a:spcBef>
                <a:spcPts val="0"/>
              </a:spcBef>
              <a:buNone/>
              <a:defRPr sz="1600">
                <a:solidFill>
                  <a:schemeClr val="accent3"/>
                </a:solidFill>
                <a:latin typeface="+mn-lt"/>
              </a:defRPr>
            </a:lvl1pPr>
            <a:lvl2pPr marL="0" indent="0" algn="l">
              <a:buNone/>
              <a:defRPr sz="1800">
                <a:solidFill>
                  <a:schemeClr val="tx1"/>
                </a:solidFill>
              </a:defRPr>
            </a:lvl2pPr>
            <a:lvl3pPr marL="0" indent="0" algn="l">
              <a:buNone/>
              <a:defRPr sz="1600">
                <a:solidFill>
                  <a:schemeClr val="tx1"/>
                </a:solidFill>
              </a:defRPr>
            </a:lvl3pPr>
            <a:lvl4pPr marL="0" indent="0" algn="l">
              <a:buNone/>
              <a:defRPr sz="1400">
                <a:solidFill>
                  <a:schemeClr val="tx1"/>
                </a:solidFill>
              </a:defRPr>
            </a:lvl4pPr>
            <a:lvl5pPr marL="0" indent="0" algn="l">
              <a:buNone/>
              <a:defRPr sz="1400">
                <a:solidFill>
                  <a:schemeClr val="tx1"/>
                </a:solidFill>
              </a:defRPr>
            </a:lvl5pPr>
          </a:lstStyle>
          <a:p>
            <a:pPr lvl="0"/>
            <a:r>
              <a:rPr lang="en-US" dirty="0" smtClean="0"/>
              <a:t>Click to edit subtitle</a:t>
            </a:r>
          </a:p>
        </p:txBody>
      </p:sp>
      <p:sp>
        <p:nvSpPr>
          <p:cNvPr id="12" name="TextBox 11"/>
          <p:cNvSpPr txBox="1"/>
          <p:nvPr userDrawn="1"/>
        </p:nvSpPr>
        <p:spPr>
          <a:xfrm>
            <a:off x="353962" y="4863189"/>
            <a:ext cx="1840568" cy="215444"/>
          </a:xfrm>
          <a:prstGeom prst="rect">
            <a:avLst/>
          </a:prstGeom>
          <a:noFill/>
        </p:spPr>
        <p:txBody>
          <a:bodyPr wrap="none" rtlCol="0" anchor="ctr" anchorCtr="0">
            <a:spAutoFit/>
          </a:bodyPr>
          <a:lstStyle/>
          <a:p>
            <a:pPr algn="l"/>
            <a:r>
              <a:rPr kumimoji="0" lang="en-US" sz="800" b="0" i="0" u="none" strike="noStrike" kern="0" cap="none" spc="0" normalizeH="0" baseline="0" noProof="0" dirty="0" smtClean="0">
                <a:ln>
                  <a:noFill/>
                </a:ln>
                <a:solidFill>
                  <a:prstClr val="white"/>
                </a:solidFill>
                <a:effectLst/>
                <a:uLnTx/>
                <a:uFillTx/>
              </a:rPr>
              <a:t>Copyright © 2016 Intel Corporation</a:t>
            </a:r>
            <a:endParaRPr lang="en-US" sz="600" dirty="0" smtClean="0">
              <a:solidFill>
                <a:srgbClr val="FFFFFF"/>
              </a:solidFill>
              <a:latin typeface="+mn-lt"/>
            </a:endParaRPr>
          </a:p>
        </p:txBody>
      </p:sp>
      <p:grpSp>
        <p:nvGrpSpPr>
          <p:cNvPr id="13" name="Group 12"/>
          <p:cNvGrpSpPr/>
          <p:nvPr userDrawn="1"/>
        </p:nvGrpSpPr>
        <p:grpSpPr>
          <a:xfrm>
            <a:off x="451796" y="386081"/>
            <a:ext cx="1249194" cy="823318"/>
            <a:chOff x="451796" y="386081"/>
            <a:chExt cx="1249194" cy="823318"/>
          </a:xfrm>
        </p:grpSpPr>
        <p:sp>
          <p:nvSpPr>
            <p:cNvPr id="17"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804544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idx="1" hasCustomPrompt="1"/>
          </p:nvPr>
        </p:nvSpPr>
        <p:spPr>
          <a:xfrm>
            <a:off x="353962" y="1168841"/>
            <a:ext cx="8436076" cy="3213739"/>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3" hasCustomPrompt="1"/>
          </p:nvPr>
        </p:nvSpPr>
        <p:spPr>
          <a:xfrm>
            <a:off x="353962" y="4620839"/>
            <a:ext cx="8436076" cy="184666"/>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smtClean="0"/>
              <a:t>Click to edit footnote</a:t>
            </a:r>
            <a:endParaRPr lang="en-US" dirty="0"/>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70876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4141838" cy="3210186"/>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5" hasCustomPrompt="1"/>
          </p:nvPr>
        </p:nvSpPr>
        <p:spPr>
          <a:xfrm>
            <a:off x="4648200" y="1168842"/>
            <a:ext cx="4141838" cy="3210186"/>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7"/>
          <p:cNvSpPr>
            <a:spLocks noGrp="1"/>
          </p:cNvSpPr>
          <p:nvPr>
            <p:ph type="body" sz="quarter" idx="13" hasCustomPrompt="1"/>
          </p:nvPr>
        </p:nvSpPr>
        <p:spPr>
          <a:xfrm>
            <a:off x="353962" y="4620839"/>
            <a:ext cx="8436076" cy="184666"/>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smtClean="0"/>
              <a:t>Click to edit footnote</a:t>
            </a:r>
            <a:endParaRPr lang="en-US" dirty="0"/>
          </a:p>
        </p:txBody>
      </p:sp>
      <p:sp>
        <p:nvSpPr>
          <p:cNvPr id="3" name="Slide Number Placeholder 2"/>
          <p:cNvSpPr>
            <a:spLocks noGrp="1"/>
          </p:cNvSpPr>
          <p:nvPr>
            <p:ph type="sldNum" sz="quarter" idx="16"/>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p>
            <a:r>
              <a:rPr lang="en-US" dirty="0" smtClean="0"/>
              <a:t>Click to edit title</a:t>
            </a:r>
            <a:endParaRPr lang="en-US" dirty="0"/>
          </a:p>
        </p:txBody>
      </p:sp>
    </p:spTree>
    <p:extLst>
      <p:ext uri="{BB962C8B-B14F-4D97-AF65-F5344CB8AC3E}">
        <p14:creationId xmlns:p14="http://schemas.microsoft.com/office/powerpoint/2010/main" val="26127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2709278" cy="3210186"/>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5" hasCustomPrompt="1"/>
          </p:nvPr>
        </p:nvSpPr>
        <p:spPr>
          <a:xfrm>
            <a:off x="3217361" y="1168842"/>
            <a:ext cx="2709278" cy="3210186"/>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6" hasCustomPrompt="1"/>
          </p:nvPr>
        </p:nvSpPr>
        <p:spPr>
          <a:xfrm>
            <a:off x="6080760" y="1168842"/>
            <a:ext cx="2709278" cy="3210186"/>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7"/>
          <p:cNvSpPr>
            <a:spLocks noGrp="1"/>
          </p:cNvSpPr>
          <p:nvPr>
            <p:ph type="body" sz="quarter" idx="13" hasCustomPrompt="1"/>
          </p:nvPr>
        </p:nvSpPr>
        <p:spPr>
          <a:xfrm>
            <a:off x="353962" y="4620839"/>
            <a:ext cx="8436076" cy="184666"/>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smtClean="0"/>
              <a:t>Click to edit footnote</a:t>
            </a:r>
            <a:endParaRPr lang="en-US" dirty="0"/>
          </a:p>
        </p:txBody>
      </p:sp>
      <p:sp>
        <p:nvSpPr>
          <p:cNvPr id="3" name="Slide Number Placeholder 2"/>
          <p:cNvSpPr>
            <a:spLocks noGrp="1"/>
          </p:cNvSpPr>
          <p:nvPr>
            <p:ph type="sldNum" sz="quarter" idx="17"/>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p>
            <a:r>
              <a:rPr lang="en-US" dirty="0" smtClean="0"/>
              <a:t>Click to edit title</a:t>
            </a:r>
            <a:endParaRPr lang="en-US" dirty="0"/>
          </a:p>
        </p:txBody>
      </p:sp>
    </p:spTree>
    <p:extLst>
      <p:ext uri="{BB962C8B-B14F-4D97-AF65-F5344CB8AC3E}">
        <p14:creationId xmlns:p14="http://schemas.microsoft.com/office/powerpoint/2010/main" val="422282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9" name="Text Placeholder 7"/>
          <p:cNvSpPr>
            <a:spLocks noGrp="1"/>
          </p:cNvSpPr>
          <p:nvPr>
            <p:ph type="body" sz="quarter" idx="13" hasCustomPrompt="1"/>
          </p:nvPr>
        </p:nvSpPr>
        <p:spPr>
          <a:xfrm>
            <a:off x="353962" y="4620839"/>
            <a:ext cx="8436076" cy="184666"/>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50" indent="-114300">
              <a:defRPr sz="900"/>
            </a:lvl2pPr>
            <a:lvl3pPr marL="342900" indent="-114300">
              <a:defRPr sz="900"/>
            </a:lvl3pPr>
            <a:lvl4pPr marL="514350" indent="-114300">
              <a:defRPr sz="900"/>
            </a:lvl4pPr>
            <a:lvl5pPr marL="685800" indent="-114300">
              <a:defRPr sz="900"/>
            </a:lvl5pPr>
          </a:lstStyle>
          <a:p>
            <a:pPr lvl="0"/>
            <a:r>
              <a:rPr lang="en-US" dirty="0" smtClean="0"/>
              <a:t>Click to edit footnote</a:t>
            </a:r>
            <a:endParaRPr lang="en-US" dirty="0"/>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27426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119675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Ref idx="1001">
        <a:schemeClr val="bg1"/>
      </p:bgRef>
    </p:bg>
    <p:spTree>
      <p:nvGrpSpPr>
        <p:cNvPr id="1" name=""/>
        <p:cNvGrpSpPr/>
        <p:nvPr/>
      </p:nvGrpSpPr>
      <p:grpSpPr>
        <a:xfrm>
          <a:off x="0" y="0"/>
          <a:ext cx="0" cy="0"/>
          <a:chOff x="0" y="0"/>
          <a:chExt cx="0" cy="0"/>
        </a:xfrm>
      </p:grpSpPr>
      <p:sp>
        <p:nvSpPr>
          <p:cNvPr id="11" name="Rectangle 7"/>
          <p:cNvSpPr/>
          <p:nvPr userDrawn="1"/>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1"/>
          <p:cNvSpPr>
            <a:spLocks noGrp="1"/>
          </p:cNvSpPr>
          <p:nvPr>
            <p:ph type="ctrTitle" hasCustomPrompt="1"/>
          </p:nvPr>
        </p:nvSpPr>
        <p:spPr>
          <a:xfrm>
            <a:off x="353962" y="1959103"/>
            <a:ext cx="8436075" cy="674031"/>
          </a:xfrm>
        </p:spPr>
        <p:txBody>
          <a:bodyPr anchor="b" anchorCtr="0">
            <a:spAutoFit/>
          </a:bodyPr>
          <a:lstStyle>
            <a:lvl1pPr algn="l">
              <a:lnSpc>
                <a:spcPct val="70000"/>
              </a:lnSpc>
              <a:defRPr sz="5400" b="0">
                <a:solidFill>
                  <a:schemeClr val="tx1">
                    <a:alpha val="90000"/>
                  </a:schemeClr>
                </a:solidFill>
                <a:latin typeface="+mj-lt"/>
              </a:defRPr>
            </a:lvl1pPr>
          </a:lstStyle>
          <a:p>
            <a:r>
              <a:rPr lang="en-US" dirty="0" smtClean="0"/>
              <a:t>Click to edit title</a:t>
            </a:r>
            <a:endParaRPr lang="en-US" dirty="0"/>
          </a:p>
        </p:txBody>
      </p:sp>
      <p:sp>
        <p:nvSpPr>
          <p:cNvPr id="4" name="Text Placeholder 3"/>
          <p:cNvSpPr>
            <a:spLocks noGrp="1"/>
          </p:cNvSpPr>
          <p:nvPr>
            <p:ph type="body" sz="quarter" idx="11" hasCustomPrompt="1"/>
          </p:nvPr>
        </p:nvSpPr>
        <p:spPr>
          <a:xfrm>
            <a:off x="353963" y="2633134"/>
            <a:ext cx="8436075" cy="1231106"/>
          </a:xfrm>
        </p:spPr>
        <p:txBody>
          <a:bodyPr>
            <a:spAutoFit/>
          </a:bodyPr>
          <a:lstStyle>
            <a:lvl1pPr>
              <a:spcBef>
                <a:spcPts val="0"/>
              </a:spcBef>
              <a:buClrTx/>
              <a:defRPr sz="1600">
                <a:solidFill>
                  <a:schemeClr val="accent3"/>
                </a:solidFill>
              </a:defRPr>
            </a:lvl1pPr>
            <a:lvl2pPr>
              <a:spcBef>
                <a:spcPts val="0"/>
              </a:spcBef>
              <a:buClrTx/>
              <a:defRPr sz="1400">
                <a:solidFill>
                  <a:schemeClr val="accent3"/>
                </a:solidFill>
              </a:defRPr>
            </a:lvl2pPr>
            <a:lvl3pPr>
              <a:spcBef>
                <a:spcPts val="0"/>
              </a:spcBef>
              <a:buClrTx/>
              <a:defRPr sz="1400">
                <a:solidFill>
                  <a:schemeClr val="accent3"/>
                </a:solidFill>
              </a:defRPr>
            </a:lvl3pPr>
            <a:lvl4pPr>
              <a:spcBef>
                <a:spcPts val="0"/>
              </a:spcBef>
              <a:buClrTx/>
              <a:defRPr sz="1400">
                <a:solidFill>
                  <a:schemeClr val="accent3"/>
                </a:solidFill>
              </a:defRPr>
            </a:lvl4pPr>
            <a:lvl5pPr>
              <a:spcBef>
                <a:spcPts val="0"/>
              </a:spcBef>
              <a:buClrTx/>
              <a:defRPr sz="1400">
                <a:solidFill>
                  <a:schemeClr val="accent3"/>
                </a:solidFill>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cxnSp>
        <p:nvCxnSpPr>
          <p:cNvPr id="6" name="Straight Connector 5"/>
          <p:cNvCxnSpPr/>
          <p:nvPr userDrawn="1"/>
        </p:nvCxnSpPr>
        <p:spPr>
          <a:xfrm>
            <a:off x="8725284" y="4887146"/>
            <a:ext cx="0" cy="178594"/>
          </a:xfrm>
          <a:prstGeom prst="line">
            <a:avLst/>
          </a:prstGeom>
          <a:ln w="3175">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userDrawn="1"/>
        </p:nvSpPr>
        <p:spPr>
          <a:xfrm>
            <a:off x="353962" y="4863189"/>
            <a:ext cx="1840568" cy="215444"/>
          </a:xfrm>
          <a:prstGeom prst="rect">
            <a:avLst/>
          </a:prstGeom>
          <a:noFill/>
        </p:spPr>
        <p:txBody>
          <a:bodyPr wrap="none" rtlCol="0" anchor="ctr" anchorCtr="0">
            <a:spAutoFit/>
          </a:bodyPr>
          <a:lstStyle/>
          <a:p>
            <a:pPr algn="l"/>
            <a:r>
              <a:rPr kumimoji="0" lang="en-US" sz="800" b="0" i="0" u="none" strike="noStrike" kern="0" cap="none" spc="0" normalizeH="0" baseline="0" noProof="0" dirty="0" smtClean="0">
                <a:ln>
                  <a:noFill/>
                </a:ln>
                <a:solidFill>
                  <a:prstClr val="white"/>
                </a:solidFill>
                <a:effectLst/>
                <a:uLnTx/>
                <a:uFillTx/>
              </a:rPr>
              <a:t>Copyright © 2016 Intel Corporation</a:t>
            </a:r>
            <a:endParaRPr lang="en-US" sz="600" dirty="0" smtClean="0">
              <a:solidFill>
                <a:srgbClr val="FFFFFF"/>
              </a:solidFill>
              <a:latin typeface="+mn-lt"/>
            </a:endParaRPr>
          </a:p>
        </p:txBody>
      </p:sp>
      <p:grpSp>
        <p:nvGrpSpPr>
          <p:cNvPr id="9" name="Group 8"/>
          <p:cNvGrpSpPr/>
          <p:nvPr userDrawn="1"/>
        </p:nvGrpSpPr>
        <p:grpSpPr>
          <a:xfrm>
            <a:off x="8270974" y="4865092"/>
            <a:ext cx="339404" cy="223694"/>
            <a:chOff x="451796" y="386081"/>
            <a:chExt cx="1249194" cy="823318"/>
          </a:xfrm>
        </p:grpSpPr>
        <p:sp>
          <p:nvSpPr>
            <p:cNvPr id="12"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8108358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7"/>
          <p:cNvSpPr/>
          <p:nvPr userDrawn="1"/>
        </p:nvSpPr>
        <p:spPr>
          <a:xfrm>
            <a:off x="0" y="4805172"/>
            <a:ext cx="9144000" cy="338328"/>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p:cNvCxnSpPr/>
          <p:nvPr userDrawn="1"/>
        </p:nvCxnSpPr>
        <p:spPr>
          <a:xfrm>
            <a:off x="8725284" y="4887146"/>
            <a:ext cx="0" cy="178594"/>
          </a:xfrm>
          <a:prstGeom prst="line">
            <a:avLst/>
          </a:prstGeom>
          <a:ln w="3175">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userDrawn="1">
            <p:ph type="title"/>
          </p:nvPr>
        </p:nvSpPr>
        <p:spPr>
          <a:xfrm>
            <a:off x="353962" y="228525"/>
            <a:ext cx="8436076" cy="523220"/>
          </a:xfrm>
          <a:prstGeom prst="rect">
            <a:avLst/>
          </a:prstGeom>
        </p:spPr>
        <p:txBody>
          <a:bodyPr vert="horz" lIns="91440" tIns="45720" rIns="91440" bIns="45720" rtlCol="0" anchor="t" anchorCtr="0">
            <a:spAutoFit/>
          </a:bodyPr>
          <a:lstStyle/>
          <a:p>
            <a:r>
              <a:rPr lang="en-US" dirty="0" smtClean="0"/>
              <a:t>Click to edit Master title style</a:t>
            </a:r>
            <a:endParaRPr lang="en-US" dirty="0"/>
          </a:p>
        </p:txBody>
      </p:sp>
      <p:sp>
        <p:nvSpPr>
          <p:cNvPr id="3" name="Text Placeholder 2"/>
          <p:cNvSpPr>
            <a:spLocks noGrp="1"/>
          </p:cNvSpPr>
          <p:nvPr userDrawn="1">
            <p:ph type="body" idx="1"/>
          </p:nvPr>
        </p:nvSpPr>
        <p:spPr>
          <a:xfrm>
            <a:off x="353962" y="1168842"/>
            <a:ext cx="8436076" cy="321383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userDrawn="1">
            <p:ph type="sldNum" sz="quarter" idx="4"/>
          </p:nvPr>
        </p:nvSpPr>
        <p:spPr>
          <a:xfrm>
            <a:off x="8848344" y="4914888"/>
            <a:ext cx="128240" cy="123111"/>
          </a:xfrm>
          <a:prstGeom prst="rect">
            <a:avLst/>
          </a:prstGeom>
          <a:noFill/>
          <a:ln w="50800" algn="ctr">
            <a:noFill/>
            <a:miter lim="800000"/>
            <a:headEnd type="none" w="sm" len="sm"/>
            <a:tailEnd type="none" w="sm" len="sm"/>
          </a:ln>
          <a:effectLst/>
        </p:spPr>
        <p:txBody>
          <a:bodyPr wrap="none" lIns="0" tIns="0" rIns="0" bIns="0" anchor="ctr" anchorCtr="0">
            <a:spAutoFit/>
          </a:bodyPr>
          <a:lstStyle>
            <a:lvl1pPr algn="l">
              <a:defRPr lang="en-US" sz="800" smtClean="0">
                <a:solidFill>
                  <a:srgbClr val="FFFFFF"/>
                </a:solidFill>
                <a:latin typeface="+mn-lt"/>
                <a:cs typeface="Arial" panose="020B0604020202020204" pitchFamily="34" charset="0"/>
              </a:defRPr>
            </a:lvl1p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sp>
        <p:nvSpPr>
          <p:cNvPr id="13" name="TextBox 12"/>
          <p:cNvSpPr txBox="1"/>
          <p:nvPr userDrawn="1"/>
        </p:nvSpPr>
        <p:spPr>
          <a:xfrm>
            <a:off x="353962" y="4863189"/>
            <a:ext cx="1840568" cy="215444"/>
          </a:xfrm>
          <a:prstGeom prst="rect">
            <a:avLst/>
          </a:prstGeom>
          <a:noFill/>
        </p:spPr>
        <p:txBody>
          <a:bodyPr wrap="none" rtlCol="0" anchor="ctr" anchorCtr="0">
            <a:spAutoFit/>
          </a:bodyPr>
          <a:lstStyle/>
          <a:p>
            <a:pPr algn="l"/>
            <a:r>
              <a:rPr kumimoji="0" lang="en-US" sz="800" b="0" i="0" u="none" strike="noStrike" kern="0" cap="none" spc="0" normalizeH="0" baseline="0" noProof="0" dirty="0" smtClean="0">
                <a:ln>
                  <a:noFill/>
                </a:ln>
                <a:solidFill>
                  <a:prstClr val="white"/>
                </a:solidFill>
                <a:effectLst/>
                <a:uLnTx/>
                <a:uFillTx/>
              </a:rPr>
              <a:t>Copyright © 2016 Intel Corporation</a:t>
            </a:r>
            <a:endParaRPr lang="en-US" sz="600" dirty="0" smtClean="0">
              <a:solidFill>
                <a:srgbClr val="FFFFFF"/>
              </a:solidFill>
              <a:latin typeface="+mn-lt"/>
            </a:endParaRPr>
          </a:p>
        </p:txBody>
      </p:sp>
      <p:grpSp>
        <p:nvGrpSpPr>
          <p:cNvPr id="15" name="Group 14"/>
          <p:cNvGrpSpPr/>
          <p:nvPr userDrawn="1"/>
        </p:nvGrpSpPr>
        <p:grpSpPr>
          <a:xfrm>
            <a:off x="8270974" y="4865092"/>
            <a:ext cx="339404" cy="223694"/>
            <a:chOff x="451796" y="386081"/>
            <a:chExt cx="1249194" cy="823318"/>
          </a:xfrm>
        </p:grpSpPr>
        <p:sp>
          <p:nvSpPr>
            <p:cNvPr id="16"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615042695"/>
      </p:ext>
    </p:extLst>
  </p:cSld>
  <p:clrMap bg1="lt1" tx1="dk1" bg2="lt2" tx2="dk2" accent1="accent1" accent2="accent2" accent3="accent3" accent4="accent4" accent5="accent5" accent6="accent6" hlink="hlink" folHlink="folHlink"/>
  <p:sldLayoutIdLst>
    <p:sldLayoutId id="2147484056" r:id="rId1"/>
    <p:sldLayoutId id="2147484081" r:id="rId2"/>
    <p:sldLayoutId id="2147484086" r:id="rId3"/>
    <p:sldLayoutId id="2147484057" r:id="rId4"/>
    <p:sldLayoutId id="2147484059" r:id="rId5"/>
    <p:sldLayoutId id="2147484060" r:id="rId6"/>
    <p:sldLayoutId id="2147484061" r:id="rId7"/>
    <p:sldLayoutId id="2147484062" r:id="rId8"/>
    <p:sldLayoutId id="2147484079" r:id="rId9"/>
    <p:sldLayoutId id="2147484080" r:id="rId10"/>
    <p:sldLayoutId id="2147484083" r:id="rId11"/>
    <p:sldLayoutId id="2147484084" r:id="rId12"/>
    <p:sldLayoutId id="2147484063" r:id="rId13"/>
    <p:sldLayoutId id="2147484085" r:id="rId14"/>
    <p:sldLayoutId id="2147484064" r:id="rId15"/>
    <p:sldLayoutId id="2147484130" r:id="rId16"/>
    <p:sldLayoutId id="2147484132" r:id="rId17"/>
    <p:sldLayoutId id="2147484133" r:id="rId18"/>
    <p:sldLayoutId id="2147484134" r:id="rId19"/>
    <p:sldLayoutId id="2147484136"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914400" rtl="0" eaLnBrk="1" latinLnBrk="0" hangingPunct="1">
        <a:spcBef>
          <a:spcPct val="0"/>
        </a:spcBef>
        <a:buNone/>
        <a:defRPr sz="2800" b="0" kern="1200">
          <a:solidFill>
            <a:schemeClr val="tx2"/>
          </a:solidFill>
          <a:latin typeface="+mn-lt"/>
          <a:ea typeface="+mj-ea"/>
          <a:cs typeface="+mj-cs"/>
        </a:defRPr>
      </a:lvl1pPr>
    </p:titleStyle>
    <p:bodyStyle>
      <a:lvl1pPr marL="0" indent="0" algn="l" defTabSz="914400" rtl="0" eaLnBrk="1" latinLnBrk="0" hangingPunct="1">
        <a:spcBef>
          <a:spcPts val="600"/>
        </a:spcBef>
        <a:buClr>
          <a:schemeClr val="accent2"/>
        </a:buClr>
        <a:buFont typeface="Wingdings" panose="05000000000000000000" pitchFamily="2" charset="2"/>
        <a:buNone/>
        <a:defRPr sz="1800" kern="1200">
          <a:solidFill>
            <a:schemeClr val="accent1"/>
          </a:solidFill>
          <a:latin typeface="+mn-lt"/>
          <a:ea typeface="+mn-ea"/>
          <a:cs typeface="+mn-cs"/>
        </a:defRPr>
      </a:lvl1pPr>
      <a:lvl2pPr marL="171450" indent="-171450" algn="l" defTabSz="914400" rtl="0" eaLnBrk="1" latinLnBrk="0" hangingPunct="1">
        <a:spcBef>
          <a:spcPts val="600"/>
        </a:spcBef>
        <a:buClr>
          <a:schemeClr val="tx2"/>
        </a:buClr>
        <a:buFont typeface="Wingdings" panose="05000000000000000000" pitchFamily="2" charset="2"/>
        <a:buChar char="§"/>
        <a:defRPr sz="1800" kern="1200">
          <a:solidFill>
            <a:schemeClr val="tx2"/>
          </a:solidFill>
          <a:latin typeface="+mn-lt"/>
          <a:ea typeface="+mn-ea"/>
          <a:cs typeface="+mn-cs"/>
        </a:defRPr>
      </a:lvl2pPr>
      <a:lvl3pPr marL="347663" indent="-171450" algn="l" defTabSz="914400" rtl="0" eaLnBrk="1" latinLnBrk="0" hangingPunct="1">
        <a:spcBef>
          <a:spcPts val="600"/>
        </a:spcBef>
        <a:buClr>
          <a:schemeClr val="tx2"/>
        </a:buClr>
        <a:buFont typeface="Intel Clear" panose="020B0604020203020204" pitchFamily="34" charset="0"/>
        <a:buChar char="–"/>
        <a:defRPr sz="1800" kern="1200">
          <a:solidFill>
            <a:schemeClr val="tx2"/>
          </a:solidFill>
          <a:latin typeface="+mn-lt"/>
          <a:ea typeface="+mn-ea"/>
          <a:cs typeface="+mn-cs"/>
        </a:defRPr>
      </a:lvl3pPr>
      <a:lvl4pPr marL="511175" indent="-171450" algn="l" defTabSz="914400" rtl="0" eaLnBrk="1" latinLnBrk="0" hangingPunct="1">
        <a:spcBef>
          <a:spcPts val="600"/>
        </a:spcBef>
        <a:buClr>
          <a:schemeClr val="tx2"/>
        </a:buClr>
        <a:buFont typeface="Intel Clear" panose="020B0604020203020204" pitchFamily="34" charset="0"/>
        <a:buChar char="–"/>
        <a:defRPr sz="1600" kern="1200">
          <a:solidFill>
            <a:schemeClr val="tx2"/>
          </a:solidFill>
          <a:latin typeface="+mn-lt"/>
          <a:ea typeface="+mn-ea"/>
          <a:cs typeface="+mn-cs"/>
        </a:defRPr>
      </a:lvl4pPr>
      <a:lvl5pPr marL="688975" indent="-168275" algn="l" defTabSz="914400" rtl="0" eaLnBrk="1" latinLnBrk="0" hangingPunct="1">
        <a:spcBef>
          <a:spcPts val="600"/>
        </a:spcBef>
        <a:buClr>
          <a:schemeClr val="tx2"/>
        </a:buClr>
        <a:buFont typeface="Intel Clear" panose="020B0604020203020204"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5.jpeg"/><Relationship Id="rId5" Type="http://schemas.openxmlformats.org/officeDocument/2006/relationships/image" Target="../media/image40.jpg"/><Relationship Id="rId10" Type="http://schemas.openxmlformats.org/officeDocument/2006/relationships/image" Target="../media/image44.jpeg"/><Relationship Id="rId4" Type="http://schemas.openxmlformats.org/officeDocument/2006/relationships/image" Target="../media/image39.jpe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1.xml"/><Relationship Id="rId18" Type="http://schemas.openxmlformats.org/officeDocument/2006/relationships/slide" Target="slide24.xml"/><Relationship Id="rId3" Type="http://schemas.openxmlformats.org/officeDocument/2006/relationships/notesSlide" Target="../notesSlides/notesSlide12.xml"/><Relationship Id="rId7" Type="http://schemas.openxmlformats.org/officeDocument/2006/relationships/image" Target="../media/image47.jpeg"/><Relationship Id="rId12" Type="http://schemas.openxmlformats.org/officeDocument/2006/relationships/image" Target="../media/image48.jpeg"/><Relationship Id="rId17" Type="http://schemas.openxmlformats.org/officeDocument/2006/relationships/image" Target="../media/image42.jpg"/><Relationship Id="rId2" Type="http://schemas.openxmlformats.org/officeDocument/2006/relationships/slideLayout" Target="../slideLayouts/slideLayout7.xml"/><Relationship Id="rId16" Type="http://schemas.openxmlformats.org/officeDocument/2006/relationships/slide" Target="slide13.xml"/><Relationship Id="rId20" Type="http://schemas.openxmlformats.org/officeDocument/2006/relationships/image" Target="../media/image49.jpeg"/><Relationship Id="rId1" Type="http://schemas.openxmlformats.org/officeDocument/2006/relationships/tags" Target="../tags/tag2.xml"/><Relationship Id="rId6" Type="http://schemas.openxmlformats.org/officeDocument/2006/relationships/slide" Target="slide22.xml"/><Relationship Id="rId11" Type="http://schemas.openxmlformats.org/officeDocument/2006/relationships/slide" Target="slide19.xml"/><Relationship Id="rId5" Type="http://schemas.openxmlformats.org/officeDocument/2006/relationships/image" Target="../media/image46.png"/><Relationship Id="rId15" Type="http://schemas.openxmlformats.org/officeDocument/2006/relationships/image" Target="../media/image41.png"/><Relationship Id="rId10" Type="http://schemas.microsoft.com/office/2007/relationships/hdphoto" Target="../media/hdphoto1.wdp"/><Relationship Id="rId19" Type="http://schemas.openxmlformats.org/officeDocument/2006/relationships/slide" Target="slide15.xml"/><Relationship Id="rId4" Type="http://schemas.openxmlformats.org/officeDocument/2006/relationships/image" Target="../media/image38.jpeg"/><Relationship Id="rId9" Type="http://schemas.openxmlformats.org/officeDocument/2006/relationships/image" Target="../media/image43.png"/><Relationship Id="rId14" Type="http://schemas.openxmlformats.org/officeDocument/2006/relationships/image" Target="../media/image40.jp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jpg"/><Relationship Id="rId7" Type="http://schemas.openxmlformats.org/officeDocument/2006/relationships/image" Target="../media/image54.png"/><Relationship Id="rId12" Type="http://schemas.openxmlformats.org/officeDocument/2006/relationships/image" Target="../media/image59.jpeg"/><Relationship Id="rId2" Type="http://schemas.openxmlformats.org/officeDocument/2006/relationships/notesSlide" Target="../notesSlides/notesSlide13.xml"/><Relationship Id="rId16"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jpg"/><Relationship Id="rId9" Type="http://schemas.openxmlformats.org/officeDocument/2006/relationships/image" Target="../media/image56.png"/><Relationship Id="rId14" Type="http://schemas.openxmlformats.org/officeDocument/2006/relationships/image" Target="../media/image61.png"/></Relationships>
</file>

<file path=ppt/slides/_rels/slide14.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 Id="rId9" Type="http://schemas.openxmlformats.org/officeDocument/2006/relationships/image" Target="../media/image69.jpeg"/></Relationships>
</file>

<file path=ppt/slides/_rels/slide1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16.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g"/><Relationship Id="rId4" Type="http://schemas.openxmlformats.org/officeDocument/2006/relationships/image" Target="../media/image75.jp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69.jpeg"/><Relationship Id="rId4" Type="http://schemas.openxmlformats.org/officeDocument/2006/relationships/slide" Target="slide12.xml"/></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jpg"/><Relationship Id="rId7" Type="http://schemas.openxmlformats.org/officeDocument/2006/relationships/image" Target="../media/image84.png"/><Relationship Id="rId12"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3.jpg"/><Relationship Id="rId11" Type="http://schemas.openxmlformats.org/officeDocument/2006/relationships/slide" Target="slide12.xml"/><Relationship Id="rId5" Type="http://schemas.openxmlformats.org/officeDocument/2006/relationships/image" Target="../media/image82.jpg"/><Relationship Id="rId10" Type="http://schemas.openxmlformats.org/officeDocument/2006/relationships/image" Target="../media/image87.png"/><Relationship Id="rId4" Type="http://schemas.openxmlformats.org/officeDocument/2006/relationships/image" Target="../media/image81.jpg"/><Relationship Id="rId9" Type="http://schemas.openxmlformats.org/officeDocument/2006/relationships/image" Target="../media/image8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88.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69.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slide" Target="slide12.xml"/><Relationship Id="rId5" Type="http://schemas.openxmlformats.org/officeDocument/2006/relationships/image" Target="../media/image90.png"/><Relationship Id="rId4" Type="http://schemas.openxmlformats.org/officeDocument/2006/relationships/image" Target="../media/image89.jpeg"/></Relationships>
</file>

<file path=ppt/slides/_rels/slide21.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slide" Target="slide12.xml"/><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jpeg"/><Relationship Id="rId9" Type="http://schemas.openxmlformats.org/officeDocument/2006/relationships/image" Target="../media/image97.jpeg"/><Relationship Id="rId14"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2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 Id="rId9"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15.jpeg"/><Relationship Id="rId3" Type="http://schemas.openxmlformats.org/officeDocument/2006/relationships/notesSlide" Target="../notesSlides/notesSlide25.xml"/><Relationship Id="rId7" Type="http://schemas.openxmlformats.org/officeDocument/2006/relationships/image" Target="../media/image111.jpeg"/><Relationship Id="rId12" Type="http://schemas.openxmlformats.org/officeDocument/2006/relationships/image" Target="../media/image114.jpg"/><Relationship Id="rId17" Type="http://schemas.openxmlformats.org/officeDocument/2006/relationships/image" Target="../media/image118.png"/><Relationship Id="rId2" Type="http://schemas.openxmlformats.org/officeDocument/2006/relationships/slideLayout" Target="../slideLayouts/slideLayout8.xml"/><Relationship Id="rId16" Type="http://schemas.microsoft.com/office/2007/relationships/hdphoto" Target="../media/hdphoto5.wdp"/><Relationship Id="rId1" Type="http://schemas.openxmlformats.org/officeDocument/2006/relationships/tags" Target="../tags/tag6.xml"/><Relationship Id="rId6" Type="http://schemas.openxmlformats.org/officeDocument/2006/relationships/image" Target="../media/image110.jpg"/><Relationship Id="rId11" Type="http://schemas.openxmlformats.org/officeDocument/2006/relationships/image" Target="../media/image113.jpeg"/><Relationship Id="rId5" Type="http://schemas.microsoft.com/office/2007/relationships/hdphoto" Target="../media/hdphoto2.wdp"/><Relationship Id="rId15" Type="http://schemas.openxmlformats.org/officeDocument/2006/relationships/image" Target="../media/image117.png"/><Relationship Id="rId10" Type="http://schemas.microsoft.com/office/2007/relationships/hdphoto" Target="../media/hdphoto4.wdp"/><Relationship Id="rId4" Type="http://schemas.openxmlformats.org/officeDocument/2006/relationships/image" Target="../media/image109.jpeg"/><Relationship Id="rId9" Type="http://schemas.openxmlformats.org/officeDocument/2006/relationships/image" Target="../media/image112.jpeg"/><Relationship Id="rId14" Type="http://schemas.openxmlformats.org/officeDocument/2006/relationships/image" Target="../media/image116.jpeg"/></Relationships>
</file>

<file path=ppt/slides/_rels/slide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png"/></Relationships>
</file>

<file path=ppt/slides/_rels/slide2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125.jpeg"/><Relationship Id="rId5" Type="http://schemas.openxmlformats.org/officeDocument/2006/relationships/image" Target="../media/image124.jpeg"/><Relationship Id="rId10" Type="http://schemas.openxmlformats.org/officeDocument/2006/relationships/image" Target="../media/image129.png"/><Relationship Id="rId4" Type="http://schemas.openxmlformats.org/officeDocument/2006/relationships/image" Target="../media/image123.jpeg"/><Relationship Id="rId9" Type="http://schemas.openxmlformats.org/officeDocument/2006/relationships/image" Target="../media/image128.png"/></Relationships>
</file>

<file path=ppt/slides/_rels/slide2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2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137.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image" Target="../media/image140.jpeg"/><Relationship Id="rId4" Type="http://schemas.openxmlformats.org/officeDocument/2006/relationships/image" Target="../media/image139.jpeg"/></Relationships>
</file>

<file path=ppt/slides/_rels/slide3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1.xml"/><Relationship Id="rId1" Type="http://schemas.openxmlformats.org/officeDocument/2006/relationships/slideLayout" Target="../slideLayouts/slideLayout19.xml"/><Relationship Id="rId5" Type="http://schemas.openxmlformats.org/officeDocument/2006/relationships/image" Target="../media/image143.png"/><Relationship Id="rId4" Type="http://schemas.openxmlformats.org/officeDocument/2006/relationships/image" Target="../media/image142.png"/></Relationships>
</file>

<file path=ppt/slides/_rels/slide32.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4.png"/><Relationship Id="rId3" Type="http://schemas.openxmlformats.org/officeDocument/2006/relationships/image" Target="../media/image144.png"/><Relationship Id="rId7" Type="http://schemas.openxmlformats.org/officeDocument/2006/relationships/image" Target="../media/image148.png"/><Relationship Id="rId12" Type="http://schemas.openxmlformats.org/officeDocument/2006/relationships/image" Target="../media/image153.png"/><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image" Target="../media/image147.png"/><Relationship Id="rId11" Type="http://schemas.openxmlformats.org/officeDocument/2006/relationships/image" Target="../media/image152.png"/><Relationship Id="rId5" Type="http://schemas.openxmlformats.org/officeDocument/2006/relationships/image" Target="../media/image146.png"/><Relationship Id="rId10" Type="http://schemas.openxmlformats.org/officeDocument/2006/relationships/image" Target="../media/image151.png"/><Relationship Id="rId4" Type="http://schemas.openxmlformats.org/officeDocument/2006/relationships/image" Target="../media/image145.png"/><Relationship Id="rId9" Type="http://schemas.openxmlformats.org/officeDocument/2006/relationships/image" Target="../media/image150.png"/><Relationship Id="rId14" Type="http://schemas.openxmlformats.org/officeDocument/2006/relationships/image" Target="../media/image155.png"/></Relationships>
</file>

<file path=ppt/slides/_rels/slide33.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56.png"/><Relationship Id="rId7" Type="http://schemas.openxmlformats.org/officeDocument/2006/relationships/image" Target="../media/image141.png"/><Relationship Id="rId12" Type="http://schemas.openxmlformats.org/officeDocument/2006/relationships/image" Target="../media/image163.png"/><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image" Target="../media/image159.png"/><Relationship Id="rId11" Type="http://schemas.openxmlformats.org/officeDocument/2006/relationships/image" Target="../media/image162.png"/><Relationship Id="rId5" Type="http://schemas.openxmlformats.org/officeDocument/2006/relationships/image" Target="../media/image158.png"/><Relationship Id="rId10" Type="http://schemas.openxmlformats.org/officeDocument/2006/relationships/image" Target="../media/image161.png"/><Relationship Id="rId4" Type="http://schemas.openxmlformats.org/officeDocument/2006/relationships/image" Target="../media/image157.png"/><Relationship Id="rId9" Type="http://schemas.openxmlformats.org/officeDocument/2006/relationships/image" Target="../media/image160.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5.xml"/><Relationship Id="rId7" Type="http://schemas.openxmlformats.org/officeDocument/2006/relationships/image" Target="../media/image19.jpeg"/><Relationship Id="rId2" Type="http://schemas.openxmlformats.org/officeDocument/2006/relationships/slideLayout" Target="../slideLayouts/slideLayout9.xml"/><Relationship Id="rId1" Type="http://schemas.openxmlformats.org/officeDocument/2006/relationships/tags" Target="../tags/tag1.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hyperlink" Target="http://www.inc.com/christine-lagorio/how-uber-hires.html" TargetMode="External"/><Relationship Id="rId7"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time.com/3672852/uber-europe/" TargetMode="External"/><Relationship Id="rId5" Type="http://schemas.openxmlformats.org/officeDocument/2006/relationships/hyperlink" Target="http://www.forbes.com/sites/chrismyers/2015/05/13/decoding-ubers-50-billion-valuation-and-what-it-means-for-you/" TargetMode="External"/><Relationship Id="rId10" Type="http://schemas.openxmlformats.org/officeDocument/2006/relationships/image" Target="../media/image35.jpeg"/><Relationship Id="rId4" Type="http://schemas.openxmlformats.org/officeDocument/2006/relationships/hyperlink" Target="https://www.uber.com/cities" TargetMode="External"/><Relationship Id="rId9"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hyperlink" Target="http://time.com/3686877/uber-lyft-sharing-economy/"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hyperlink" Target="http://www.equaltimes.org/uber-la-cara-mezquina-de-la?lang=en#.Ve2AVvlVj3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7134" y="1376437"/>
            <a:ext cx="8442904" cy="2192908"/>
          </a:xfrm>
        </p:spPr>
        <p:txBody>
          <a:bodyPr/>
          <a:lstStyle/>
          <a:p>
            <a:r>
              <a:rPr lang="en-US" dirty="0" smtClean="0"/>
              <a:t>Technology </a:t>
            </a:r>
            <a:br>
              <a:rPr lang="en-US" dirty="0" smtClean="0"/>
            </a:br>
            <a:r>
              <a:rPr lang="en-US" dirty="0" smtClean="0"/>
              <a:t>Vortex </a:t>
            </a:r>
            <a:br>
              <a:rPr lang="en-US" dirty="0" smtClean="0"/>
            </a:br>
            <a:r>
              <a:rPr lang="en-US" dirty="0" smtClean="0"/>
              <a:t>of change</a:t>
            </a:r>
            <a:endParaRPr lang="en-US" dirty="0"/>
          </a:p>
        </p:txBody>
      </p:sp>
      <p:sp>
        <p:nvSpPr>
          <p:cNvPr id="3" name="Text Placeholder 2"/>
          <p:cNvSpPr>
            <a:spLocks noGrp="1"/>
          </p:cNvSpPr>
          <p:nvPr>
            <p:ph type="body" sz="quarter" idx="13"/>
          </p:nvPr>
        </p:nvSpPr>
        <p:spPr>
          <a:xfrm>
            <a:off x="347134" y="3469788"/>
            <a:ext cx="8442904" cy="954107"/>
          </a:xfrm>
        </p:spPr>
        <p:txBody>
          <a:bodyPr/>
          <a:lstStyle/>
          <a:p>
            <a:endParaRPr lang="en-US" dirty="0" smtClean="0"/>
          </a:p>
          <a:p>
            <a:r>
              <a:rPr lang="en-GB" sz="2000" b="1" dirty="0" smtClean="0"/>
              <a:t>Rick Cnossen</a:t>
            </a:r>
          </a:p>
          <a:p>
            <a:r>
              <a:rPr lang="en-GB" sz="2000" b="1" dirty="0" smtClean="0"/>
              <a:t>Senior Director, Healthcare Solutions, Intel</a:t>
            </a:r>
            <a:endParaRPr lang="en-US" sz="2000" b="1" dirty="0"/>
          </a:p>
        </p:txBody>
      </p:sp>
    </p:spTree>
    <p:extLst>
      <p:ext uri="{BB962C8B-B14F-4D97-AF65-F5344CB8AC3E}">
        <p14:creationId xmlns:p14="http://schemas.microsoft.com/office/powerpoint/2010/main" val="293256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 y="63"/>
            <a:ext cx="9144002" cy="4803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 y="0"/>
            <a:ext cx="9144000" cy="4805505"/>
          </a:xfrm>
          <a:prstGeom prst="rect">
            <a:avLst/>
          </a:prstGeom>
          <a:gradFill>
            <a:gsLst>
              <a:gs pos="0">
                <a:schemeClr val="accent1">
                  <a:alpha val="60000"/>
                </a:schemeClr>
              </a:gs>
              <a:gs pos="50000">
                <a:schemeClr val="accent1">
                  <a:alpha val="16000"/>
                </a:schemeClr>
              </a:gs>
              <a:gs pos="100000">
                <a:schemeClr val="accent1">
                  <a:alpha val="60000"/>
                </a:schemeClr>
              </a:gs>
            </a:gsLst>
            <a:lin ang="0" scaled="1"/>
          </a:gradFill>
          <a:ln w="26425" cap="flat" cmpd="sng" algn="ctr">
            <a:noFill/>
            <a:prstDash val="solid"/>
          </a:ln>
          <a:effectLst/>
        </p:spPr>
        <p:txBody>
          <a:bodyPr lIns="57150" tIns="28575" rIns="57150" bIns="28575"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smtClean="0">
              <a:ln>
                <a:noFill/>
              </a:ln>
              <a:solidFill>
                <a:prstClr val="white"/>
              </a:solidFill>
              <a:effectLst/>
              <a:uLnTx/>
              <a:uFillTx/>
              <a:latin typeface="Intel Clear"/>
              <a:ea typeface="+mn-ea"/>
              <a:cs typeface="+mn-cs"/>
            </a:endParaRPr>
          </a:p>
        </p:txBody>
      </p:sp>
      <p:sp>
        <p:nvSpPr>
          <p:cNvPr id="9" name="Rectangle 8"/>
          <p:cNvSpPr/>
          <p:nvPr/>
        </p:nvSpPr>
        <p:spPr>
          <a:xfrm>
            <a:off x="353965" y="1949666"/>
            <a:ext cx="8436072" cy="997190"/>
          </a:xfrm>
          <a:prstGeom prst="rect">
            <a:avLst/>
          </a:prstGeom>
          <a:noFill/>
          <a:ln w="26425" cap="flat" cmpd="sng" algn="ctr">
            <a:noFill/>
            <a:prstDash val="solid"/>
          </a:ln>
          <a:effectLst/>
        </p:spPr>
        <p:txBody>
          <a:bodyPr wrap="square" lIns="91431" tIns="45717" rIns="91431" bIns="45717" rtlCol="0" anchor="ctr">
            <a:spAutoFit/>
          </a:bodyPr>
          <a:lstStyle/>
          <a:p>
            <a:pPr lvl="0" algn="ctr" defTabSz="457145">
              <a:lnSpc>
                <a:spcPct val="70000"/>
              </a:lnSpc>
              <a:defRPr/>
            </a:pPr>
            <a:r>
              <a:rPr lang="en-US" sz="8400" kern="0" dirty="0">
                <a:solidFill>
                  <a:srgbClr val="FC4C02">
                    <a:alpha val="90000"/>
                  </a:srgbClr>
                </a:solidFill>
                <a:latin typeface="Intel Clear Pro"/>
              </a:rPr>
              <a:t>re-inventing the </a:t>
            </a:r>
            <a:r>
              <a:rPr lang="en-US" sz="8400" kern="0" dirty="0" smtClean="0">
                <a:solidFill>
                  <a:srgbClr val="FC4C02">
                    <a:alpha val="90000"/>
                  </a:srgbClr>
                </a:solidFill>
                <a:latin typeface="Intel Clear Pro"/>
              </a:rPr>
              <a:t>enterprise</a:t>
            </a:r>
            <a:endParaRPr kumimoji="0" lang="en-US" sz="8400" b="0" i="0" u="none" strike="noStrike" kern="0" cap="none" spc="0" normalizeH="0" baseline="0" noProof="0" dirty="0">
              <a:ln>
                <a:noFill/>
              </a:ln>
              <a:solidFill>
                <a:srgbClr val="FC4C02">
                  <a:alpha val="90000"/>
                </a:srgbClr>
              </a:solidFill>
              <a:effectLst/>
              <a:uLnTx/>
              <a:uFillTx/>
              <a:latin typeface="Intel Clear Pro"/>
            </a:endParaRPr>
          </a:p>
        </p:txBody>
      </p:sp>
      <p:sp>
        <p:nvSpPr>
          <p:cNvPr id="2" name="Slide Number Placeholder 1"/>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10</a:t>
            </a:fld>
            <a:endParaRPr lang="en-US" dirty="0"/>
          </a:p>
        </p:txBody>
      </p:sp>
    </p:spTree>
    <p:extLst>
      <p:ext uri="{BB962C8B-B14F-4D97-AF65-F5344CB8AC3E}">
        <p14:creationId xmlns:p14="http://schemas.microsoft.com/office/powerpoint/2010/main" val="426825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0" y="0"/>
            <a:ext cx="9144000" cy="480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a:xfrm rot="10800000">
            <a:off x="0" y="0"/>
            <a:ext cx="9144000" cy="4805505"/>
          </a:xfrm>
          <a:prstGeom prst="rect">
            <a:avLst/>
          </a:prstGeom>
          <a:gradFill>
            <a:gsLst>
              <a:gs pos="0">
                <a:srgbClr val="000000">
                  <a:alpha val="48000"/>
                </a:srgbClr>
              </a:gs>
              <a:gs pos="85000">
                <a:srgbClr val="004280">
                  <a:alpha val="0"/>
                </a:srgbClr>
              </a:gs>
            </a:gsLst>
            <a:lin ang="0" scaled="1"/>
          </a:gradFill>
          <a:ln w="26425" cap="flat" cmpd="sng" algn="ctr">
            <a:noFill/>
            <a:prstDash val="solid"/>
          </a:ln>
          <a:effectLst/>
        </p:spPr>
        <p:txBody>
          <a:bodyPr lIns="57150" tIns="28575" rIns="57150" bIns="28575"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smtClean="0">
              <a:ln>
                <a:noFill/>
              </a:ln>
              <a:solidFill>
                <a:prstClr val="white"/>
              </a:solidFill>
              <a:effectLst/>
              <a:uLnTx/>
              <a:uFillTx/>
              <a:latin typeface="Intel Clear"/>
              <a:ea typeface="+mn-ea"/>
              <a:cs typeface="+mn-cs"/>
            </a:endParaRPr>
          </a:p>
        </p:txBody>
      </p:sp>
      <p:sp>
        <p:nvSpPr>
          <p:cNvPr id="17" name="TextBox 16"/>
          <p:cNvSpPr txBox="1"/>
          <p:nvPr/>
        </p:nvSpPr>
        <p:spPr>
          <a:xfrm>
            <a:off x="1878324" y="417057"/>
            <a:ext cx="5136474" cy="1107996"/>
          </a:xfrm>
          <a:prstGeom prst="rect">
            <a:avLst/>
          </a:prstGeom>
          <a:noFill/>
        </p:spPr>
        <p:txBody>
          <a:bodyPr wrap="square" rtlCol="0">
            <a:spAutoFit/>
          </a:bodyPr>
          <a:lstStyle/>
          <a:p>
            <a:pPr algn="ctr"/>
            <a:r>
              <a:rPr lang="en-GB" sz="6600" dirty="0" smtClean="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rPr>
              <a:t>Digital business =</a:t>
            </a:r>
            <a:endParaRPr lang="en-US" sz="6600" dirty="0" smtClean="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endParaRPr>
          </a:p>
        </p:txBody>
      </p:sp>
      <p:sp>
        <p:nvSpPr>
          <p:cNvPr id="27" name="TextBox 26"/>
          <p:cNvSpPr txBox="1"/>
          <p:nvPr/>
        </p:nvSpPr>
        <p:spPr>
          <a:xfrm>
            <a:off x="904739" y="3907760"/>
            <a:ext cx="7419863" cy="646331"/>
          </a:xfrm>
          <a:prstGeom prst="rect">
            <a:avLst/>
          </a:prstGeom>
          <a:noFill/>
        </p:spPr>
        <p:txBody>
          <a:bodyPr wrap="square" rtlCol="0">
            <a:spAutoFit/>
          </a:bodyPr>
          <a:lstStyle/>
          <a:p>
            <a:pPr algn="ctr"/>
            <a:r>
              <a:rPr lang="en-GB" sz="3600" dirty="0" smtClean="0">
                <a:solidFill>
                  <a:schemeClr val="accent3"/>
                </a:solidFill>
                <a:latin typeface="+mj-lt"/>
              </a:rPr>
              <a:t>Corner stones of New economy Business winners</a:t>
            </a:r>
            <a:endParaRPr lang="en-US" sz="3600" dirty="0" smtClean="0">
              <a:solidFill>
                <a:schemeClr val="accent3"/>
              </a:solidFill>
              <a:latin typeface="+mj-lt"/>
            </a:endParaRPr>
          </a:p>
        </p:txBody>
      </p:sp>
      <p:grpSp>
        <p:nvGrpSpPr>
          <p:cNvPr id="2" name="Group 1"/>
          <p:cNvGrpSpPr/>
          <p:nvPr/>
        </p:nvGrpSpPr>
        <p:grpSpPr>
          <a:xfrm>
            <a:off x="167417" y="1858634"/>
            <a:ext cx="8809168" cy="1461232"/>
            <a:chOff x="167417" y="1858634"/>
            <a:chExt cx="8809168" cy="1461232"/>
          </a:xfrm>
        </p:grpSpPr>
        <p:pic>
          <p:nvPicPr>
            <p:cNvPr id="64" name="Picture 6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65277" y="1916417"/>
              <a:ext cx="1318777" cy="1013357"/>
            </a:xfrm>
            <a:prstGeom prst="rect">
              <a:avLst/>
            </a:prstGeom>
          </p:spPr>
        </p:pic>
        <p:grpSp>
          <p:nvGrpSpPr>
            <p:cNvPr id="35" name="Group 34"/>
            <p:cNvGrpSpPr/>
            <p:nvPr/>
          </p:nvGrpSpPr>
          <p:grpSpPr>
            <a:xfrm>
              <a:off x="167417" y="1858634"/>
              <a:ext cx="8809168" cy="1461232"/>
              <a:chOff x="192902" y="1163397"/>
              <a:chExt cx="9598693" cy="1592196"/>
            </a:xfrm>
          </p:grpSpPr>
          <p:grpSp>
            <p:nvGrpSpPr>
              <p:cNvPr id="36" name="Group 35"/>
              <p:cNvGrpSpPr/>
              <p:nvPr/>
            </p:nvGrpSpPr>
            <p:grpSpPr>
              <a:xfrm>
                <a:off x="6714112" y="1221737"/>
                <a:ext cx="1437149" cy="1531543"/>
                <a:chOff x="5188341" y="4006587"/>
                <a:chExt cx="1916199" cy="2042057"/>
              </a:xfrm>
            </p:grpSpPr>
            <p:sp>
              <p:nvSpPr>
                <p:cNvPr id="61" name="Rectangle 60"/>
                <p:cNvSpPr/>
                <p:nvPr/>
              </p:nvSpPr>
              <p:spPr>
                <a:xfrm>
                  <a:off x="5188574" y="5494040"/>
                  <a:ext cx="1915965" cy="5546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350" b="1" dirty="0">
                      <a:solidFill>
                        <a:prstClr val="white"/>
                      </a:solidFill>
                    </a:rPr>
                    <a:t>Connected Experience</a:t>
                  </a:r>
                </a:p>
              </p:txBody>
            </p:sp>
            <p:pic>
              <p:nvPicPr>
                <p:cNvPr id="62" name="Picture 6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88341" y="4006587"/>
                  <a:ext cx="1916199" cy="1485865"/>
                </a:xfrm>
                <a:prstGeom prst="rect">
                  <a:avLst/>
                </a:prstGeom>
              </p:spPr>
            </p:pic>
          </p:grpSp>
          <p:grpSp>
            <p:nvGrpSpPr>
              <p:cNvPr id="37" name="Group 36"/>
              <p:cNvGrpSpPr/>
              <p:nvPr/>
            </p:nvGrpSpPr>
            <p:grpSpPr>
              <a:xfrm>
                <a:off x="192902" y="1216821"/>
                <a:ext cx="1436973" cy="1529670"/>
                <a:chOff x="1602763" y="1622428"/>
                <a:chExt cx="1915964" cy="2039560"/>
              </a:xfrm>
            </p:grpSpPr>
            <p:grpSp>
              <p:nvGrpSpPr>
                <p:cNvPr id="57" name="Group 56"/>
                <p:cNvGrpSpPr/>
                <p:nvPr/>
              </p:nvGrpSpPr>
              <p:grpSpPr>
                <a:xfrm>
                  <a:off x="1602763" y="1629820"/>
                  <a:ext cx="1915964" cy="2032168"/>
                  <a:chOff x="2063822" y="2065502"/>
                  <a:chExt cx="1596637" cy="1693473"/>
                </a:xfrm>
              </p:grpSpPr>
              <p:sp>
                <p:nvSpPr>
                  <p:cNvPr id="59" name="Rectangle 58"/>
                  <p:cNvSpPr/>
                  <p:nvPr/>
                </p:nvSpPr>
                <p:spPr>
                  <a:xfrm>
                    <a:off x="2063822" y="3296805"/>
                    <a:ext cx="1596637" cy="4621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350" b="1" dirty="0">
                        <a:solidFill>
                          <a:prstClr val="white"/>
                        </a:solidFill>
                      </a:rPr>
                      <a:t>Data </a:t>
                    </a:r>
                    <a:r>
                      <a:rPr lang="en-GB" sz="1350" b="1" dirty="0" smtClean="0">
                        <a:solidFill>
                          <a:prstClr val="white"/>
                        </a:solidFill>
                      </a:rPr>
                      <a:t>Driven</a:t>
                    </a:r>
                    <a:endParaRPr lang="en-GB" sz="1350" b="1" dirty="0">
                      <a:solidFill>
                        <a:prstClr val="white"/>
                      </a:solidFill>
                    </a:endParaRPr>
                  </a:p>
                </p:txBody>
              </p:sp>
              <p:pic>
                <p:nvPicPr>
                  <p:cNvPr id="60" name="Picture 8"/>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2084" t="2084" r="8214"/>
                  <a:stretch/>
                </p:blipFill>
                <p:spPr bwMode="auto">
                  <a:xfrm>
                    <a:off x="2064016" y="2065502"/>
                    <a:ext cx="1596443" cy="1231303"/>
                  </a:xfrm>
                  <a:prstGeom prst="rect">
                    <a:avLst/>
                  </a:prstGeom>
                  <a:solidFill>
                    <a:srgbClr val="FFFFFF">
                      <a:shade val="85000"/>
                    </a:srgbClr>
                  </a:solidFill>
                  <a:ln w="3175">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58" name="Picture 5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603013" y="1622428"/>
                  <a:ext cx="1915465" cy="1491619"/>
                </a:xfrm>
                <a:prstGeom prst="rect">
                  <a:avLst/>
                </a:prstGeom>
              </p:spPr>
            </p:pic>
          </p:grpSp>
          <p:grpSp>
            <p:nvGrpSpPr>
              <p:cNvPr id="38" name="Group 37"/>
              <p:cNvGrpSpPr/>
              <p:nvPr/>
            </p:nvGrpSpPr>
            <p:grpSpPr>
              <a:xfrm>
                <a:off x="3457114" y="1222365"/>
                <a:ext cx="1436974" cy="1533166"/>
                <a:chOff x="5148133" y="1631074"/>
                <a:chExt cx="1915965" cy="2044221"/>
              </a:xfrm>
            </p:grpSpPr>
            <p:sp>
              <p:nvSpPr>
                <p:cNvPr id="53" name="Rectangle 52"/>
                <p:cNvSpPr/>
                <p:nvPr/>
              </p:nvSpPr>
              <p:spPr>
                <a:xfrm>
                  <a:off x="5148134" y="3120691"/>
                  <a:ext cx="1915964" cy="5546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350" b="1" dirty="0" smtClean="0">
                      <a:solidFill>
                        <a:prstClr val="white"/>
                      </a:solidFill>
                    </a:rPr>
                    <a:t>On-Demand</a:t>
                  </a:r>
                  <a:endParaRPr lang="en-GB" sz="1350" b="1" dirty="0">
                    <a:solidFill>
                      <a:prstClr val="white"/>
                    </a:solidFill>
                  </a:endParaRPr>
                </a:p>
              </p:txBody>
            </p:sp>
            <p:grpSp>
              <p:nvGrpSpPr>
                <p:cNvPr id="54" name="Group 53"/>
                <p:cNvGrpSpPr/>
                <p:nvPr/>
              </p:nvGrpSpPr>
              <p:grpSpPr>
                <a:xfrm>
                  <a:off x="5148133" y="1631074"/>
                  <a:ext cx="1915965" cy="1489616"/>
                  <a:chOff x="544201" y="2935705"/>
                  <a:chExt cx="2623959" cy="1967098"/>
                </a:xfrm>
              </p:grpSpPr>
              <p:sp>
                <p:nvSpPr>
                  <p:cNvPr id="55" name="Rectangle 54"/>
                  <p:cNvSpPr/>
                  <p:nvPr/>
                </p:nvSpPr>
                <p:spPr>
                  <a:xfrm>
                    <a:off x="544203" y="2942737"/>
                    <a:ext cx="2623957" cy="1960066"/>
                  </a:xfrm>
                  <a:prstGeom prst="rect">
                    <a:avLst/>
                  </a:prstGeom>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6" name="Picture 3"/>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a:ext>
                    </a:extLst>
                  </a:blip>
                  <a:srcRect t="8120"/>
                  <a:stretch/>
                </p:blipFill>
                <p:spPr bwMode="auto">
                  <a:xfrm>
                    <a:off x="544201" y="2935705"/>
                    <a:ext cx="2623959" cy="1967098"/>
                  </a:xfrm>
                  <a:prstGeom prst="rect">
                    <a:avLst/>
                  </a:prstGeom>
                  <a:noFill/>
                  <a:ln>
                    <a:noFill/>
                  </a:ln>
                  <a:effectLst>
                    <a:outerShdw blurRad="190500" dist="127000" dir="2700000" algn="tl" rotWithShape="0">
                      <a:schemeClr val="accent1">
                        <a:alpha val="46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51" name="Rectangle 50"/>
              <p:cNvSpPr/>
              <p:nvPr/>
            </p:nvSpPr>
            <p:spPr>
              <a:xfrm>
                <a:off x="1825007" y="2337538"/>
                <a:ext cx="1436973" cy="4159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350" b="1" dirty="0">
                    <a:solidFill>
                      <a:prstClr val="white"/>
                    </a:solidFill>
                  </a:rPr>
                  <a:t>Smart </a:t>
                </a:r>
                <a:r>
                  <a:rPr lang="en-GB" sz="1350" b="1" dirty="0" smtClean="0">
                    <a:solidFill>
                      <a:prstClr val="white"/>
                    </a:solidFill>
                  </a:rPr>
                  <a:t>World</a:t>
                </a:r>
                <a:endParaRPr lang="en-GB" sz="1350" b="1" dirty="0">
                  <a:solidFill>
                    <a:prstClr val="white"/>
                  </a:solidFill>
                </a:endParaRPr>
              </a:p>
            </p:txBody>
          </p:sp>
          <p:grpSp>
            <p:nvGrpSpPr>
              <p:cNvPr id="40" name="Group 39"/>
              <p:cNvGrpSpPr/>
              <p:nvPr/>
            </p:nvGrpSpPr>
            <p:grpSpPr>
              <a:xfrm>
                <a:off x="8342613" y="1221737"/>
                <a:ext cx="1448982" cy="1533856"/>
                <a:chOff x="8682281" y="4002024"/>
                <a:chExt cx="1931976" cy="2045141"/>
              </a:xfrm>
            </p:grpSpPr>
            <p:pic>
              <p:nvPicPr>
                <p:cNvPr id="49" name="Picture 48"/>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682281" y="4002024"/>
                  <a:ext cx="1931976" cy="1484955"/>
                </a:xfrm>
                <a:prstGeom prst="rect">
                  <a:avLst/>
                </a:prstGeom>
              </p:spPr>
            </p:pic>
            <p:sp>
              <p:nvSpPr>
                <p:cNvPr id="50" name="Rectangle 49"/>
                <p:cNvSpPr/>
                <p:nvPr/>
              </p:nvSpPr>
              <p:spPr>
                <a:xfrm>
                  <a:off x="8697826" y="5492561"/>
                  <a:ext cx="1915965" cy="5546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350" b="1" dirty="0" smtClean="0">
                      <a:solidFill>
                        <a:prstClr val="white"/>
                      </a:solidFill>
                    </a:rPr>
                    <a:t>Innovative Workforce</a:t>
                  </a:r>
                  <a:endParaRPr lang="en-US" sz="1350" b="1" dirty="0">
                    <a:solidFill>
                      <a:prstClr val="white"/>
                    </a:solidFill>
                  </a:endParaRPr>
                </a:p>
              </p:txBody>
            </p:sp>
          </p:grpSp>
          <p:grpSp>
            <p:nvGrpSpPr>
              <p:cNvPr id="41" name="Group 40"/>
              <p:cNvGrpSpPr/>
              <p:nvPr/>
            </p:nvGrpSpPr>
            <p:grpSpPr>
              <a:xfrm>
                <a:off x="5085439" y="1221737"/>
                <a:ext cx="1437322" cy="1533794"/>
                <a:chOff x="1642505" y="3996524"/>
                <a:chExt cx="1916429" cy="2045059"/>
              </a:xfrm>
            </p:grpSpPr>
            <p:pic>
              <p:nvPicPr>
                <p:cNvPr id="47" name="Picture 46"/>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642505" y="3996524"/>
                  <a:ext cx="1916427" cy="1491203"/>
                </a:xfrm>
                <a:prstGeom prst="rect">
                  <a:avLst/>
                </a:prstGeom>
              </p:spPr>
            </p:pic>
            <p:sp>
              <p:nvSpPr>
                <p:cNvPr id="48" name="Rectangle 47"/>
                <p:cNvSpPr/>
                <p:nvPr/>
              </p:nvSpPr>
              <p:spPr>
                <a:xfrm>
                  <a:off x="1642969" y="5486979"/>
                  <a:ext cx="1915965" cy="5546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350" b="1" dirty="0" smtClean="0">
                      <a:solidFill>
                        <a:prstClr val="white"/>
                      </a:solidFill>
                    </a:rPr>
                    <a:t>Trusted</a:t>
                  </a:r>
                  <a:endParaRPr lang="en-GB" sz="1350" b="1" dirty="0">
                    <a:solidFill>
                      <a:prstClr val="white"/>
                    </a:solidFill>
                  </a:endParaRPr>
                </a:p>
              </p:txBody>
            </p:sp>
          </p:grpSp>
          <p:sp>
            <p:nvSpPr>
              <p:cNvPr id="43" name="TextBox 42"/>
              <p:cNvSpPr txBox="1"/>
              <p:nvPr/>
            </p:nvSpPr>
            <p:spPr>
              <a:xfrm>
                <a:off x="3126053" y="1163397"/>
                <a:ext cx="470771" cy="1323439"/>
              </a:xfrm>
              <a:prstGeom prst="rect">
                <a:avLst/>
              </a:prstGeom>
              <a:noFill/>
            </p:spPr>
            <p:txBody>
              <a:bodyPr wrap="square" rtlCol="0" anchor="ctr" anchorCtr="0">
                <a:spAutoFit/>
              </a:bodyPr>
              <a:lstStyle/>
              <a:p>
                <a:pPr algn="ctr"/>
                <a:r>
                  <a:rPr lang="en-GB" sz="8000" dirty="0">
                    <a:solidFill>
                      <a:srgbClr val="F3D54E"/>
                    </a:solidFill>
                    <a:latin typeface="Intel Clear Pro"/>
                  </a:rPr>
                  <a:t>+</a:t>
                </a:r>
                <a:endParaRPr lang="en-US" dirty="0">
                  <a:solidFill>
                    <a:srgbClr val="F3D54E"/>
                  </a:solidFill>
                  <a:latin typeface="Intel Clear Pro"/>
                </a:endParaRPr>
              </a:p>
            </p:txBody>
          </p:sp>
          <p:sp>
            <p:nvSpPr>
              <p:cNvPr id="44" name="TextBox 43"/>
              <p:cNvSpPr txBox="1"/>
              <p:nvPr/>
            </p:nvSpPr>
            <p:spPr>
              <a:xfrm>
                <a:off x="4754378" y="1163397"/>
                <a:ext cx="470771" cy="1323439"/>
              </a:xfrm>
              <a:prstGeom prst="rect">
                <a:avLst/>
              </a:prstGeom>
              <a:noFill/>
            </p:spPr>
            <p:txBody>
              <a:bodyPr wrap="square" rtlCol="0" anchor="ctr" anchorCtr="0">
                <a:spAutoFit/>
              </a:bodyPr>
              <a:lstStyle/>
              <a:p>
                <a:pPr algn="ctr"/>
                <a:r>
                  <a:rPr lang="en-GB" sz="8000" dirty="0">
                    <a:solidFill>
                      <a:srgbClr val="F3D54E"/>
                    </a:solidFill>
                    <a:latin typeface="Intel Clear Pro"/>
                  </a:rPr>
                  <a:t>+</a:t>
                </a:r>
                <a:endParaRPr lang="en-US" dirty="0">
                  <a:solidFill>
                    <a:srgbClr val="F3D54E"/>
                  </a:solidFill>
                  <a:latin typeface="Intel Clear Pro"/>
                </a:endParaRPr>
              </a:p>
            </p:txBody>
          </p:sp>
          <p:sp>
            <p:nvSpPr>
              <p:cNvPr id="45" name="TextBox 44"/>
              <p:cNvSpPr txBox="1"/>
              <p:nvPr/>
            </p:nvSpPr>
            <p:spPr>
              <a:xfrm>
                <a:off x="6383051" y="1163397"/>
                <a:ext cx="470771" cy="1323439"/>
              </a:xfrm>
              <a:prstGeom prst="rect">
                <a:avLst/>
              </a:prstGeom>
              <a:noFill/>
            </p:spPr>
            <p:txBody>
              <a:bodyPr wrap="square" rtlCol="0" anchor="ctr" anchorCtr="0">
                <a:spAutoFit/>
              </a:bodyPr>
              <a:lstStyle/>
              <a:p>
                <a:pPr algn="ctr"/>
                <a:r>
                  <a:rPr lang="en-GB" sz="8000" dirty="0">
                    <a:solidFill>
                      <a:srgbClr val="F3D54E"/>
                    </a:solidFill>
                    <a:latin typeface="Intel Clear Pro"/>
                  </a:rPr>
                  <a:t>+</a:t>
                </a:r>
                <a:endParaRPr lang="en-US" dirty="0">
                  <a:solidFill>
                    <a:srgbClr val="F3D54E"/>
                  </a:solidFill>
                  <a:latin typeface="Intel Clear Pro"/>
                </a:endParaRPr>
              </a:p>
            </p:txBody>
          </p:sp>
          <p:sp>
            <p:nvSpPr>
              <p:cNvPr id="46" name="TextBox 45"/>
              <p:cNvSpPr txBox="1"/>
              <p:nvPr/>
            </p:nvSpPr>
            <p:spPr>
              <a:xfrm>
                <a:off x="8011551" y="1163397"/>
                <a:ext cx="470771" cy="1323439"/>
              </a:xfrm>
              <a:prstGeom prst="rect">
                <a:avLst/>
              </a:prstGeom>
              <a:noFill/>
            </p:spPr>
            <p:txBody>
              <a:bodyPr wrap="square" rtlCol="0" anchor="ctr" anchorCtr="0">
                <a:spAutoFit/>
              </a:bodyPr>
              <a:lstStyle/>
              <a:p>
                <a:pPr algn="ctr"/>
                <a:r>
                  <a:rPr lang="en-GB" sz="8000" dirty="0">
                    <a:solidFill>
                      <a:srgbClr val="F3D54E"/>
                    </a:solidFill>
                    <a:latin typeface="Intel Clear Pro"/>
                  </a:rPr>
                  <a:t>+</a:t>
                </a:r>
                <a:endParaRPr lang="en-US" dirty="0">
                  <a:solidFill>
                    <a:srgbClr val="F3D54E"/>
                  </a:solidFill>
                  <a:latin typeface="Intel Clear Pro"/>
                </a:endParaRPr>
              </a:p>
            </p:txBody>
          </p:sp>
          <p:sp>
            <p:nvSpPr>
              <p:cNvPr id="42" name="TextBox 41"/>
              <p:cNvSpPr txBox="1"/>
              <p:nvPr/>
            </p:nvSpPr>
            <p:spPr>
              <a:xfrm>
                <a:off x="1490165" y="1163397"/>
                <a:ext cx="470771" cy="1323439"/>
              </a:xfrm>
              <a:prstGeom prst="rect">
                <a:avLst/>
              </a:prstGeom>
              <a:noFill/>
            </p:spPr>
            <p:txBody>
              <a:bodyPr wrap="square" rtlCol="0" anchor="ctr" anchorCtr="0">
                <a:spAutoFit/>
              </a:bodyPr>
              <a:lstStyle/>
              <a:p>
                <a:pPr algn="ctr"/>
                <a:r>
                  <a:rPr lang="en-GB" sz="8000" dirty="0">
                    <a:solidFill>
                      <a:srgbClr val="F3D54E"/>
                    </a:solidFill>
                    <a:latin typeface="Intel Clear Pro"/>
                  </a:rPr>
                  <a:t>+</a:t>
                </a:r>
                <a:endParaRPr lang="en-US" dirty="0">
                  <a:solidFill>
                    <a:srgbClr val="F3D54E"/>
                  </a:solidFill>
                  <a:latin typeface="Intel Clear Pro"/>
                </a:endParaRPr>
              </a:p>
            </p:txBody>
          </p:sp>
        </p:grpSp>
      </p:gr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11</a:t>
            </a:fld>
            <a:endParaRPr lang="en-US" dirty="0"/>
          </a:p>
        </p:txBody>
      </p:sp>
    </p:spTree>
    <p:extLst>
      <p:ext uri="{BB962C8B-B14F-4D97-AF65-F5344CB8AC3E}">
        <p14:creationId xmlns:p14="http://schemas.microsoft.com/office/powerpoint/2010/main" val="201792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flipH="1">
            <a:off x="0" y="2"/>
            <a:ext cx="9144000" cy="480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48132" y="52726"/>
            <a:ext cx="9095868" cy="4751051"/>
            <a:chOff x="-526479" y="1"/>
            <a:chExt cx="12718479" cy="6407340"/>
          </a:xfrm>
        </p:grpSpPr>
        <p:sp>
          <p:nvSpPr>
            <p:cNvPr id="31" name="Rectangle 30"/>
            <p:cNvSpPr/>
            <p:nvPr/>
          </p:nvSpPr>
          <p:spPr>
            <a:xfrm rot="10800000">
              <a:off x="0" y="1"/>
              <a:ext cx="12192000" cy="6407340"/>
            </a:xfrm>
            <a:prstGeom prst="rect">
              <a:avLst/>
            </a:prstGeom>
            <a:gradFill>
              <a:gsLst>
                <a:gs pos="0">
                  <a:srgbClr val="000000">
                    <a:alpha val="48000"/>
                  </a:srgbClr>
                </a:gs>
                <a:gs pos="85000">
                  <a:srgbClr val="004280">
                    <a:alpha val="0"/>
                  </a:srgbClr>
                </a:gs>
              </a:gsLst>
              <a:lin ang="0" scaled="1"/>
            </a:gradFill>
            <a:ln w="26425" cap="flat" cmpd="sng" algn="ctr">
              <a:noFill/>
              <a:prstDash val="solid"/>
            </a:ln>
            <a:effectLst/>
          </p:spPr>
          <p:txBody>
            <a:bodyPr lIns="57150" tIns="28575" rIns="57150" bIns="28575" rtlCol="0" anchor="ctr"/>
            <a:lstStyle/>
            <a:p>
              <a:pPr algn="ctr" defTabSz="457166">
                <a:defRPr/>
              </a:pPr>
              <a:endParaRPr lang="en-US" sz="1125" kern="0" dirty="0">
                <a:solidFill>
                  <a:prstClr val="white"/>
                </a:solidFill>
              </a:endParaRPr>
            </a:p>
          </p:txBody>
        </p:sp>
        <p:pic>
          <p:nvPicPr>
            <p:cNvPr id="32"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6479" y="2133711"/>
              <a:ext cx="630058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12</a:t>
            </a:fld>
            <a:endParaRPr dirty="0"/>
          </a:p>
        </p:txBody>
      </p:sp>
      <p:sp>
        <p:nvSpPr>
          <p:cNvPr id="24" name="TextBox 23"/>
          <p:cNvSpPr txBox="1"/>
          <p:nvPr/>
        </p:nvSpPr>
        <p:spPr>
          <a:xfrm>
            <a:off x="5865512" y="980274"/>
            <a:ext cx="470771" cy="1323439"/>
          </a:xfrm>
          <a:prstGeom prst="rect">
            <a:avLst/>
          </a:prstGeom>
          <a:noFill/>
        </p:spPr>
        <p:txBody>
          <a:bodyPr wrap="square" rtlCol="0" anchor="ctr" anchorCtr="0">
            <a:spAutoFit/>
          </a:bodyPr>
          <a:lstStyle/>
          <a:p>
            <a:r>
              <a:rPr lang="en-GB" sz="8000" dirty="0">
                <a:solidFill>
                  <a:srgbClr val="F3D54E"/>
                </a:solidFill>
                <a:latin typeface="Intel Clear Pro"/>
              </a:rPr>
              <a:t>+</a:t>
            </a:r>
            <a:endParaRPr lang="en-US" dirty="0">
              <a:solidFill>
                <a:srgbClr val="F3D54E"/>
              </a:solidFill>
              <a:latin typeface="Intel Clear Pro"/>
            </a:endParaRPr>
          </a:p>
        </p:txBody>
      </p:sp>
      <p:sp>
        <p:nvSpPr>
          <p:cNvPr id="23" name="TextBox 22"/>
          <p:cNvSpPr txBox="1"/>
          <p:nvPr/>
        </p:nvSpPr>
        <p:spPr>
          <a:xfrm>
            <a:off x="2811227" y="1004533"/>
            <a:ext cx="470771" cy="1323439"/>
          </a:xfrm>
          <a:prstGeom prst="rect">
            <a:avLst/>
          </a:prstGeom>
          <a:noFill/>
        </p:spPr>
        <p:txBody>
          <a:bodyPr wrap="square" rtlCol="0" anchor="ctr" anchorCtr="0">
            <a:spAutoFit/>
          </a:bodyPr>
          <a:lstStyle/>
          <a:p>
            <a:r>
              <a:rPr lang="en-GB" sz="8000" dirty="0">
                <a:solidFill>
                  <a:srgbClr val="F3D54E"/>
                </a:solidFill>
                <a:latin typeface="Intel Clear Pro"/>
              </a:rPr>
              <a:t>+</a:t>
            </a:r>
            <a:endParaRPr lang="en-US" dirty="0">
              <a:solidFill>
                <a:srgbClr val="F3D54E"/>
              </a:solidFill>
              <a:latin typeface="Intel Clear Pro"/>
            </a:endParaRPr>
          </a:p>
        </p:txBody>
      </p:sp>
      <p:grpSp>
        <p:nvGrpSpPr>
          <p:cNvPr id="49" name="Group 48"/>
          <p:cNvGrpSpPr/>
          <p:nvPr/>
        </p:nvGrpSpPr>
        <p:grpSpPr>
          <a:xfrm>
            <a:off x="6333900" y="3087704"/>
            <a:ext cx="2578565" cy="1533856"/>
            <a:chOff x="8682281" y="4160645"/>
            <a:chExt cx="3438086" cy="2045141"/>
          </a:xfrm>
        </p:grpSpPr>
        <p:pic>
          <p:nvPicPr>
            <p:cNvPr id="33" name="Picture 32">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682281" y="4160645"/>
              <a:ext cx="1931976" cy="1484955"/>
            </a:xfrm>
            <a:prstGeom prst="rect">
              <a:avLst/>
            </a:prstGeom>
          </p:spPr>
        </p:pic>
        <p:sp>
          <p:nvSpPr>
            <p:cNvPr id="43" name="Pentagon 42">
              <a:hlinkClick r:id="rId6" action="ppaction://hlinksldjump"/>
            </p:cNvPr>
            <p:cNvSpPr/>
            <p:nvPr/>
          </p:nvSpPr>
          <p:spPr>
            <a:xfrm>
              <a:off x="10594861" y="4179277"/>
              <a:ext cx="1525506" cy="2026509"/>
            </a:xfrm>
            <a:prstGeom prst="homePlat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5000"/>
                </a:lnSpc>
              </a:pPr>
              <a:endParaRPr lang="en-US" sz="825" dirty="0">
                <a:solidFill>
                  <a:srgbClr val="FFFFFF"/>
                </a:solidFill>
                <a:latin typeface="Intel Clear Light" panose="020B0404020203020204" pitchFamily="34" charset="0"/>
              </a:endParaRPr>
            </a:p>
          </p:txBody>
        </p:sp>
        <p:sp>
          <p:nvSpPr>
            <p:cNvPr id="5" name="Rectangle 4">
              <a:hlinkClick r:id="rId6" action="ppaction://hlinksldjump"/>
            </p:cNvPr>
            <p:cNvSpPr/>
            <p:nvPr/>
          </p:nvSpPr>
          <p:spPr>
            <a:xfrm>
              <a:off x="8697827" y="5651182"/>
              <a:ext cx="3422540" cy="5546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50" b="1" dirty="0">
                  <a:solidFill>
                    <a:srgbClr val="FFFFFF"/>
                  </a:solidFill>
                </a:rPr>
                <a:t>Ignite innovation and productivity </a:t>
              </a:r>
              <a:r>
                <a:rPr lang="en-US" sz="1050" b="1" dirty="0" smtClean="0">
                  <a:solidFill>
                    <a:srgbClr val="FFFFFF"/>
                  </a:solidFill>
                </a:rPr>
                <a:t>through transformed </a:t>
              </a:r>
              <a:r>
                <a:rPr lang="en-US" sz="1050" b="1" dirty="0">
                  <a:solidFill>
                    <a:srgbClr val="FFFFFF"/>
                  </a:solidFill>
                </a:rPr>
                <a:t>workplaces</a:t>
              </a:r>
            </a:p>
          </p:txBody>
        </p:sp>
      </p:grpSp>
      <p:grpSp>
        <p:nvGrpSpPr>
          <p:cNvPr id="46" name="Group 45"/>
          <p:cNvGrpSpPr/>
          <p:nvPr/>
        </p:nvGrpSpPr>
        <p:grpSpPr>
          <a:xfrm>
            <a:off x="6332500" y="1032122"/>
            <a:ext cx="2584130" cy="1541470"/>
            <a:chOff x="8443332" y="1114895"/>
            <a:chExt cx="3445507" cy="2055293"/>
          </a:xfrm>
        </p:grpSpPr>
        <p:grpSp>
          <p:nvGrpSpPr>
            <p:cNvPr id="34" name="Group 33"/>
            <p:cNvGrpSpPr/>
            <p:nvPr/>
          </p:nvGrpSpPr>
          <p:grpSpPr>
            <a:xfrm>
              <a:off x="8443332" y="1114895"/>
              <a:ext cx="1915965" cy="1497683"/>
              <a:chOff x="544201" y="2935705"/>
              <a:chExt cx="2623959" cy="1967098"/>
            </a:xfrm>
          </p:grpSpPr>
          <p:sp>
            <p:nvSpPr>
              <p:cNvPr id="35" name="Rectangle 34"/>
              <p:cNvSpPr/>
              <p:nvPr/>
            </p:nvSpPr>
            <p:spPr>
              <a:xfrm>
                <a:off x="544203" y="2942737"/>
                <a:ext cx="2623957" cy="1960066"/>
              </a:xfrm>
              <a:prstGeom prst="rect">
                <a:avLst/>
              </a:prstGeom>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pic>
            <p:nvPicPr>
              <p:cNvPr id="36" name="Picture 3">
                <a:hlinkClick r:id="rId8" action="ppaction://hlinksldjump"/>
              </p:cNvPr>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a:ext>
                </a:extLst>
              </a:blip>
              <a:srcRect t="8120"/>
              <a:stretch/>
            </p:blipFill>
            <p:spPr bwMode="auto">
              <a:xfrm>
                <a:off x="544201" y="2935705"/>
                <a:ext cx="2623959" cy="1967098"/>
              </a:xfrm>
              <a:prstGeom prst="rect">
                <a:avLst/>
              </a:prstGeom>
              <a:noFill/>
              <a:ln>
                <a:noFill/>
              </a:ln>
              <a:effectLst>
                <a:outerShdw blurRad="190500" dist="127000" dir="2700000" algn="tl" rotWithShape="0">
                  <a:schemeClr val="accent1">
                    <a:alpha val="46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0" name="Pentagon 39">
              <a:hlinkClick r:id="rId8" action="ppaction://hlinksldjump"/>
            </p:cNvPr>
            <p:cNvSpPr/>
            <p:nvPr/>
          </p:nvSpPr>
          <p:spPr>
            <a:xfrm>
              <a:off x="10359297" y="1119330"/>
              <a:ext cx="1529542" cy="2050858"/>
            </a:xfrm>
            <a:prstGeom prst="homePlat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5000"/>
                </a:lnSpc>
              </a:pPr>
              <a:endParaRPr lang="en-US" sz="825" dirty="0">
                <a:solidFill>
                  <a:srgbClr val="FFFFFF"/>
                </a:solidFill>
                <a:latin typeface="Intel Clear Light" panose="020B0404020203020204" pitchFamily="34" charset="0"/>
              </a:endParaRPr>
            </a:p>
          </p:txBody>
        </p:sp>
        <p:sp>
          <p:nvSpPr>
            <p:cNvPr id="8" name="Rectangle 7">
              <a:hlinkClick r:id="rId8" action="ppaction://hlinksldjump"/>
            </p:cNvPr>
            <p:cNvSpPr/>
            <p:nvPr/>
          </p:nvSpPr>
          <p:spPr>
            <a:xfrm>
              <a:off x="8443332" y="2612579"/>
              <a:ext cx="3439953" cy="5576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50" b="1" dirty="0">
                  <a:solidFill>
                    <a:srgbClr val="FFFFFF"/>
                  </a:solidFill>
                </a:rPr>
                <a:t>Reduce IT/ </a:t>
              </a:r>
              <a:r>
                <a:rPr lang="en-US" sz="1050" b="1" dirty="0" smtClean="0">
                  <a:solidFill>
                    <a:srgbClr val="FFFFFF"/>
                  </a:solidFill>
                </a:rPr>
                <a:t>Operational Cost</a:t>
              </a:r>
              <a:r>
                <a:rPr lang="en-US" sz="1050" b="1" dirty="0">
                  <a:solidFill>
                    <a:srgbClr val="FFFFFF"/>
                  </a:solidFill>
                </a:rPr>
                <a:t>; </a:t>
              </a:r>
              <a:r>
                <a:rPr lang="en-US" sz="1050" b="1" dirty="0" smtClean="0">
                  <a:solidFill>
                    <a:srgbClr val="FFFFFF"/>
                  </a:solidFill>
                </a:rPr>
                <a:t>   </a:t>
              </a:r>
              <a:r>
                <a:rPr lang="en-US" sz="1050" b="1" dirty="0">
                  <a:solidFill>
                    <a:srgbClr val="FFFFFF"/>
                  </a:solidFill>
                </a:rPr>
                <a:t>i</a:t>
              </a:r>
              <a:r>
                <a:rPr lang="en-US" sz="1050" b="1" dirty="0" smtClean="0">
                  <a:solidFill>
                    <a:srgbClr val="FFFFFF"/>
                  </a:solidFill>
                </a:rPr>
                <a:t>ncrease agility</a:t>
              </a:r>
              <a:endParaRPr lang="en-US" sz="1050" b="1" dirty="0">
                <a:solidFill>
                  <a:srgbClr val="FFFFFF"/>
                </a:solidFill>
              </a:endParaRPr>
            </a:p>
          </p:txBody>
        </p:sp>
      </p:grpSp>
      <p:grpSp>
        <p:nvGrpSpPr>
          <p:cNvPr id="47" name="Group 46"/>
          <p:cNvGrpSpPr/>
          <p:nvPr/>
        </p:nvGrpSpPr>
        <p:grpSpPr>
          <a:xfrm>
            <a:off x="268089" y="3109768"/>
            <a:ext cx="2563944" cy="1533794"/>
            <a:chOff x="350944" y="3858755"/>
            <a:chExt cx="3418592" cy="2045059"/>
          </a:xfrm>
        </p:grpSpPr>
        <p:pic>
          <p:nvPicPr>
            <p:cNvPr id="12" name="Picture 11">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50944" y="3858755"/>
              <a:ext cx="1916427" cy="1491203"/>
            </a:xfrm>
            <a:prstGeom prst="rect">
              <a:avLst/>
            </a:prstGeom>
          </p:spPr>
        </p:pic>
        <p:sp>
          <p:nvSpPr>
            <p:cNvPr id="41" name="Pentagon 40">
              <a:hlinkClick r:id="rId11" action="ppaction://hlinksldjump"/>
            </p:cNvPr>
            <p:cNvSpPr/>
            <p:nvPr/>
          </p:nvSpPr>
          <p:spPr>
            <a:xfrm>
              <a:off x="2254895" y="3858755"/>
              <a:ext cx="1514641" cy="2045059"/>
            </a:xfrm>
            <a:prstGeom prst="homePlat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2" indent="-171442">
                <a:lnSpc>
                  <a:spcPct val="85000"/>
                </a:lnSpc>
              </a:pPr>
              <a:endParaRPr lang="en-US" sz="825" dirty="0">
                <a:solidFill>
                  <a:srgbClr val="FFFFFF"/>
                </a:solidFill>
                <a:latin typeface="Intel Clear Light" panose="020B0404020203020204" pitchFamily="34" charset="0"/>
              </a:endParaRPr>
            </a:p>
          </p:txBody>
        </p:sp>
        <p:sp>
          <p:nvSpPr>
            <p:cNvPr id="9" name="Rectangle 8">
              <a:hlinkClick r:id="rId11" action="ppaction://hlinksldjump"/>
            </p:cNvPr>
            <p:cNvSpPr/>
            <p:nvPr/>
          </p:nvSpPr>
          <p:spPr>
            <a:xfrm>
              <a:off x="351408" y="5349210"/>
              <a:ext cx="3382766" cy="5546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50" b="1" dirty="0">
                  <a:solidFill>
                    <a:prstClr val="white"/>
                  </a:solidFill>
                </a:rPr>
                <a:t>Reduce business risk </a:t>
              </a:r>
              <a:r>
                <a:rPr lang="en-US" sz="1050" b="1" dirty="0" smtClean="0">
                  <a:solidFill>
                    <a:prstClr val="white"/>
                  </a:solidFill>
                </a:rPr>
                <a:t>                   protect  </a:t>
              </a:r>
              <a:r>
                <a:rPr lang="en-US" sz="1050" b="1" dirty="0">
                  <a:solidFill>
                    <a:prstClr val="white"/>
                  </a:solidFill>
                </a:rPr>
                <a:t>brand </a:t>
              </a:r>
              <a:r>
                <a:rPr lang="en-US" sz="1050" b="1" dirty="0" smtClean="0">
                  <a:solidFill>
                    <a:prstClr val="white"/>
                  </a:solidFill>
                </a:rPr>
                <a:t>value</a:t>
              </a:r>
              <a:endParaRPr lang="en-US" sz="1050" b="1" dirty="0">
                <a:solidFill>
                  <a:prstClr val="white"/>
                </a:solidFill>
              </a:endParaRPr>
            </a:p>
          </p:txBody>
        </p:sp>
      </p:grpSp>
      <p:grpSp>
        <p:nvGrpSpPr>
          <p:cNvPr id="48" name="Group 47"/>
          <p:cNvGrpSpPr/>
          <p:nvPr/>
        </p:nvGrpSpPr>
        <p:grpSpPr>
          <a:xfrm>
            <a:off x="3278694" y="3103733"/>
            <a:ext cx="2581103" cy="1531543"/>
            <a:chOff x="4379210" y="3858755"/>
            <a:chExt cx="3441470" cy="2042057"/>
          </a:xfrm>
        </p:grpSpPr>
        <p:pic>
          <p:nvPicPr>
            <p:cNvPr id="18" name="Picture 17">
              <a:hlinkClick r:id="rId13" action="ppaction://hlinksldjump"/>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4379210" y="3858755"/>
              <a:ext cx="1916199" cy="1485865"/>
            </a:xfrm>
            <a:prstGeom prst="rect">
              <a:avLst/>
            </a:prstGeom>
          </p:spPr>
        </p:pic>
        <p:sp>
          <p:nvSpPr>
            <p:cNvPr id="42" name="Pentagon 41">
              <a:hlinkClick r:id="rId13" action="ppaction://hlinksldjump"/>
            </p:cNvPr>
            <p:cNvSpPr/>
            <p:nvPr/>
          </p:nvSpPr>
          <p:spPr>
            <a:xfrm>
              <a:off x="6301364" y="3866801"/>
              <a:ext cx="1519316" cy="2034011"/>
            </a:xfrm>
            <a:prstGeom prst="homePlat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5000"/>
                </a:lnSpc>
              </a:pPr>
              <a:endParaRPr lang="en-US" sz="825" dirty="0">
                <a:solidFill>
                  <a:prstClr val="white"/>
                </a:solidFill>
                <a:latin typeface="Intel Clear Light" panose="020B0404020203020204" pitchFamily="34" charset="0"/>
              </a:endParaRPr>
            </a:p>
          </p:txBody>
        </p:sp>
        <p:sp>
          <p:nvSpPr>
            <p:cNvPr id="7" name="Rectangle 6">
              <a:hlinkClick r:id="rId13" action="ppaction://hlinksldjump"/>
            </p:cNvPr>
            <p:cNvSpPr/>
            <p:nvPr/>
          </p:nvSpPr>
          <p:spPr>
            <a:xfrm>
              <a:off x="4379443" y="5346208"/>
              <a:ext cx="3441237" cy="5546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50" b="1" dirty="0">
                  <a:solidFill>
                    <a:prstClr val="white"/>
                  </a:solidFill>
                </a:rPr>
                <a:t>Win and retain customers with stunning connected experiences</a:t>
              </a:r>
            </a:p>
          </p:txBody>
        </p:sp>
      </p:grpSp>
      <p:sp>
        <p:nvSpPr>
          <p:cNvPr id="51" name="TextBox 50"/>
          <p:cNvSpPr txBox="1"/>
          <p:nvPr/>
        </p:nvSpPr>
        <p:spPr>
          <a:xfrm>
            <a:off x="5879921" y="3044647"/>
            <a:ext cx="470771" cy="1323439"/>
          </a:xfrm>
          <a:prstGeom prst="rect">
            <a:avLst/>
          </a:prstGeom>
          <a:noFill/>
        </p:spPr>
        <p:txBody>
          <a:bodyPr wrap="square" rtlCol="0" anchor="ctr" anchorCtr="0">
            <a:spAutoFit/>
          </a:bodyPr>
          <a:lstStyle/>
          <a:p>
            <a:r>
              <a:rPr lang="en-GB" sz="8000" dirty="0">
                <a:solidFill>
                  <a:srgbClr val="F3D54E"/>
                </a:solidFill>
                <a:latin typeface="Intel Clear Pro"/>
              </a:rPr>
              <a:t>+</a:t>
            </a:r>
            <a:endParaRPr lang="en-US" dirty="0">
              <a:solidFill>
                <a:srgbClr val="F3D54E"/>
              </a:solidFill>
              <a:latin typeface="Intel Clear Pro"/>
            </a:endParaRPr>
          </a:p>
        </p:txBody>
      </p:sp>
      <p:sp>
        <p:nvSpPr>
          <p:cNvPr id="52" name="TextBox 51"/>
          <p:cNvSpPr txBox="1"/>
          <p:nvPr/>
        </p:nvSpPr>
        <p:spPr>
          <a:xfrm>
            <a:off x="2825637" y="3068907"/>
            <a:ext cx="470771" cy="1323439"/>
          </a:xfrm>
          <a:prstGeom prst="rect">
            <a:avLst/>
          </a:prstGeom>
          <a:noFill/>
        </p:spPr>
        <p:txBody>
          <a:bodyPr wrap="square" rtlCol="0" anchor="ctr" anchorCtr="0">
            <a:spAutoFit/>
          </a:bodyPr>
          <a:lstStyle/>
          <a:p>
            <a:r>
              <a:rPr lang="en-GB" sz="8000" dirty="0">
                <a:solidFill>
                  <a:srgbClr val="F3D54E"/>
                </a:solidFill>
                <a:latin typeface="Intel Clear Pro"/>
              </a:rPr>
              <a:t>+</a:t>
            </a:r>
            <a:endParaRPr lang="en-US" dirty="0">
              <a:solidFill>
                <a:srgbClr val="F3D54E"/>
              </a:solidFill>
              <a:latin typeface="Intel Clear Pro"/>
            </a:endParaRPr>
          </a:p>
        </p:txBody>
      </p:sp>
      <p:sp>
        <p:nvSpPr>
          <p:cNvPr id="1044" name="TextBox 1043">
            <a:hlinkClick r:id="rId8" action="ppaction://hlinksldjump"/>
          </p:cNvPr>
          <p:cNvSpPr txBox="1"/>
          <p:nvPr/>
        </p:nvSpPr>
        <p:spPr>
          <a:xfrm>
            <a:off x="7793321" y="1284440"/>
            <a:ext cx="1118145" cy="611706"/>
          </a:xfrm>
          <a:prstGeom prst="rect">
            <a:avLst/>
          </a:prstGeom>
          <a:noFill/>
        </p:spPr>
        <p:txBody>
          <a:bodyPr wrap="square" rtlCol="0">
            <a:spAutoFit/>
          </a:bodyPr>
          <a:lstStyle/>
          <a:p>
            <a:pPr algn="ctr">
              <a:lnSpc>
                <a:spcPct val="90000"/>
              </a:lnSpc>
            </a:pPr>
            <a:r>
              <a:rPr lang="en-GB" sz="1350" b="1" dirty="0">
                <a:solidFill>
                  <a:prstClr val="white"/>
                </a:solidFill>
              </a:rPr>
              <a:t>On-Demand</a:t>
            </a:r>
          </a:p>
          <a:p>
            <a:pPr algn="ctr">
              <a:lnSpc>
                <a:spcPct val="90000"/>
              </a:lnSpc>
            </a:pPr>
            <a:r>
              <a:rPr lang="en-GB" sz="1050" dirty="0">
                <a:solidFill>
                  <a:prstClr val="white"/>
                </a:solidFill>
              </a:rPr>
              <a:t>(Secure Cloud)</a:t>
            </a:r>
            <a:endParaRPr lang="en-US" sz="1050" dirty="0">
              <a:solidFill>
                <a:prstClr val="white"/>
              </a:solidFill>
            </a:endParaRPr>
          </a:p>
        </p:txBody>
      </p:sp>
      <p:sp>
        <p:nvSpPr>
          <p:cNvPr id="1045" name="TextBox 1044">
            <a:hlinkClick r:id="rId11" action="ppaction://hlinksldjump"/>
          </p:cNvPr>
          <p:cNvSpPr txBox="1"/>
          <p:nvPr/>
        </p:nvSpPr>
        <p:spPr>
          <a:xfrm>
            <a:off x="1709941" y="3473058"/>
            <a:ext cx="1095572" cy="424732"/>
          </a:xfrm>
          <a:prstGeom prst="rect">
            <a:avLst/>
          </a:prstGeom>
          <a:noFill/>
        </p:spPr>
        <p:txBody>
          <a:bodyPr wrap="square" rtlCol="0">
            <a:spAutoFit/>
          </a:bodyPr>
          <a:lstStyle/>
          <a:p>
            <a:pPr algn="ctr">
              <a:lnSpc>
                <a:spcPct val="90000"/>
              </a:lnSpc>
            </a:pPr>
            <a:r>
              <a:rPr lang="en-GB" sz="1350" b="1" dirty="0">
                <a:solidFill>
                  <a:prstClr val="white"/>
                </a:solidFill>
              </a:rPr>
              <a:t>Trusted</a:t>
            </a:r>
          </a:p>
          <a:p>
            <a:pPr algn="ctr">
              <a:lnSpc>
                <a:spcPct val="90000"/>
              </a:lnSpc>
            </a:pPr>
            <a:r>
              <a:rPr lang="en-GB" sz="1050" dirty="0">
                <a:solidFill>
                  <a:prstClr val="white"/>
                </a:solidFill>
              </a:rPr>
              <a:t>(Security)</a:t>
            </a:r>
            <a:endParaRPr lang="en-US" sz="1050" dirty="0">
              <a:solidFill>
                <a:prstClr val="white"/>
              </a:solidFill>
            </a:endParaRPr>
          </a:p>
        </p:txBody>
      </p:sp>
      <p:sp>
        <p:nvSpPr>
          <p:cNvPr id="1046" name="TextBox 1045">
            <a:hlinkClick r:id="rId13" action="ppaction://hlinksldjump"/>
          </p:cNvPr>
          <p:cNvSpPr txBox="1"/>
          <p:nvPr/>
        </p:nvSpPr>
        <p:spPr>
          <a:xfrm>
            <a:off x="4749739" y="3293187"/>
            <a:ext cx="1096286" cy="757130"/>
          </a:xfrm>
          <a:prstGeom prst="rect">
            <a:avLst/>
          </a:prstGeom>
          <a:noFill/>
        </p:spPr>
        <p:txBody>
          <a:bodyPr wrap="square" rtlCol="0">
            <a:spAutoFit/>
          </a:bodyPr>
          <a:lstStyle/>
          <a:p>
            <a:pPr algn="ctr">
              <a:lnSpc>
                <a:spcPct val="90000"/>
              </a:lnSpc>
            </a:pPr>
            <a:r>
              <a:rPr lang="en-US" sz="1350" b="1" dirty="0">
                <a:solidFill>
                  <a:prstClr val="white"/>
                </a:solidFill>
              </a:rPr>
              <a:t>Connected Experience</a:t>
            </a:r>
          </a:p>
          <a:p>
            <a:pPr algn="ctr">
              <a:lnSpc>
                <a:spcPct val="90000"/>
              </a:lnSpc>
            </a:pPr>
            <a:r>
              <a:rPr lang="en-GB" sz="1050" dirty="0">
                <a:solidFill>
                  <a:prstClr val="white"/>
                </a:solidFill>
              </a:rPr>
              <a:t>(Perceptual Computing)</a:t>
            </a:r>
            <a:endParaRPr lang="en-US" sz="1050" dirty="0">
              <a:solidFill>
                <a:prstClr val="white"/>
              </a:solidFill>
            </a:endParaRPr>
          </a:p>
        </p:txBody>
      </p:sp>
      <p:sp>
        <p:nvSpPr>
          <p:cNvPr id="1047" name="TextBox 1046">
            <a:hlinkClick r:id="rId6" action="ppaction://hlinksldjump"/>
          </p:cNvPr>
          <p:cNvSpPr txBox="1"/>
          <p:nvPr/>
        </p:nvSpPr>
        <p:spPr>
          <a:xfrm>
            <a:off x="7790373" y="3342599"/>
            <a:ext cx="1141242" cy="757130"/>
          </a:xfrm>
          <a:prstGeom prst="rect">
            <a:avLst/>
          </a:prstGeom>
          <a:noFill/>
        </p:spPr>
        <p:txBody>
          <a:bodyPr wrap="square" rtlCol="0">
            <a:spAutoFit/>
          </a:bodyPr>
          <a:lstStyle/>
          <a:p>
            <a:pPr algn="ctr">
              <a:lnSpc>
                <a:spcPct val="90000"/>
              </a:lnSpc>
            </a:pPr>
            <a:r>
              <a:rPr lang="en-US" sz="1350" b="1" dirty="0">
                <a:solidFill>
                  <a:prstClr val="white"/>
                </a:solidFill>
              </a:rPr>
              <a:t>Innovative Workforce</a:t>
            </a:r>
          </a:p>
          <a:p>
            <a:pPr algn="ctr">
              <a:lnSpc>
                <a:spcPct val="90000"/>
              </a:lnSpc>
            </a:pPr>
            <a:r>
              <a:rPr lang="en-GB" sz="1050" dirty="0">
                <a:solidFill>
                  <a:prstClr val="white"/>
                </a:solidFill>
              </a:rPr>
              <a:t>(Business Client)</a:t>
            </a:r>
            <a:endParaRPr lang="en-US" sz="1050" dirty="0">
              <a:solidFill>
                <a:prstClr val="white"/>
              </a:solidFill>
            </a:endParaRPr>
          </a:p>
        </p:txBody>
      </p:sp>
      <p:grpSp>
        <p:nvGrpSpPr>
          <p:cNvPr id="2" name="Group 1"/>
          <p:cNvGrpSpPr/>
          <p:nvPr/>
        </p:nvGrpSpPr>
        <p:grpSpPr>
          <a:xfrm>
            <a:off x="263208" y="1026576"/>
            <a:ext cx="2568827" cy="1528752"/>
            <a:chOff x="350943" y="1368768"/>
            <a:chExt cx="3425102" cy="2038336"/>
          </a:xfrm>
        </p:grpSpPr>
        <p:pic>
          <p:nvPicPr>
            <p:cNvPr id="14" name="Picture 8"/>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l="2084" t="2084" r="8214"/>
            <a:stretch/>
          </p:blipFill>
          <p:spPr bwMode="auto">
            <a:xfrm>
              <a:off x="351177" y="1376160"/>
              <a:ext cx="1915731" cy="1477564"/>
            </a:xfrm>
            <a:prstGeom prst="rect">
              <a:avLst/>
            </a:prstGeom>
            <a:solidFill>
              <a:srgbClr val="FFFFFF">
                <a:shade val="85000"/>
              </a:srgbClr>
            </a:solidFill>
            <a:ln w="3175">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8" name="Picture 27">
              <a:hlinkClick r:id="rId16" action="ppaction://hlinksldjump"/>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351194" y="1368768"/>
              <a:ext cx="1915465" cy="1491619"/>
            </a:xfrm>
            <a:prstGeom prst="rect">
              <a:avLst/>
            </a:prstGeom>
          </p:spPr>
        </p:pic>
        <p:sp>
          <p:nvSpPr>
            <p:cNvPr id="39" name="Pentagon 38">
              <a:hlinkClick r:id="rId16" action="ppaction://hlinksldjump"/>
            </p:cNvPr>
            <p:cNvSpPr/>
            <p:nvPr/>
          </p:nvSpPr>
          <p:spPr>
            <a:xfrm>
              <a:off x="2266659" y="1368768"/>
              <a:ext cx="1509386" cy="2038336"/>
            </a:xfrm>
            <a:prstGeom prst="homePlat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2" indent="-171442">
                <a:lnSpc>
                  <a:spcPct val="85000"/>
                </a:lnSpc>
              </a:pPr>
              <a:endParaRPr lang="en-US" sz="825" dirty="0">
                <a:solidFill>
                  <a:srgbClr val="FFFFFF"/>
                </a:solidFill>
                <a:latin typeface="Intel Clear Light" panose="020B0404020203020204" pitchFamily="34" charset="0"/>
              </a:endParaRPr>
            </a:p>
          </p:txBody>
        </p:sp>
        <p:sp>
          <p:nvSpPr>
            <p:cNvPr id="6" name="Rectangle 5">
              <a:hlinkClick r:id="rId16" action="ppaction://hlinksldjump"/>
            </p:cNvPr>
            <p:cNvSpPr/>
            <p:nvPr/>
          </p:nvSpPr>
          <p:spPr>
            <a:xfrm>
              <a:off x="350943" y="2851090"/>
              <a:ext cx="3425102" cy="5546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50" b="1" dirty="0">
                  <a:solidFill>
                    <a:srgbClr val="FFFFFF"/>
                  </a:solidFill>
                </a:rPr>
                <a:t>Transform Business with </a:t>
              </a:r>
              <a:r>
                <a:rPr lang="en-US" sz="1050" b="1" dirty="0" smtClean="0">
                  <a:solidFill>
                    <a:srgbClr val="FFFFFF"/>
                  </a:solidFill>
                </a:rPr>
                <a:t>trusted</a:t>
              </a:r>
              <a:r>
                <a:rPr lang="en-US" sz="1050" b="1" dirty="0">
                  <a:solidFill>
                    <a:srgbClr val="FFFFFF"/>
                  </a:solidFill>
                </a:rPr>
                <a:t>, </a:t>
              </a:r>
              <a:r>
                <a:rPr lang="en-US" sz="1050" b="1" dirty="0" smtClean="0">
                  <a:solidFill>
                    <a:srgbClr val="FFFFFF"/>
                  </a:solidFill>
                </a:rPr>
                <a:t> real-time </a:t>
              </a:r>
              <a:r>
                <a:rPr lang="en-US" sz="1050" b="1" dirty="0">
                  <a:solidFill>
                    <a:srgbClr val="FFFFFF"/>
                  </a:solidFill>
                </a:rPr>
                <a:t>d</a:t>
              </a:r>
              <a:r>
                <a:rPr lang="en-US" sz="1050" b="1" dirty="0" smtClean="0">
                  <a:solidFill>
                    <a:srgbClr val="FFFFFF"/>
                  </a:solidFill>
                </a:rPr>
                <a:t>ata</a:t>
              </a:r>
              <a:endParaRPr lang="en-US" sz="1050" b="1" dirty="0">
                <a:solidFill>
                  <a:srgbClr val="FFFFFF"/>
                </a:solidFill>
              </a:endParaRPr>
            </a:p>
          </p:txBody>
        </p:sp>
        <p:sp>
          <p:nvSpPr>
            <p:cNvPr id="1042" name="TextBox 1041">
              <a:hlinkClick r:id="rId16" action="ppaction://hlinksldjump"/>
            </p:cNvPr>
            <p:cNvSpPr txBox="1"/>
            <p:nvPr/>
          </p:nvSpPr>
          <p:spPr>
            <a:xfrm>
              <a:off x="2306752" y="1799603"/>
              <a:ext cx="1337968" cy="815608"/>
            </a:xfrm>
            <a:prstGeom prst="rect">
              <a:avLst/>
            </a:prstGeom>
            <a:noFill/>
          </p:spPr>
          <p:txBody>
            <a:bodyPr wrap="square" rtlCol="0">
              <a:spAutoFit/>
            </a:bodyPr>
            <a:lstStyle/>
            <a:p>
              <a:pPr algn="ctr">
                <a:lnSpc>
                  <a:spcPct val="90000"/>
                </a:lnSpc>
              </a:pPr>
              <a:r>
                <a:rPr lang="en-GB" sz="1350" b="1" dirty="0">
                  <a:solidFill>
                    <a:prstClr val="white"/>
                  </a:solidFill>
                </a:rPr>
                <a:t>Data Driven</a:t>
              </a:r>
            </a:p>
            <a:p>
              <a:pPr algn="ctr">
                <a:lnSpc>
                  <a:spcPct val="90000"/>
                </a:lnSpc>
              </a:pPr>
              <a:r>
                <a:rPr lang="en-GB" sz="1050" dirty="0">
                  <a:solidFill>
                    <a:prstClr val="white"/>
                  </a:solidFill>
                </a:rPr>
                <a:t>(Big Data)</a:t>
              </a:r>
              <a:endParaRPr lang="en-US" sz="1050" dirty="0">
                <a:solidFill>
                  <a:prstClr val="white"/>
                </a:solidFill>
              </a:endParaRPr>
            </a:p>
          </p:txBody>
        </p:sp>
        <p:cxnSp>
          <p:nvCxnSpPr>
            <p:cNvPr id="106" name="Straight Connector 105"/>
            <p:cNvCxnSpPr/>
            <p:nvPr/>
          </p:nvCxnSpPr>
          <p:spPr>
            <a:xfrm>
              <a:off x="2261403" y="2844552"/>
              <a:ext cx="1512371" cy="0"/>
            </a:xfrm>
            <a:prstGeom prst="line">
              <a:avLst/>
            </a:prstGeom>
            <a:ln w="9525" cap="rnd">
              <a:solidFill>
                <a:schemeClr val="tx2"/>
              </a:solidFill>
              <a:prstDash val="solid"/>
            </a:ln>
          </p:spPr>
          <p:style>
            <a:lnRef idx="1">
              <a:schemeClr val="accent1"/>
            </a:lnRef>
            <a:fillRef idx="0">
              <a:schemeClr val="accent1"/>
            </a:fillRef>
            <a:effectRef idx="0">
              <a:schemeClr val="accent1"/>
            </a:effectRef>
            <a:fontRef idx="minor">
              <a:schemeClr val="tx1"/>
            </a:fontRef>
          </p:style>
        </p:cxnSp>
      </p:grpSp>
      <p:cxnSp>
        <p:nvCxnSpPr>
          <p:cNvPr id="108" name="Straight Connector 107"/>
          <p:cNvCxnSpPr/>
          <p:nvPr/>
        </p:nvCxnSpPr>
        <p:spPr>
          <a:xfrm>
            <a:off x="7768857" y="2152816"/>
            <a:ext cx="1148390" cy="0"/>
          </a:xfrm>
          <a:prstGeom prst="line">
            <a:avLst/>
          </a:prstGeom>
          <a:ln w="9525" cap="rnd">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1696969" y="4223831"/>
            <a:ext cx="1134278" cy="0"/>
          </a:xfrm>
          <a:prstGeom prst="line">
            <a:avLst/>
          </a:prstGeom>
          <a:ln w="9525" cap="rnd">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4712149" y="4216688"/>
            <a:ext cx="1148390" cy="0"/>
          </a:xfrm>
          <a:prstGeom prst="line">
            <a:avLst/>
          </a:prstGeom>
          <a:ln w="9525" cap="rnd">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7760844" y="4203943"/>
            <a:ext cx="1148390" cy="0"/>
          </a:xfrm>
          <a:prstGeom prst="line">
            <a:avLst/>
          </a:prstGeom>
          <a:ln w="9525"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13354" y="1926"/>
            <a:ext cx="8521348" cy="854080"/>
          </a:xfrm>
          <a:prstGeom prst="rect">
            <a:avLst/>
          </a:prstGeom>
          <a:noFill/>
        </p:spPr>
        <p:txBody>
          <a:bodyPr wrap="square" rtlCol="0">
            <a:spAutoFit/>
          </a:bodyPr>
          <a:lstStyle/>
          <a:p>
            <a:pPr algn="ctr"/>
            <a:r>
              <a:rPr lang="en-GB" sz="2700" dirty="0">
                <a:solidFill>
                  <a:prstClr val="white"/>
                </a:solidFill>
                <a:ea typeface="Intel Clear Pro" panose="020B0804020202060201" pitchFamily="34" charset="0"/>
                <a:cs typeface="Intel Clear Pro" panose="020B0804020202060201" pitchFamily="34" charset="0"/>
              </a:rPr>
              <a:t>Delivering Transformative </a:t>
            </a:r>
            <a:r>
              <a:rPr lang="en-GB" sz="4950" dirty="0">
                <a:solidFill>
                  <a:schemeClr val="accent3"/>
                </a:solidFill>
                <a:latin typeface="Intel Clear Pro" panose="020B0804020202060201" pitchFamily="34" charset="0"/>
                <a:ea typeface="Intel Clear Pro" panose="020B0804020202060201" pitchFamily="34" charset="0"/>
                <a:cs typeface="Intel Clear Pro" panose="020B0804020202060201" pitchFamily="34" charset="0"/>
              </a:rPr>
              <a:t>business Outcomes </a:t>
            </a:r>
            <a:endParaRPr lang="en-US" sz="600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endParaRPr>
          </a:p>
        </p:txBody>
      </p:sp>
      <p:sp>
        <p:nvSpPr>
          <p:cNvPr id="11" name="Right Arrow 10">
            <a:hlinkClick r:id="rId18" action="ppaction://hlinksldjump"/>
          </p:cNvPr>
          <p:cNvSpPr/>
          <p:nvPr/>
        </p:nvSpPr>
        <p:spPr>
          <a:xfrm>
            <a:off x="6229350" y="4862481"/>
            <a:ext cx="1917700" cy="228612"/>
          </a:xfrm>
          <a:prstGeom prst="rightArrow">
            <a:avLst>
              <a:gd name="adj1" fmla="val 100000"/>
              <a:gd name="adj2"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smtClean="0"/>
              <a:t>Digital Business Platform</a:t>
            </a:r>
            <a:endParaRPr lang="en-US" sz="1050" dirty="0" smtClean="0"/>
          </a:p>
        </p:txBody>
      </p:sp>
      <p:grpSp>
        <p:nvGrpSpPr>
          <p:cNvPr id="4" name="Group 3"/>
          <p:cNvGrpSpPr/>
          <p:nvPr/>
        </p:nvGrpSpPr>
        <p:grpSpPr>
          <a:xfrm>
            <a:off x="3284409" y="1010578"/>
            <a:ext cx="2585929" cy="1540079"/>
            <a:chOff x="3284409" y="1010578"/>
            <a:chExt cx="2585929" cy="1540079"/>
          </a:xfrm>
        </p:grpSpPr>
        <p:pic>
          <p:nvPicPr>
            <p:cNvPr id="55" name="Picture 54">
              <a:hlinkClick r:id="rId19" action="ppaction://hlinksldjump"/>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3284409" y="1010578"/>
              <a:ext cx="1436294" cy="1121050"/>
            </a:xfrm>
            <a:prstGeom prst="rect">
              <a:avLst/>
            </a:prstGeom>
          </p:spPr>
        </p:pic>
        <p:grpSp>
          <p:nvGrpSpPr>
            <p:cNvPr id="45" name="Group 44"/>
            <p:cNvGrpSpPr/>
            <p:nvPr/>
          </p:nvGrpSpPr>
          <p:grpSpPr>
            <a:xfrm>
              <a:off x="3284409" y="1010578"/>
              <a:ext cx="2583847" cy="1540079"/>
              <a:chOff x="4379209" y="1086169"/>
              <a:chExt cx="3445129" cy="2053439"/>
            </a:xfrm>
          </p:grpSpPr>
          <p:sp>
            <p:nvSpPr>
              <p:cNvPr id="38" name="Pentagon 37">
                <a:hlinkClick r:id="rId19" action="ppaction://hlinksldjump"/>
              </p:cNvPr>
              <p:cNvSpPr/>
              <p:nvPr/>
            </p:nvSpPr>
            <p:spPr>
              <a:xfrm>
                <a:off x="6295928" y="1086169"/>
                <a:ext cx="1528410" cy="2053439"/>
              </a:xfrm>
              <a:prstGeom prst="homePlat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5000"/>
                  </a:lnSpc>
                </a:pPr>
                <a:endParaRPr lang="en-US" sz="825" dirty="0">
                  <a:solidFill>
                    <a:prstClr val="white"/>
                  </a:solidFill>
                  <a:latin typeface="Intel Clear Light" panose="020B0404020203020204" pitchFamily="34" charset="0"/>
                </a:endParaRPr>
              </a:p>
            </p:txBody>
          </p:sp>
          <p:sp>
            <p:nvSpPr>
              <p:cNvPr id="37" name="Rectangle 36">
                <a:hlinkClick r:id="rId19" action="ppaction://hlinksldjump"/>
              </p:cNvPr>
              <p:cNvSpPr/>
              <p:nvPr/>
            </p:nvSpPr>
            <p:spPr>
              <a:xfrm>
                <a:off x="4379209" y="2585004"/>
                <a:ext cx="3441471" cy="5546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50" b="1" dirty="0">
                    <a:solidFill>
                      <a:prstClr val="white"/>
                    </a:solidFill>
                  </a:rPr>
                  <a:t>Drive operational excellence and revenue via extended insights </a:t>
                </a:r>
              </a:p>
            </p:txBody>
          </p:sp>
        </p:grpSp>
        <p:sp>
          <p:nvSpPr>
            <p:cNvPr id="1043" name="TextBox 1042">
              <a:hlinkClick r:id="rId19" action="ppaction://hlinksldjump"/>
            </p:cNvPr>
            <p:cNvSpPr txBox="1"/>
            <p:nvPr/>
          </p:nvSpPr>
          <p:spPr>
            <a:xfrm>
              <a:off x="4754406" y="1349703"/>
              <a:ext cx="1115932" cy="611706"/>
            </a:xfrm>
            <a:prstGeom prst="rect">
              <a:avLst/>
            </a:prstGeom>
            <a:noFill/>
          </p:spPr>
          <p:txBody>
            <a:bodyPr wrap="square" rtlCol="0">
              <a:spAutoFit/>
            </a:bodyPr>
            <a:lstStyle/>
            <a:p>
              <a:pPr algn="ctr">
                <a:lnSpc>
                  <a:spcPct val="90000"/>
                </a:lnSpc>
              </a:pPr>
              <a:r>
                <a:rPr lang="en-GB" sz="1350" b="1" dirty="0">
                  <a:solidFill>
                    <a:prstClr val="white"/>
                  </a:solidFill>
                </a:rPr>
                <a:t>Smart </a:t>
              </a:r>
            </a:p>
            <a:p>
              <a:pPr algn="ctr">
                <a:lnSpc>
                  <a:spcPct val="90000"/>
                </a:lnSpc>
              </a:pPr>
              <a:r>
                <a:rPr lang="en-GB" sz="1350" b="1" dirty="0">
                  <a:solidFill>
                    <a:prstClr val="white"/>
                  </a:solidFill>
                </a:rPr>
                <a:t>World</a:t>
              </a:r>
            </a:p>
            <a:p>
              <a:pPr algn="ctr">
                <a:lnSpc>
                  <a:spcPct val="90000"/>
                </a:lnSpc>
              </a:pPr>
              <a:r>
                <a:rPr lang="en-GB" sz="1050" dirty="0">
                  <a:solidFill>
                    <a:prstClr val="white"/>
                  </a:solidFill>
                </a:rPr>
                <a:t>(IoT)</a:t>
              </a:r>
              <a:endParaRPr lang="en-US" sz="1050" dirty="0">
                <a:solidFill>
                  <a:prstClr val="white"/>
                </a:solidFill>
              </a:endParaRPr>
            </a:p>
          </p:txBody>
        </p:sp>
        <p:cxnSp>
          <p:nvCxnSpPr>
            <p:cNvPr id="107" name="Straight Connector 106"/>
            <p:cNvCxnSpPr/>
            <p:nvPr/>
          </p:nvCxnSpPr>
          <p:spPr>
            <a:xfrm>
              <a:off x="4720162" y="2131628"/>
              <a:ext cx="1148390" cy="0"/>
            </a:xfrm>
            <a:prstGeom prst="line">
              <a:avLst/>
            </a:prstGeom>
            <a:ln w="9525" cap="rnd">
              <a:solidFill>
                <a:schemeClr val="tx2"/>
              </a:solidFill>
              <a:prstDash val="solid"/>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52602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11" name="Group 10"/>
          <p:cNvGrpSpPr/>
          <p:nvPr/>
        </p:nvGrpSpPr>
        <p:grpSpPr>
          <a:xfrm>
            <a:off x="630140" y="686032"/>
            <a:ext cx="7773017" cy="4084780"/>
            <a:chOff x="630140" y="686032"/>
            <a:chExt cx="7773017" cy="4084780"/>
          </a:xfrm>
        </p:grpSpPr>
        <p:grpSp>
          <p:nvGrpSpPr>
            <p:cNvPr id="15" name="Group 14"/>
            <p:cNvGrpSpPr/>
            <p:nvPr/>
          </p:nvGrpSpPr>
          <p:grpSpPr>
            <a:xfrm>
              <a:off x="630141" y="686032"/>
              <a:ext cx="7772400" cy="4084681"/>
              <a:chOff x="506362" y="1560571"/>
              <a:chExt cx="5319503" cy="2795593"/>
            </a:xfrm>
          </p:grpSpPr>
          <p:sp>
            <p:nvSpPr>
              <p:cNvPr id="51" name="Rectangle 50"/>
              <p:cNvSpPr/>
              <p:nvPr/>
            </p:nvSpPr>
            <p:spPr>
              <a:xfrm>
                <a:off x="506362" y="1560572"/>
                <a:ext cx="2659751" cy="13977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prstClr val="white"/>
                  </a:solidFill>
                </a:endParaRPr>
              </a:p>
            </p:txBody>
          </p:sp>
          <p:sp>
            <p:nvSpPr>
              <p:cNvPr id="52" name="Rectangle 51"/>
              <p:cNvSpPr/>
              <p:nvPr/>
            </p:nvSpPr>
            <p:spPr>
              <a:xfrm>
                <a:off x="3166114" y="2958367"/>
                <a:ext cx="2659751" cy="13977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prstClr val="white"/>
                  </a:solidFill>
                </a:endParaRPr>
              </a:p>
            </p:txBody>
          </p:sp>
          <p:sp>
            <p:nvSpPr>
              <p:cNvPr id="53" name="Rectangle 52"/>
              <p:cNvSpPr/>
              <p:nvPr/>
            </p:nvSpPr>
            <p:spPr>
              <a:xfrm>
                <a:off x="3166114" y="1560571"/>
                <a:ext cx="2659751" cy="13977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prstClr val="white"/>
                  </a:solidFill>
                </a:endParaRPr>
              </a:p>
            </p:txBody>
          </p:sp>
          <p:sp>
            <p:nvSpPr>
              <p:cNvPr id="54" name="Rectangle 53"/>
              <p:cNvSpPr/>
              <p:nvPr/>
            </p:nvSpPr>
            <p:spPr>
              <a:xfrm>
                <a:off x="506363" y="2958368"/>
                <a:ext cx="2659751" cy="13977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prstClr val="white"/>
                  </a:solidFill>
                </a:endParaRPr>
              </a:p>
            </p:txBody>
          </p:sp>
        </p:grpSp>
        <p:sp>
          <p:nvSpPr>
            <p:cNvPr id="55" name="Rectangle 54"/>
            <p:cNvSpPr/>
            <p:nvPr/>
          </p:nvSpPr>
          <p:spPr>
            <a:xfrm>
              <a:off x="630143" y="4381556"/>
              <a:ext cx="3886200" cy="3891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Democratization of Analytics</a:t>
              </a:r>
            </a:p>
          </p:txBody>
        </p:sp>
        <p:sp>
          <p:nvSpPr>
            <p:cNvPr id="57" name="Rectangle 56"/>
            <p:cNvSpPr/>
            <p:nvPr/>
          </p:nvSpPr>
          <p:spPr>
            <a:xfrm>
              <a:off x="4516345" y="4381656"/>
              <a:ext cx="3886200" cy="3891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Data as a Service</a:t>
              </a: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0143" y="686428"/>
              <a:ext cx="3886199" cy="2041549"/>
            </a:xfrm>
            <a:prstGeom prst="rect">
              <a:avLst/>
            </a:prstGeom>
          </p:spPr>
        </p:pic>
        <p:sp>
          <p:nvSpPr>
            <p:cNvPr id="19" name="Rectangle 18"/>
            <p:cNvSpPr/>
            <p:nvPr/>
          </p:nvSpPr>
          <p:spPr>
            <a:xfrm>
              <a:off x="630141" y="2339117"/>
              <a:ext cx="3886200" cy="3891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Personalization &amp; Context</a:t>
              </a:r>
            </a:p>
          </p:txBody>
        </p:sp>
        <p:sp>
          <p:nvSpPr>
            <p:cNvPr id="56" name="Rectangle 55"/>
            <p:cNvSpPr/>
            <p:nvPr/>
          </p:nvSpPr>
          <p:spPr>
            <a:xfrm>
              <a:off x="4516343" y="2339217"/>
              <a:ext cx="3886200" cy="3891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Operational efficiency &amp; safety </a:t>
              </a:r>
            </a:p>
          </p:txBody>
        </p:sp>
        <p:sp>
          <p:nvSpPr>
            <p:cNvPr id="23" name="Rectangle 22"/>
            <p:cNvSpPr/>
            <p:nvPr/>
          </p:nvSpPr>
          <p:spPr>
            <a:xfrm>
              <a:off x="630141" y="1707203"/>
              <a:ext cx="3886204" cy="631914"/>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r>
                <a:rPr lang="en-US" sz="1200" dirty="0">
                  <a:solidFill>
                    <a:srgbClr val="F3D54E"/>
                  </a:solidFill>
                </a:rPr>
                <a:t>Sentiment </a:t>
              </a:r>
              <a:r>
                <a:rPr lang="en-US" sz="1200" dirty="0" smtClean="0">
                  <a:solidFill>
                    <a:srgbClr val="F3D54E"/>
                  </a:solidFill>
                </a:rPr>
                <a:t>Analysis </a:t>
              </a:r>
              <a:r>
                <a:rPr lang="en-US" sz="1200" dirty="0">
                  <a:solidFill>
                    <a:srgbClr val="F3D54E"/>
                  </a:solidFill>
                </a:rPr>
                <a:t>/ </a:t>
              </a:r>
              <a:r>
                <a:rPr lang="en-US" sz="1200" dirty="0" smtClean="0">
                  <a:solidFill>
                    <a:srgbClr val="F3D54E"/>
                  </a:solidFill>
                </a:rPr>
                <a:t>Ad Customization</a:t>
              </a:r>
              <a:endParaRPr lang="en-US" sz="1200" dirty="0">
                <a:solidFill>
                  <a:srgbClr val="F3D54E"/>
                </a:solidFill>
              </a:endParaRPr>
            </a:p>
          </p:txBody>
        </p:sp>
        <p:pic>
          <p:nvPicPr>
            <p:cNvPr id="63" name="Picture 6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16340" y="686158"/>
              <a:ext cx="3886210" cy="1652934"/>
            </a:xfrm>
            <a:prstGeom prst="rect">
              <a:avLst/>
            </a:prstGeom>
          </p:spPr>
        </p:pic>
        <p:sp>
          <p:nvSpPr>
            <p:cNvPr id="60" name="Rectangle 59"/>
            <p:cNvSpPr/>
            <p:nvPr/>
          </p:nvSpPr>
          <p:spPr>
            <a:xfrm>
              <a:off x="4516345" y="1707203"/>
              <a:ext cx="3886204" cy="631914"/>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r>
                <a:rPr lang="en-US" sz="1200" dirty="0" smtClean="0">
                  <a:solidFill>
                    <a:srgbClr val="F3D54E"/>
                  </a:solidFill>
                </a:rPr>
                <a:t>Bridge Maintenance, Parking, Patient Safety</a:t>
              </a:r>
              <a:endParaRPr lang="en-US" sz="1200" dirty="0">
                <a:solidFill>
                  <a:srgbClr val="F3D54E"/>
                </a:solidFill>
              </a:endParaRPr>
            </a:p>
          </p:txBody>
        </p:sp>
        <p:grpSp>
          <p:nvGrpSpPr>
            <p:cNvPr id="4" name="Group 3"/>
            <p:cNvGrpSpPr/>
            <p:nvPr/>
          </p:nvGrpSpPr>
          <p:grpSpPr>
            <a:xfrm>
              <a:off x="630140" y="2727977"/>
              <a:ext cx="3891078" cy="1650537"/>
              <a:chOff x="2630194" y="-118566"/>
              <a:chExt cx="2659750" cy="1131280"/>
            </a:xfrm>
          </p:grpSpPr>
          <p:pic>
            <p:nvPicPr>
              <p:cNvPr id="91" name="Picture 9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30194" y="-118566"/>
                <a:ext cx="2659750" cy="1131280"/>
              </a:xfrm>
              <a:prstGeom prst="rect">
                <a:avLst/>
              </a:prstGeom>
            </p:spPr>
          </p:pic>
          <p:pic>
            <p:nvPicPr>
              <p:cNvPr id="92" name="Picture 9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694518" y="-23286"/>
                <a:ext cx="1286932" cy="950439"/>
              </a:xfrm>
              <a:prstGeom prst="roundRect">
                <a:avLst>
                  <a:gd name="adj" fmla="val 4245"/>
                </a:avLst>
              </a:prstGeom>
              <a:scene3d>
                <a:camera prst="perspectiveRight" fov="6900000">
                  <a:rot lat="0" lon="19799998" rev="0"/>
                </a:camera>
                <a:lightRig rig="threePt" dir="t"/>
              </a:scene3d>
            </p:spPr>
          </p:pic>
        </p:grpSp>
        <p:sp>
          <p:nvSpPr>
            <p:cNvPr id="61" name="Rectangle 60"/>
            <p:cNvSpPr/>
            <p:nvPr/>
          </p:nvSpPr>
          <p:spPr>
            <a:xfrm>
              <a:off x="630143" y="3749742"/>
              <a:ext cx="3886204" cy="631914"/>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r>
                <a:rPr lang="en-US" sz="1200" dirty="0">
                  <a:solidFill>
                    <a:srgbClr val="F3D54E"/>
                  </a:solidFill>
                </a:rPr>
                <a:t>Smart </a:t>
              </a:r>
              <a:r>
                <a:rPr lang="en-US" sz="1200" dirty="0" smtClean="0">
                  <a:solidFill>
                    <a:srgbClr val="F3D54E"/>
                  </a:solidFill>
                </a:rPr>
                <a:t>Assistants, Gas Price</a:t>
              </a:r>
              <a:endParaRPr lang="en-US" sz="1200" dirty="0">
                <a:solidFill>
                  <a:srgbClr val="F3D54E"/>
                </a:solidFill>
              </a:endParaRPr>
            </a:p>
          </p:txBody>
        </p:sp>
        <p:grpSp>
          <p:nvGrpSpPr>
            <p:cNvPr id="9" name="Group 8"/>
            <p:cNvGrpSpPr/>
            <p:nvPr/>
          </p:nvGrpSpPr>
          <p:grpSpPr>
            <a:xfrm>
              <a:off x="4521218" y="2730538"/>
              <a:ext cx="3881939" cy="1651118"/>
              <a:chOff x="4521218" y="2730538"/>
              <a:chExt cx="3881939" cy="1651118"/>
            </a:xfrm>
          </p:grpSpPr>
          <p:pic>
            <p:nvPicPr>
              <p:cNvPr id="7" name="Picture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521218" y="2870342"/>
                <a:ext cx="1019951" cy="1501525"/>
              </a:xfrm>
              <a:prstGeom prst="rect">
                <a:avLst/>
              </a:prstGeom>
            </p:spPr>
          </p:pic>
          <p:pic>
            <p:nvPicPr>
              <p:cNvPr id="94" name="Picture 9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521218" y="2730538"/>
                <a:ext cx="3881939" cy="136487"/>
              </a:xfrm>
              <a:prstGeom prst="rect">
                <a:avLst/>
              </a:prstGeom>
            </p:spPr>
          </p:pic>
          <p:pic>
            <p:nvPicPr>
              <p:cNvPr id="95" name="Picture 94"/>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384256" y="2863293"/>
                <a:ext cx="1018901" cy="1518363"/>
              </a:xfrm>
              <a:prstGeom prst="rect">
                <a:avLst/>
              </a:prstGeom>
            </p:spPr>
          </p:pic>
          <p:pic>
            <p:nvPicPr>
              <p:cNvPr id="96" name="Picture 95"/>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572124" y="2944006"/>
                <a:ext cx="1781176" cy="1054676"/>
              </a:xfrm>
              <a:prstGeom prst="rect">
                <a:avLst/>
              </a:prstGeom>
            </p:spPr>
          </p:pic>
        </p:grpSp>
        <p:sp>
          <p:nvSpPr>
            <p:cNvPr id="62" name="Rectangle 61"/>
            <p:cNvSpPr/>
            <p:nvPr/>
          </p:nvSpPr>
          <p:spPr>
            <a:xfrm>
              <a:off x="4516346" y="3749742"/>
              <a:ext cx="3886204" cy="631914"/>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r>
                <a:rPr lang="en-US" sz="1200" dirty="0" smtClean="0">
                  <a:solidFill>
                    <a:srgbClr val="F3D54E"/>
                  </a:solidFill>
                </a:rPr>
                <a:t>Skin Cancer, Genomics</a:t>
              </a:r>
              <a:endParaRPr lang="en-US" sz="1200" dirty="0">
                <a:solidFill>
                  <a:srgbClr val="F3D54E"/>
                </a:solidFill>
              </a:endParaRPr>
            </a:p>
          </p:txBody>
        </p:sp>
      </p:grpSp>
      <p:sp>
        <p:nvSpPr>
          <p:cNvPr id="85" name="Rectangle 84"/>
          <p:cNvSpPr/>
          <p:nvPr/>
        </p:nvSpPr>
        <p:spPr>
          <a:xfrm>
            <a:off x="-4" y="13811"/>
            <a:ext cx="9144017" cy="48055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prstClr val="white"/>
              </a:solidFill>
            </a:endParaRPr>
          </a:p>
        </p:txBody>
      </p:sp>
      <p:grpSp>
        <p:nvGrpSpPr>
          <p:cNvPr id="86" name="Group 85"/>
          <p:cNvGrpSpPr/>
          <p:nvPr/>
        </p:nvGrpSpPr>
        <p:grpSpPr>
          <a:xfrm>
            <a:off x="5904104" y="1121790"/>
            <a:ext cx="2952459" cy="806662"/>
            <a:chOff x="5837579" y="1408171"/>
            <a:chExt cx="2952459" cy="806662"/>
          </a:xfrm>
        </p:grpSpPr>
        <p:sp>
          <p:nvSpPr>
            <p:cNvPr id="24" name="Rectangle 23"/>
            <p:cNvSpPr/>
            <p:nvPr/>
          </p:nvSpPr>
          <p:spPr>
            <a:xfrm>
              <a:off x="6801528" y="1408171"/>
              <a:ext cx="1988510" cy="8066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GB" sz="1400" dirty="0" smtClean="0">
                  <a:solidFill>
                    <a:prstClr val="white"/>
                  </a:solidFill>
                </a:rPr>
                <a:t>How will you derive value from your data?</a:t>
              </a:r>
              <a:endParaRPr lang="en-US" sz="1400" dirty="0">
                <a:solidFill>
                  <a:srgbClr val="FFFFFF"/>
                </a:solidFill>
              </a:endParaRPr>
            </a:p>
          </p:txBody>
        </p:sp>
        <p:sp>
          <p:nvSpPr>
            <p:cNvPr id="25" name="Rectangle 24"/>
            <p:cNvSpPr/>
            <p:nvPr/>
          </p:nvSpPr>
          <p:spPr>
            <a:xfrm>
              <a:off x="5837579" y="1408171"/>
              <a:ext cx="963949" cy="8066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600" dirty="0">
                <a:solidFill>
                  <a:prstClr val="white">
                    <a:alpha val="60000"/>
                  </a:prstClr>
                </a:solidFill>
                <a:latin typeface="Intel Clear Pro"/>
              </a:endParaRPr>
            </a:p>
          </p:txBody>
        </p:sp>
        <p:sp>
          <p:nvSpPr>
            <p:cNvPr id="26" name="Freeform 9"/>
            <p:cNvSpPr>
              <a:spLocks noEditPoints="1"/>
            </p:cNvSpPr>
            <p:nvPr/>
          </p:nvSpPr>
          <p:spPr bwMode="auto">
            <a:xfrm>
              <a:off x="5968992" y="1459104"/>
              <a:ext cx="701125" cy="704795"/>
            </a:xfrm>
            <a:custGeom>
              <a:avLst/>
              <a:gdLst>
                <a:gd name="T0" fmla="*/ 528 w 1056"/>
                <a:gd name="T1" fmla="*/ 0 h 1056"/>
                <a:gd name="T2" fmla="*/ 0 w 1056"/>
                <a:gd name="T3" fmla="*/ 528 h 1056"/>
                <a:gd name="T4" fmla="*/ 80 w 1056"/>
                <a:gd name="T5" fmla="*/ 807 h 1056"/>
                <a:gd name="T6" fmla="*/ 34 w 1056"/>
                <a:gd name="T7" fmla="*/ 1019 h 1056"/>
                <a:gd name="T8" fmla="*/ 212 w 1056"/>
                <a:gd name="T9" fmla="*/ 951 h 1056"/>
                <a:gd name="T10" fmla="*/ 528 w 1056"/>
                <a:gd name="T11" fmla="*/ 1056 h 1056"/>
                <a:gd name="T12" fmla="*/ 1056 w 1056"/>
                <a:gd name="T13" fmla="*/ 528 h 1056"/>
                <a:gd name="T14" fmla="*/ 528 w 1056"/>
                <a:gd name="T15" fmla="*/ 0 h 1056"/>
                <a:gd name="T16" fmla="*/ 559 w 1056"/>
                <a:gd name="T17" fmla="*/ 801 h 1056"/>
                <a:gd name="T18" fmla="*/ 518 w 1056"/>
                <a:gd name="T19" fmla="*/ 817 h 1056"/>
                <a:gd name="T20" fmla="*/ 477 w 1056"/>
                <a:gd name="T21" fmla="*/ 801 h 1056"/>
                <a:gd name="T22" fmla="*/ 459 w 1056"/>
                <a:gd name="T23" fmla="*/ 758 h 1056"/>
                <a:gd name="T24" fmla="*/ 476 w 1056"/>
                <a:gd name="T25" fmla="*/ 717 h 1056"/>
                <a:gd name="T26" fmla="*/ 518 w 1056"/>
                <a:gd name="T27" fmla="*/ 701 h 1056"/>
                <a:gd name="T28" fmla="*/ 559 w 1056"/>
                <a:gd name="T29" fmla="*/ 717 h 1056"/>
                <a:gd name="T30" fmla="*/ 576 w 1056"/>
                <a:gd name="T31" fmla="*/ 758 h 1056"/>
                <a:gd name="T32" fmla="*/ 559 w 1056"/>
                <a:gd name="T33" fmla="*/ 801 h 1056"/>
                <a:gd name="T34" fmla="*/ 707 w 1056"/>
                <a:gd name="T35" fmla="*/ 454 h 1056"/>
                <a:gd name="T36" fmla="*/ 675 w 1056"/>
                <a:gd name="T37" fmla="*/ 497 h 1056"/>
                <a:gd name="T38" fmla="*/ 609 w 1056"/>
                <a:gd name="T39" fmla="*/ 558 h 1056"/>
                <a:gd name="T40" fmla="*/ 588 w 1056"/>
                <a:gd name="T41" fmla="*/ 579 h 1056"/>
                <a:gd name="T42" fmla="*/ 576 w 1056"/>
                <a:gd name="T43" fmla="*/ 596 h 1056"/>
                <a:gd name="T44" fmla="*/ 570 w 1056"/>
                <a:gd name="T45" fmla="*/ 611 h 1056"/>
                <a:gd name="T46" fmla="*/ 563 w 1056"/>
                <a:gd name="T47" fmla="*/ 637 h 1056"/>
                <a:gd name="T48" fmla="*/ 557 w 1056"/>
                <a:gd name="T49" fmla="*/ 669 h 1056"/>
                <a:gd name="T50" fmla="*/ 472 w 1056"/>
                <a:gd name="T51" fmla="*/ 669 h 1056"/>
                <a:gd name="T52" fmla="*/ 470 w 1056"/>
                <a:gd name="T53" fmla="*/ 625 h 1056"/>
                <a:gd name="T54" fmla="*/ 480 w 1056"/>
                <a:gd name="T55" fmla="*/ 569 h 1056"/>
                <a:gd name="T56" fmla="*/ 506 w 1056"/>
                <a:gd name="T57" fmla="*/ 527 h 1056"/>
                <a:gd name="T58" fmla="*/ 551 w 1056"/>
                <a:gd name="T59" fmla="*/ 484 h 1056"/>
                <a:gd name="T60" fmla="*/ 587 w 1056"/>
                <a:gd name="T61" fmla="*/ 452 h 1056"/>
                <a:gd name="T62" fmla="*/ 606 w 1056"/>
                <a:gd name="T63" fmla="*/ 427 h 1056"/>
                <a:gd name="T64" fmla="*/ 614 w 1056"/>
                <a:gd name="T65" fmla="*/ 397 h 1056"/>
                <a:gd name="T66" fmla="*/ 590 w 1056"/>
                <a:gd name="T67" fmla="*/ 345 h 1056"/>
                <a:gd name="T68" fmla="*/ 531 w 1056"/>
                <a:gd name="T69" fmla="*/ 324 h 1056"/>
                <a:gd name="T70" fmla="*/ 468 w 1056"/>
                <a:gd name="T71" fmla="*/ 345 h 1056"/>
                <a:gd name="T72" fmla="*/ 434 w 1056"/>
                <a:gd name="T73" fmla="*/ 409 h 1056"/>
                <a:gd name="T74" fmla="*/ 334 w 1056"/>
                <a:gd name="T75" fmla="*/ 410 h 1056"/>
                <a:gd name="T76" fmla="*/ 356 w 1056"/>
                <a:gd name="T77" fmla="*/ 329 h 1056"/>
                <a:gd name="T78" fmla="*/ 425 w 1056"/>
                <a:gd name="T79" fmla="*/ 267 h 1056"/>
                <a:gd name="T80" fmla="*/ 531 w 1056"/>
                <a:gd name="T81" fmla="*/ 242 h 1056"/>
                <a:gd name="T82" fmla="*/ 630 w 1056"/>
                <a:gd name="T83" fmla="*/ 263 h 1056"/>
                <a:gd name="T84" fmla="*/ 697 w 1056"/>
                <a:gd name="T85" fmla="*/ 319 h 1056"/>
                <a:gd name="T86" fmla="*/ 720 w 1056"/>
                <a:gd name="T87" fmla="*/ 397 h 1056"/>
                <a:gd name="T88" fmla="*/ 707 w 1056"/>
                <a:gd name="T89" fmla="*/ 454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56" h="1056">
                  <a:moveTo>
                    <a:pt x="528" y="0"/>
                  </a:moveTo>
                  <a:cubicBezTo>
                    <a:pt x="236" y="0"/>
                    <a:pt x="0" y="236"/>
                    <a:pt x="0" y="528"/>
                  </a:cubicBezTo>
                  <a:cubicBezTo>
                    <a:pt x="0" y="630"/>
                    <a:pt x="29" y="726"/>
                    <a:pt x="80" y="807"/>
                  </a:cubicBezTo>
                  <a:cubicBezTo>
                    <a:pt x="34" y="1019"/>
                    <a:pt x="34" y="1019"/>
                    <a:pt x="34" y="1019"/>
                  </a:cubicBezTo>
                  <a:cubicBezTo>
                    <a:pt x="212" y="951"/>
                    <a:pt x="212" y="951"/>
                    <a:pt x="212" y="951"/>
                  </a:cubicBezTo>
                  <a:cubicBezTo>
                    <a:pt x="300" y="1017"/>
                    <a:pt x="410" y="1056"/>
                    <a:pt x="528" y="1056"/>
                  </a:cubicBezTo>
                  <a:cubicBezTo>
                    <a:pt x="820" y="1056"/>
                    <a:pt x="1056" y="819"/>
                    <a:pt x="1056" y="528"/>
                  </a:cubicBezTo>
                  <a:cubicBezTo>
                    <a:pt x="1056" y="236"/>
                    <a:pt x="820" y="0"/>
                    <a:pt x="528" y="0"/>
                  </a:cubicBezTo>
                  <a:close/>
                  <a:moveTo>
                    <a:pt x="559" y="801"/>
                  </a:moveTo>
                  <a:cubicBezTo>
                    <a:pt x="547" y="811"/>
                    <a:pt x="534" y="817"/>
                    <a:pt x="518" y="817"/>
                  </a:cubicBezTo>
                  <a:cubicBezTo>
                    <a:pt x="503" y="817"/>
                    <a:pt x="489" y="812"/>
                    <a:pt x="477" y="801"/>
                  </a:cubicBezTo>
                  <a:cubicBezTo>
                    <a:pt x="465" y="791"/>
                    <a:pt x="459" y="777"/>
                    <a:pt x="459" y="758"/>
                  </a:cubicBezTo>
                  <a:cubicBezTo>
                    <a:pt x="459" y="742"/>
                    <a:pt x="465" y="729"/>
                    <a:pt x="476" y="717"/>
                  </a:cubicBezTo>
                  <a:cubicBezTo>
                    <a:pt x="488" y="706"/>
                    <a:pt x="502" y="701"/>
                    <a:pt x="518" y="701"/>
                  </a:cubicBezTo>
                  <a:cubicBezTo>
                    <a:pt x="535" y="701"/>
                    <a:pt x="548" y="706"/>
                    <a:pt x="559" y="717"/>
                  </a:cubicBezTo>
                  <a:cubicBezTo>
                    <a:pt x="571" y="729"/>
                    <a:pt x="576" y="742"/>
                    <a:pt x="576" y="758"/>
                  </a:cubicBezTo>
                  <a:cubicBezTo>
                    <a:pt x="576" y="777"/>
                    <a:pt x="570" y="791"/>
                    <a:pt x="559" y="801"/>
                  </a:cubicBezTo>
                  <a:close/>
                  <a:moveTo>
                    <a:pt x="707" y="454"/>
                  </a:moveTo>
                  <a:cubicBezTo>
                    <a:pt x="698" y="471"/>
                    <a:pt x="687" y="485"/>
                    <a:pt x="675" y="497"/>
                  </a:cubicBezTo>
                  <a:cubicBezTo>
                    <a:pt x="663" y="509"/>
                    <a:pt x="641" y="530"/>
                    <a:pt x="609" y="558"/>
                  </a:cubicBezTo>
                  <a:cubicBezTo>
                    <a:pt x="600" y="566"/>
                    <a:pt x="593" y="573"/>
                    <a:pt x="588" y="579"/>
                  </a:cubicBezTo>
                  <a:cubicBezTo>
                    <a:pt x="582" y="585"/>
                    <a:pt x="578" y="591"/>
                    <a:pt x="576" y="596"/>
                  </a:cubicBezTo>
                  <a:cubicBezTo>
                    <a:pt x="573" y="601"/>
                    <a:pt x="571" y="606"/>
                    <a:pt x="570" y="611"/>
                  </a:cubicBezTo>
                  <a:cubicBezTo>
                    <a:pt x="568" y="616"/>
                    <a:pt x="566" y="625"/>
                    <a:pt x="563" y="637"/>
                  </a:cubicBezTo>
                  <a:cubicBezTo>
                    <a:pt x="561" y="652"/>
                    <a:pt x="566" y="661"/>
                    <a:pt x="557" y="669"/>
                  </a:cubicBezTo>
                  <a:cubicBezTo>
                    <a:pt x="472" y="669"/>
                    <a:pt x="472" y="669"/>
                    <a:pt x="472" y="669"/>
                  </a:cubicBezTo>
                  <a:cubicBezTo>
                    <a:pt x="463" y="661"/>
                    <a:pt x="470" y="643"/>
                    <a:pt x="470" y="625"/>
                  </a:cubicBezTo>
                  <a:cubicBezTo>
                    <a:pt x="470" y="603"/>
                    <a:pt x="473" y="585"/>
                    <a:pt x="480" y="569"/>
                  </a:cubicBezTo>
                  <a:cubicBezTo>
                    <a:pt x="486" y="553"/>
                    <a:pt x="495" y="539"/>
                    <a:pt x="506" y="527"/>
                  </a:cubicBezTo>
                  <a:cubicBezTo>
                    <a:pt x="518" y="515"/>
                    <a:pt x="533" y="501"/>
                    <a:pt x="551" y="484"/>
                  </a:cubicBezTo>
                  <a:cubicBezTo>
                    <a:pt x="568" y="470"/>
                    <a:pt x="580" y="459"/>
                    <a:pt x="587" y="452"/>
                  </a:cubicBezTo>
                  <a:cubicBezTo>
                    <a:pt x="595" y="444"/>
                    <a:pt x="601" y="436"/>
                    <a:pt x="606" y="427"/>
                  </a:cubicBezTo>
                  <a:cubicBezTo>
                    <a:pt x="611" y="418"/>
                    <a:pt x="614" y="408"/>
                    <a:pt x="614" y="397"/>
                  </a:cubicBezTo>
                  <a:cubicBezTo>
                    <a:pt x="614" y="377"/>
                    <a:pt x="606" y="359"/>
                    <a:pt x="590" y="345"/>
                  </a:cubicBezTo>
                  <a:cubicBezTo>
                    <a:pt x="575" y="331"/>
                    <a:pt x="555" y="324"/>
                    <a:pt x="531" y="324"/>
                  </a:cubicBezTo>
                  <a:cubicBezTo>
                    <a:pt x="502" y="324"/>
                    <a:pt x="482" y="331"/>
                    <a:pt x="468" y="345"/>
                  </a:cubicBezTo>
                  <a:cubicBezTo>
                    <a:pt x="455" y="360"/>
                    <a:pt x="434" y="409"/>
                    <a:pt x="434" y="409"/>
                  </a:cubicBezTo>
                  <a:cubicBezTo>
                    <a:pt x="334" y="410"/>
                    <a:pt x="334" y="410"/>
                    <a:pt x="334" y="410"/>
                  </a:cubicBezTo>
                  <a:cubicBezTo>
                    <a:pt x="334" y="410"/>
                    <a:pt x="340" y="355"/>
                    <a:pt x="356" y="329"/>
                  </a:cubicBezTo>
                  <a:cubicBezTo>
                    <a:pt x="372" y="304"/>
                    <a:pt x="395" y="283"/>
                    <a:pt x="425" y="267"/>
                  </a:cubicBezTo>
                  <a:cubicBezTo>
                    <a:pt x="455" y="250"/>
                    <a:pt x="491" y="242"/>
                    <a:pt x="531" y="242"/>
                  </a:cubicBezTo>
                  <a:cubicBezTo>
                    <a:pt x="568" y="242"/>
                    <a:pt x="601" y="249"/>
                    <a:pt x="630" y="263"/>
                  </a:cubicBezTo>
                  <a:cubicBezTo>
                    <a:pt x="659" y="277"/>
                    <a:pt x="681" y="295"/>
                    <a:pt x="697" y="319"/>
                  </a:cubicBezTo>
                  <a:cubicBezTo>
                    <a:pt x="712" y="343"/>
                    <a:pt x="720" y="369"/>
                    <a:pt x="720" y="397"/>
                  </a:cubicBezTo>
                  <a:cubicBezTo>
                    <a:pt x="720" y="419"/>
                    <a:pt x="716" y="438"/>
                    <a:pt x="707" y="454"/>
                  </a:cubicBezTo>
                  <a:close/>
                </a:path>
              </a:pathLst>
            </a:custGeom>
            <a:solidFill>
              <a:srgbClr val="FFFFFF">
                <a:alpha val="50000"/>
              </a:srgbClr>
            </a:solid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87" name="Group 86"/>
          <p:cNvGrpSpPr/>
          <p:nvPr/>
        </p:nvGrpSpPr>
        <p:grpSpPr>
          <a:xfrm>
            <a:off x="5904103" y="2116256"/>
            <a:ext cx="2952460" cy="806662"/>
            <a:chOff x="5837578" y="2402637"/>
            <a:chExt cx="2952460" cy="806662"/>
          </a:xfrm>
        </p:grpSpPr>
        <p:sp>
          <p:nvSpPr>
            <p:cNvPr id="28" name="Rectangle 27"/>
            <p:cNvSpPr/>
            <p:nvPr/>
          </p:nvSpPr>
          <p:spPr>
            <a:xfrm>
              <a:off x="6801528" y="2402637"/>
              <a:ext cx="1988510" cy="8066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GB" sz="1400" dirty="0" smtClean="0">
                  <a:solidFill>
                    <a:srgbClr val="FFFFFF"/>
                  </a:solidFill>
                </a:rPr>
                <a:t>Do you have a BIG DATA strategy?</a:t>
              </a:r>
              <a:endParaRPr lang="en-US" sz="1400" dirty="0">
                <a:solidFill>
                  <a:srgbClr val="FFFFFF"/>
                </a:solidFill>
              </a:endParaRPr>
            </a:p>
          </p:txBody>
        </p:sp>
        <p:sp>
          <p:nvSpPr>
            <p:cNvPr id="29" name="Rectangle 28"/>
            <p:cNvSpPr/>
            <p:nvPr/>
          </p:nvSpPr>
          <p:spPr>
            <a:xfrm>
              <a:off x="5837578" y="2402637"/>
              <a:ext cx="963950" cy="8066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600" dirty="0">
                <a:solidFill>
                  <a:prstClr val="white">
                    <a:alpha val="60000"/>
                  </a:prstClr>
                </a:solidFill>
                <a:latin typeface="Intel Clear Pro"/>
              </a:endParaRPr>
            </a:p>
          </p:txBody>
        </p:sp>
        <p:sp>
          <p:nvSpPr>
            <p:cNvPr id="30" name="Freeform 9"/>
            <p:cNvSpPr>
              <a:spLocks noEditPoints="1"/>
            </p:cNvSpPr>
            <p:nvPr/>
          </p:nvSpPr>
          <p:spPr bwMode="auto">
            <a:xfrm>
              <a:off x="5968992" y="2453570"/>
              <a:ext cx="701125" cy="704795"/>
            </a:xfrm>
            <a:custGeom>
              <a:avLst/>
              <a:gdLst>
                <a:gd name="T0" fmla="*/ 528 w 1056"/>
                <a:gd name="T1" fmla="*/ 0 h 1056"/>
                <a:gd name="T2" fmla="*/ 0 w 1056"/>
                <a:gd name="T3" fmla="*/ 528 h 1056"/>
                <a:gd name="T4" fmla="*/ 80 w 1056"/>
                <a:gd name="T5" fmla="*/ 807 h 1056"/>
                <a:gd name="T6" fmla="*/ 34 w 1056"/>
                <a:gd name="T7" fmla="*/ 1019 h 1056"/>
                <a:gd name="T8" fmla="*/ 212 w 1056"/>
                <a:gd name="T9" fmla="*/ 951 h 1056"/>
                <a:gd name="T10" fmla="*/ 528 w 1056"/>
                <a:gd name="T11" fmla="*/ 1056 h 1056"/>
                <a:gd name="T12" fmla="*/ 1056 w 1056"/>
                <a:gd name="T13" fmla="*/ 528 h 1056"/>
                <a:gd name="T14" fmla="*/ 528 w 1056"/>
                <a:gd name="T15" fmla="*/ 0 h 1056"/>
                <a:gd name="T16" fmla="*/ 559 w 1056"/>
                <a:gd name="T17" fmla="*/ 801 h 1056"/>
                <a:gd name="T18" fmla="*/ 518 w 1056"/>
                <a:gd name="T19" fmla="*/ 817 h 1056"/>
                <a:gd name="T20" fmla="*/ 477 w 1056"/>
                <a:gd name="T21" fmla="*/ 801 h 1056"/>
                <a:gd name="T22" fmla="*/ 459 w 1056"/>
                <a:gd name="T23" fmla="*/ 758 h 1056"/>
                <a:gd name="T24" fmla="*/ 476 w 1056"/>
                <a:gd name="T25" fmla="*/ 717 h 1056"/>
                <a:gd name="T26" fmla="*/ 518 w 1056"/>
                <a:gd name="T27" fmla="*/ 701 h 1056"/>
                <a:gd name="T28" fmla="*/ 559 w 1056"/>
                <a:gd name="T29" fmla="*/ 717 h 1056"/>
                <a:gd name="T30" fmla="*/ 576 w 1056"/>
                <a:gd name="T31" fmla="*/ 758 h 1056"/>
                <a:gd name="T32" fmla="*/ 559 w 1056"/>
                <a:gd name="T33" fmla="*/ 801 h 1056"/>
                <a:gd name="T34" fmla="*/ 707 w 1056"/>
                <a:gd name="T35" fmla="*/ 454 h 1056"/>
                <a:gd name="T36" fmla="*/ 675 w 1056"/>
                <a:gd name="T37" fmla="*/ 497 h 1056"/>
                <a:gd name="T38" fmla="*/ 609 w 1056"/>
                <a:gd name="T39" fmla="*/ 558 h 1056"/>
                <a:gd name="T40" fmla="*/ 588 w 1056"/>
                <a:gd name="T41" fmla="*/ 579 h 1056"/>
                <a:gd name="T42" fmla="*/ 576 w 1056"/>
                <a:gd name="T43" fmla="*/ 596 h 1056"/>
                <a:gd name="T44" fmla="*/ 570 w 1056"/>
                <a:gd name="T45" fmla="*/ 611 h 1056"/>
                <a:gd name="T46" fmla="*/ 563 w 1056"/>
                <a:gd name="T47" fmla="*/ 637 h 1056"/>
                <a:gd name="T48" fmla="*/ 557 w 1056"/>
                <a:gd name="T49" fmla="*/ 669 h 1056"/>
                <a:gd name="T50" fmla="*/ 472 w 1056"/>
                <a:gd name="T51" fmla="*/ 669 h 1056"/>
                <a:gd name="T52" fmla="*/ 470 w 1056"/>
                <a:gd name="T53" fmla="*/ 625 h 1056"/>
                <a:gd name="T54" fmla="*/ 480 w 1056"/>
                <a:gd name="T55" fmla="*/ 569 h 1056"/>
                <a:gd name="T56" fmla="*/ 506 w 1056"/>
                <a:gd name="T57" fmla="*/ 527 h 1056"/>
                <a:gd name="T58" fmla="*/ 551 w 1056"/>
                <a:gd name="T59" fmla="*/ 484 h 1056"/>
                <a:gd name="T60" fmla="*/ 587 w 1056"/>
                <a:gd name="T61" fmla="*/ 452 h 1056"/>
                <a:gd name="T62" fmla="*/ 606 w 1056"/>
                <a:gd name="T63" fmla="*/ 427 h 1056"/>
                <a:gd name="T64" fmla="*/ 614 w 1056"/>
                <a:gd name="T65" fmla="*/ 397 h 1056"/>
                <a:gd name="T66" fmla="*/ 590 w 1056"/>
                <a:gd name="T67" fmla="*/ 345 h 1056"/>
                <a:gd name="T68" fmla="*/ 531 w 1056"/>
                <a:gd name="T69" fmla="*/ 324 h 1056"/>
                <a:gd name="T70" fmla="*/ 468 w 1056"/>
                <a:gd name="T71" fmla="*/ 345 h 1056"/>
                <a:gd name="T72" fmla="*/ 434 w 1056"/>
                <a:gd name="T73" fmla="*/ 409 h 1056"/>
                <a:gd name="T74" fmla="*/ 334 w 1056"/>
                <a:gd name="T75" fmla="*/ 410 h 1056"/>
                <a:gd name="T76" fmla="*/ 356 w 1056"/>
                <a:gd name="T77" fmla="*/ 329 h 1056"/>
                <a:gd name="T78" fmla="*/ 425 w 1056"/>
                <a:gd name="T79" fmla="*/ 267 h 1056"/>
                <a:gd name="T80" fmla="*/ 531 w 1056"/>
                <a:gd name="T81" fmla="*/ 242 h 1056"/>
                <a:gd name="T82" fmla="*/ 630 w 1056"/>
                <a:gd name="T83" fmla="*/ 263 h 1056"/>
                <a:gd name="T84" fmla="*/ 697 w 1056"/>
                <a:gd name="T85" fmla="*/ 319 h 1056"/>
                <a:gd name="T86" fmla="*/ 720 w 1056"/>
                <a:gd name="T87" fmla="*/ 397 h 1056"/>
                <a:gd name="T88" fmla="*/ 707 w 1056"/>
                <a:gd name="T89" fmla="*/ 454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56" h="1056">
                  <a:moveTo>
                    <a:pt x="528" y="0"/>
                  </a:moveTo>
                  <a:cubicBezTo>
                    <a:pt x="236" y="0"/>
                    <a:pt x="0" y="236"/>
                    <a:pt x="0" y="528"/>
                  </a:cubicBezTo>
                  <a:cubicBezTo>
                    <a:pt x="0" y="630"/>
                    <a:pt x="29" y="726"/>
                    <a:pt x="80" y="807"/>
                  </a:cubicBezTo>
                  <a:cubicBezTo>
                    <a:pt x="34" y="1019"/>
                    <a:pt x="34" y="1019"/>
                    <a:pt x="34" y="1019"/>
                  </a:cubicBezTo>
                  <a:cubicBezTo>
                    <a:pt x="212" y="951"/>
                    <a:pt x="212" y="951"/>
                    <a:pt x="212" y="951"/>
                  </a:cubicBezTo>
                  <a:cubicBezTo>
                    <a:pt x="300" y="1017"/>
                    <a:pt x="410" y="1056"/>
                    <a:pt x="528" y="1056"/>
                  </a:cubicBezTo>
                  <a:cubicBezTo>
                    <a:pt x="820" y="1056"/>
                    <a:pt x="1056" y="819"/>
                    <a:pt x="1056" y="528"/>
                  </a:cubicBezTo>
                  <a:cubicBezTo>
                    <a:pt x="1056" y="236"/>
                    <a:pt x="820" y="0"/>
                    <a:pt x="528" y="0"/>
                  </a:cubicBezTo>
                  <a:close/>
                  <a:moveTo>
                    <a:pt x="559" y="801"/>
                  </a:moveTo>
                  <a:cubicBezTo>
                    <a:pt x="547" y="811"/>
                    <a:pt x="534" y="817"/>
                    <a:pt x="518" y="817"/>
                  </a:cubicBezTo>
                  <a:cubicBezTo>
                    <a:pt x="503" y="817"/>
                    <a:pt x="489" y="812"/>
                    <a:pt x="477" y="801"/>
                  </a:cubicBezTo>
                  <a:cubicBezTo>
                    <a:pt x="465" y="791"/>
                    <a:pt x="459" y="777"/>
                    <a:pt x="459" y="758"/>
                  </a:cubicBezTo>
                  <a:cubicBezTo>
                    <a:pt x="459" y="742"/>
                    <a:pt x="465" y="729"/>
                    <a:pt x="476" y="717"/>
                  </a:cubicBezTo>
                  <a:cubicBezTo>
                    <a:pt x="488" y="706"/>
                    <a:pt x="502" y="701"/>
                    <a:pt x="518" y="701"/>
                  </a:cubicBezTo>
                  <a:cubicBezTo>
                    <a:pt x="535" y="701"/>
                    <a:pt x="548" y="706"/>
                    <a:pt x="559" y="717"/>
                  </a:cubicBezTo>
                  <a:cubicBezTo>
                    <a:pt x="571" y="729"/>
                    <a:pt x="576" y="742"/>
                    <a:pt x="576" y="758"/>
                  </a:cubicBezTo>
                  <a:cubicBezTo>
                    <a:pt x="576" y="777"/>
                    <a:pt x="570" y="791"/>
                    <a:pt x="559" y="801"/>
                  </a:cubicBezTo>
                  <a:close/>
                  <a:moveTo>
                    <a:pt x="707" y="454"/>
                  </a:moveTo>
                  <a:cubicBezTo>
                    <a:pt x="698" y="471"/>
                    <a:pt x="687" y="485"/>
                    <a:pt x="675" y="497"/>
                  </a:cubicBezTo>
                  <a:cubicBezTo>
                    <a:pt x="663" y="509"/>
                    <a:pt x="641" y="530"/>
                    <a:pt x="609" y="558"/>
                  </a:cubicBezTo>
                  <a:cubicBezTo>
                    <a:pt x="600" y="566"/>
                    <a:pt x="593" y="573"/>
                    <a:pt x="588" y="579"/>
                  </a:cubicBezTo>
                  <a:cubicBezTo>
                    <a:pt x="582" y="585"/>
                    <a:pt x="578" y="591"/>
                    <a:pt x="576" y="596"/>
                  </a:cubicBezTo>
                  <a:cubicBezTo>
                    <a:pt x="573" y="601"/>
                    <a:pt x="571" y="606"/>
                    <a:pt x="570" y="611"/>
                  </a:cubicBezTo>
                  <a:cubicBezTo>
                    <a:pt x="568" y="616"/>
                    <a:pt x="566" y="625"/>
                    <a:pt x="563" y="637"/>
                  </a:cubicBezTo>
                  <a:cubicBezTo>
                    <a:pt x="561" y="652"/>
                    <a:pt x="566" y="661"/>
                    <a:pt x="557" y="669"/>
                  </a:cubicBezTo>
                  <a:cubicBezTo>
                    <a:pt x="472" y="669"/>
                    <a:pt x="472" y="669"/>
                    <a:pt x="472" y="669"/>
                  </a:cubicBezTo>
                  <a:cubicBezTo>
                    <a:pt x="463" y="661"/>
                    <a:pt x="470" y="643"/>
                    <a:pt x="470" y="625"/>
                  </a:cubicBezTo>
                  <a:cubicBezTo>
                    <a:pt x="470" y="603"/>
                    <a:pt x="473" y="585"/>
                    <a:pt x="480" y="569"/>
                  </a:cubicBezTo>
                  <a:cubicBezTo>
                    <a:pt x="486" y="553"/>
                    <a:pt x="495" y="539"/>
                    <a:pt x="506" y="527"/>
                  </a:cubicBezTo>
                  <a:cubicBezTo>
                    <a:pt x="518" y="515"/>
                    <a:pt x="533" y="501"/>
                    <a:pt x="551" y="484"/>
                  </a:cubicBezTo>
                  <a:cubicBezTo>
                    <a:pt x="568" y="470"/>
                    <a:pt x="580" y="459"/>
                    <a:pt x="587" y="452"/>
                  </a:cubicBezTo>
                  <a:cubicBezTo>
                    <a:pt x="595" y="444"/>
                    <a:pt x="601" y="436"/>
                    <a:pt x="606" y="427"/>
                  </a:cubicBezTo>
                  <a:cubicBezTo>
                    <a:pt x="611" y="418"/>
                    <a:pt x="614" y="408"/>
                    <a:pt x="614" y="397"/>
                  </a:cubicBezTo>
                  <a:cubicBezTo>
                    <a:pt x="614" y="377"/>
                    <a:pt x="606" y="359"/>
                    <a:pt x="590" y="345"/>
                  </a:cubicBezTo>
                  <a:cubicBezTo>
                    <a:pt x="575" y="331"/>
                    <a:pt x="555" y="324"/>
                    <a:pt x="531" y="324"/>
                  </a:cubicBezTo>
                  <a:cubicBezTo>
                    <a:pt x="502" y="324"/>
                    <a:pt x="482" y="331"/>
                    <a:pt x="468" y="345"/>
                  </a:cubicBezTo>
                  <a:cubicBezTo>
                    <a:pt x="455" y="360"/>
                    <a:pt x="434" y="409"/>
                    <a:pt x="434" y="409"/>
                  </a:cubicBezTo>
                  <a:cubicBezTo>
                    <a:pt x="334" y="410"/>
                    <a:pt x="334" y="410"/>
                    <a:pt x="334" y="410"/>
                  </a:cubicBezTo>
                  <a:cubicBezTo>
                    <a:pt x="334" y="410"/>
                    <a:pt x="340" y="355"/>
                    <a:pt x="356" y="329"/>
                  </a:cubicBezTo>
                  <a:cubicBezTo>
                    <a:pt x="372" y="304"/>
                    <a:pt x="395" y="283"/>
                    <a:pt x="425" y="267"/>
                  </a:cubicBezTo>
                  <a:cubicBezTo>
                    <a:pt x="455" y="250"/>
                    <a:pt x="491" y="242"/>
                    <a:pt x="531" y="242"/>
                  </a:cubicBezTo>
                  <a:cubicBezTo>
                    <a:pt x="568" y="242"/>
                    <a:pt x="601" y="249"/>
                    <a:pt x="630" y="263"/>
                  </a:cubicBezTo>
                  <a:cubicBezTo>
                    <a:pt x="659" y="277"/>
                    <a:pt x="681" y="295"/>
                    <a:pt x="697" y="319"/>
                  </a:cubicBezTo>
                  <a:cubicBezTo>
                    <a:pt x="712" y="343"/>
                    <a:pt x="720" y="369"/>
                    <a:pt x="720" y="397"/>
                  </a:cubicBezTo>
                  <a:cubicBezTo>
                    <a:pt x="720" y="419"/>
                    <a:pt x="716" y="438"/>
                    <a:pt x="707" y="454"/>
                  </a:cubicBezTo>
                  <a:close/>
                </a:path>
              </a:pathLst>
            </a:custGeom>
            <a:solidFill>
              <a:srgbClr val="FFFFFF">
                <a:alpha val="50000"/>
              </a:srgbClr>
            </a:solid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88" name="Group 87"/>
          <p:cNvGrpSpPr/>
          <p:nvPr/>
        </p:nvGrpSpPr>
        <p:grpSpPr>
          <a:xfrm>
            <a:off x="5904103" y="3110721"/>
            <a:ext cx="2952460" cy="806662"/>
            <a:chOff x="5837578" y="3397102"/>
            <a:chExt cx="2952460" cy="806662"/>
          </a:xfrm>
        </p:grpSpPr>
        <p:sp>
          <p:nvSpPr>
            <p:cNvPr id="32" name="Rectangle 31"/>
            <p:cNvSpPr/>
            <p:nvPr/>
          </p:nvSpPr>
          <p:spPr>
            <a:xfrm>
              <a:off x="6801528" y="3397102"/>
              <a:ext cx="1988510" cy="80666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GB" sz="1400" dirty="0" smtClean="0">
                  <a:solidFill>
                    <a:srgbClr val="FFFFFF"/>
                  </a:solidFill>
                </a:rPr>
                <a:t>What barriers are holding you back?</a:t>
              </a:r>
              <a:endParaRPr lang="en-US" sz="1400" dirty="0">
                <a:solidFill>
                  <a:srgbClr val="FFFFFF"/>
                </a:solidFill>
              </a:endParaRPr>
            </a:p>
          </p:txBody>
        </p:sp>
        <p:sp>
          <p:nvSpPr>
            <p:cNvPr id="33" name="Rectangle 32"/>
            <p:cNvSpPr/>
            <p:nvPr/>
          </p:nvSpPr>
          <p:spPr>
            <a:xfrm>
              <a:off x="5837578" y="3397102"/>
              <a:ext cx="963950" cy="80666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600" dirty="0">
                <a:solidFill>
                  <a:prstClr val="white">
                    <a:alpha val="60000"/>
                  </a:prstClr>
                </a:solidFill>
                <a:latin typeface="Intel Clear Pro"/>
              </a:endParaRPr>
            </a:p>
          </p:txBody>
        </p:sp>
        <p:sp>
          <p:nvSpPr>
            <p:cNvPr id="37" name="Freeform 9"/>
            <p:cNvSpPr>
              <a:spLocks noEditPoints="1"/>
            </p:cNvSpPr>
            <p:nvPr/>
          </p:nvSpPr>
          <p:spPr bwMode="auto">
            <a:xfrm>
              <a:off x="5968992" y="3448035"/>
              <a:ext cx="701125" cy="704795"/>
            </a:xfrm>
            <a:custGeom>
              <a:avLst/>
              <a:gdLst>
                <a:gd name="T0" fmla="*/ 528 w 1056"/>
                <a:gd name="T1" fmla="*/ 0 h 1056"/>
                <a:gd name="T2" fmla="*/ 0 w 1056"/>
                <a:gd name="T3" fmla="*/ 528 h 1056"/>
                <a:gd name="T4" fmla="*/ 80 w 1056"/>
                <a:gd name="T5" fmla="*/ 807 h 1056"/>
                <a:gd name="T6" fmla="*/ 34 w 1056"/>
                <a:gd name="T7" fmla="*/ 1019 h 1056"/>
                <a:gd name="T8" fmla="*/ 212 w 1056"/>
                <a:gd name="T9" fmla="*/ 951 h 1056"/>
                <a:gd name="T10" fmla="*/ 528 w 1056"/>
                <a:gd name="T11" fmla="*/ 1056 h 1056"/>
                <a:gd name="T12" fmla="*/ 1056 w 1056"/>
                <a:gd name="T13" fmla="*/ 528 h 1056"/>
                <a:gd name="T14" fmla="*/ 528 w 1056"/>
                <a:gd name="T15" fmla="*/ 0 h 1056"/>
                <a:gd name="T16" fmla="*/ 559 w 1056"/>
                <a:gd name="T17" fmla="*/ 801 h 1056"/>
                <a:gd name="T18" fmla="*/ 518 w 1056"/>
                <a:gd name="T19" fmla="*/ 817 h 1056"/>
                <a:gd name="T20" fmla="*/ 477 w 1056"/>
                <a:gd name="T21" fmla="*/ 801 h 1056"/>
                <a:gd name="T22" fmla="*/ 459 w 1056"/>
                <a:gd name="T23" fmla="*/ 758 h 1056"/>
                <a:gd name="T24" fmla="*/ 476 w 1056"/>
                <a:gd name="T25" fmla="*/ 717 h 1056"/>
                <a:gd name="T26" fmla="*/ 518 w 1056"/>
                <a:gd name="T27" fmla="*/ 701 h 1056"/>
                <a:gd name="T28" fmla="*/ 559 w 1056"/>
                <a:gd name="T29" fmla="*/ 717 h 1056"/>
                <a:gd name="T30" fmla="*/ 576 w 1056"/>
                <a:gd name="T31" fmla="*/ 758 h 1056"/>
                <a:gd name="T32" fmla="*/ 559 w 1056"/>
                <a:gd name="T33" fmla="*/ 801 h 1056"/>
                <a:gd name="T34" fmla="*/ 707 w 1056"/>
                <a:gd name="T35" fmla="*/ 454 h 1056"/>
                <a:gd name="T36" fmla="*/ 675 w 1056"/>
                <a:gd name="T37" fmla="*/ 497 h 1056"/>
                <a:gd name="T38" fmla="*/ 609 w 1056"/>
                <a:gd name="T39" fmla="*/ 558 h 1056"/>
                <a:gd name="T40" fmla="*/ 588 w 1056"/>
                <a:gd name="T41" fmla="*/ 579 h 1056"/>
                <a:gd name="T42" fmla="*/ 576 w 1056"/>
                <a:gd name="T43" fmla="*/ 596 h 1056"/>
                <a:gd name="T44" fmla="*/ 570 w 1056"/>
                <a:gd name="T45" fmla="*/ 611 h 1056"/>
                <a:gd name="T46" fmla="*/ 563 w 1056"/>
                <a:gd name="T47" fmla="*/ 637 h 1056"/>
                <a:gd name="T48" fmla="*/ 557 w 1056"/>
                <a:gd name="T49" fmla="*/ 669 h 1056"/>
                <a:gd name="T50" fmla="*/ 472 w 1056"/>
                <a:gd name="T51" fmla="*/ 669 h 1056"/>
                <a:gd name="T52" fmla="*/ 470 w 1056"/>
                <a:gd name="T53" fmla="*/ 625 h 1056"/>
                <a:gd name="T54" fmla="*/ 480 w 1056"/>
                <a:gd name="T55" fmla="*/ 569 h 1056"/>
                <a:gd name="T56" fmla="*/ 506 w 1056"/>
                <a:gd name="T57" fmla="*/ 527 h 1056"/>
                <a:gd name="T58" fmla="*/ 551 w 1056"/>
                <a:gd name="T59" fmla="*/ 484 h 1056"/>
                <a:gd name="T60" fmla="*/ 587 w 1056"/>
                <a:gd name="T61" fmla="*/ 452 h 1056"/>
                <a:gd name="T62" fmla="*/ 606 w 1056"/>
                <a:gd name="T63" fmla="*/ 427 h 1056"/>
                <a:gd name="T64" fmla="*/ 614 w 1056"/>
                <a:gd name="T65" fmla="*/ 397 h 1056"/>
                <a:gd name="T66" fmla="*/ 590 w 1056"/>
                <a:gd name="T67" fmla="*/ 345 h 1056"/>
                <a:gd name="T68" fmla="*/ 531 w 1056"/>
                <a:gd name="T69" fmla="*/ 324 h 1056"/>
                <a:gd name="T70" fmla="*/ 468 w 1056"/>
                <a:gd name="T71" fmla="*/ 345 h 1056"/>
                <a:gd name="T72" fmla="*/ 434 w 1056"/>
                <a:gd name="T73" fmla="*/ 409 h 1056"/>
                <a:gd name="T74" fmla="*/ 334 w 1056"/>
                <a:gd name="T75" fmla="*/ 410 h 1056"/>
                <a:gd name="T76" fmla="*/ 356 w 1056"/>
                <a:gd name="T77" fmla="*/ 329 h 1056"/>
                <a:gd name="T78" fmla="*/ 425 w 1056"/>
                <a:gd name="T79" fmla="*/ 267 h 1056"/>
                <a:gd name="T80" fmla="*/ 531 w 1056"/>
                <a:gd name="T81" fmla="*/ 242 h 1056"/>
                <a:gd name="T82" fmla="*/ 630 w 1056"/>
                <a:gd name="T83" fmla="*/ 263 h 1056"/>
                <a:gd name="T84" fmla="*/ 697 w 1056"/>
                <a:gd name="T85" fmla="*/ 319 h 1056"/>
                <a:gd name="T86" fmla="*/ 720 w 1056"/>
                <a:gd name="T87" fmla="*/ 397 h 1056"/>
                <a:gd name="T88" fmla="*/ 707 w 1056"/>
                <a:gd name="T89" fmla="*/ 454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56" h="1056">
                  <a:moveTo>
                    <a:pt x="528" y="0"/>
                  </a:moveTo>
                  <a:cubicBezTo>
                    <a:pt x="236" y="0"/>
                    <a:pt x="0" y="236"/>
                    <a:pt x="0" y="528"/>
                  </a:cubicBezTo>
                  <a:cubicBezTo>
                    <a:pt x="0" y="630"/>
                    <a:pt x="29" y="726"/>
                    <a:pt x="80" y="807"/>
                  </a:cubicBezTo>
                  <a:cubicBezTo>
                    <a:pt x="34" y="1019"/>
                    <a:pt x="34" y="1019"/>
                    <a:pt x="34" y="1019"/>
                  </a:cubicBezTo>
                  <a:cubicBezTo>
                    <a:pt x="212" y="951"/>
                    <a:pt x="212" y="951"/>
                    <a:pt x="212" y="951"/>
                  </a:cubicBezTo>
                  <a:cubicBezTo>
                    <a:pt x="300" y="1017"/>
                    <a:pt x="410" y="1056"/>
                    <a:pt x="528" y="1056"/>
                  </a:cubicBezTo>
                  <a:cubicBezTo>
                    <a:pt x="820" y="1056"/>
                    <a:pt x="1056" y="819"/>
                    <a:pt x="1056" y="528"/>
                  </a:cubicBezTo>
                  <a:cubicBezTo>
                    <a:pt x="1056" y="236"/>
                    <a:pt x="820" y="0"/>
                    <a:pt x="528" y="0"/>
                  </a:cubicBezTo>
                  <a:close/>
                  <a:moveTo>
                    <a:pt x="559" y="801"/>
                  </a:moveTo>
                  <a:cubicBezTo>
                    <a:pt x="547" y="811"/>
                    <a:pt x="534" y="817"/>
                    <a:pt x="518" y="817"/>
                  </a:cubicBezTo>
                  <a:cubicBezTo>
                    <a:pt x="503" y="817"/>
                    <a:pt x="489" y="812"/>
                    <a:pt x="477" y="801"/>
                  </a:cubicBezTo>
                  <a:cubicBezTo>
                    <a:pt x="465" y="791"/>
                    <a:pt x="459" y="777"/>
                    <a:pt x="459" y="758"/>
                  </a:cubicBezTo>
                  <a:cubicBezTo>
                    <a:pt x="459" y="742"/>
                    <a:pt x="465" y="729"/>
                    <a:pt x="476" y="717"/>
                  </a:cubicBezTo>
                  <a:cubicBezTo>
                    <a:pt x="488" y="706"/>
                    <a:pt x="502" y="701"/>
                    <a:pt x="518" y="701"/>
                  </a:cubicBezTo>
                  <a:cubicBezTo>
                    <a:pt x="535" y="701"/>
                    <a:pt x="548" y="706"/>
                    <a:pt x="559" y="717"/>
                  </a:cubicBezTo>
                  <a:cubicBezTo>
                    <a:pt x="571" y="729"/>
                    <a:pt x="576" y="742"/>
                    <a:pt x="576" y="758"/>
                  </a:cubicBezTo>
                  <a:cubicBezTo>
                    <a:pt x="576" y="777"/>
                    <a:pt x="570" y="791"/>
                    <a:pt x="559" y="801"/>
                  </a:cubicBezTo>
                  <a:close/>
                  <a:moveTo>
                    <a:pt x="707" y="454"/>
                  </a:moveTo>
                  <a:cubicBezTo>
                    <a:pt x="698" y="471"/>
                    <a:pt x="687" y="485"/>
                    <a:pt x="675" y="497"/>
                  </a:cubicBezTo>
                  <a:cubicBezTo>
                    <a:pt x="663" y="509"/>
                    <a:pt x="641" y="530"/>
                    <a:pt x="609" y="558"/>
                  </a:cubicBezTo>
                  <a:cubicBezTo>
                    <a:pt x="600" y="566"/>
                    <a:pt x="593" y="573"/>
                    <a:pt x="588" y="579"/>
                  </a:cubicBezTo>
                  <a:cubicBezTo>
                    <a:pt x="582" y="585"/>
                    <a:pt x="578" y="591"/>
                    <a:pt x="576" y="596"/>
                  </a:cubicBezTo>
                  <a:cubicBezTo>
                    <a:pt x="573" y="601"/>
                    <a:pt x="571" y="606"/>
                    <a:pt x="570" y="611"/>
                  </a:cubicBezTo>
                  <a:cubicBezTo>
                    <a:pt x="568" y="616"/>
                    <a:pt x="566" y="625"/>
                    <a:pt x="563" y="637"/>
                  </a:cubicBezTo>
                  <a:cubicBezTo>
                    <a:pt x="561" y="652"/>
                    <a:pt x="566" y="661"/>
                    <a:pt x="557" y="669"/>
                  </a:cubicBezTo>
                  <a:cubicBezTo>
                    <a:pt x="472" y="669"/>
                    <a:pt x="472" y="669"/>
                    <a:pt x="472" y="669"/>
                  </a:cubicBezTo>
                  <a:cubicBezTo>
                    <a:pt x="463" y="661"/>
                    <a:pt x="470" y="643"/>
                    <a:pt x="470" y="625"/>
                  </a:cubicBezTo>
                  <a:cubicBezTo>
                    <a:pt x="470" y="603"/>
                    <a:pt x="473" y="585"/>
                    <a:pt x="480" y="569"/>
                  </a:cubicBezTo>
                  <a:cubicBezTo>
                    <a:pt x="486" y="553"/>
                    <a:pt x="495" y="539"/>
                    <a:pt x="506" y="527"/>
                  </a:cubicBezTo>
                  <a:cubicBezTo>
                    <a:pt x="518" y="515"/>
                    <a:pt x="533" y="501"/>
                    <a:pt x="551" y="484"/>
                  </a:cubicBezTo>
                  <a:cubicBezTo>
                    <a:pt x="568" y="470"/>
                    <a:pt x="580" y="459"/>
                    <a:pt x="587" y="452"/>
                  </a:cubicBezTo>
                  <a:cubicBezTo>
                    <a:pt x="595" y="444"/>
                    <a:pt x="601" y="436"/>
                    <a:pt x="606" y="427"/>
                  </a:cubicBezTo>
                  <a:cubicBezTo>
                    <a:pt x="611" y="418"/>
                    <a:pt x="614" y="408"/>
                    <a:pt x="614" y="397"/>
                  </a:cubicBezTo>
                  <a:cubicBezTo>
                    <a:pt x="614" y="377"/>
                    <a:pt x="606" y="359"/>
                    <a:pt x="590" y="345"/>
                  </a:cubicBezTo>
                  <a:cubicBezTo>
                    <a:pt x="575" y="331"/>
                    <a:pt x="555" y="324"/>
                    <a:pt x="531" y="324"/>
                  </a:cubicBezTo>
                  <a:cubicBezTo>
                    <a:pt x="502" y="324"/>
                    <a:pt x="482" y="331"/>
                    <a:pt x="468" y="345"/>
                  </a:cubicBezTo>
                  <a:cubicBezTo>
                    <a:pt x="455" y="360"/>
                    <a:pt x="434" y="409"/>
                    <a:pt x="434" y="409"/>
                  </a:cubicBezTo>
                  <a:cubicBezTo>
                    <a:pt x="334" y="410"/>
                    <a:pt x="334" y="410"/>
                    <a:pt x="334" y="410"/>
                  </a:cubicBezTo>
                  <a:cubicBezTo>
                    <a:pt x="334" y="410"/>
                    <a:pt x="340" y="355"/>
                    <a:pt x="356" y="329"/>
                  </a:cubicBezTo>
                  <a:cubicBezTo>
                    <a:pt x="372" y="304"/>
                    <a:pt x="395" y="283"/>
                    <a:pt x="425" y="267"/>
                  </a:cubicBezTo>
                  <a:cubicBezTo>
                    <a:pt x="455" y="250"/>
                    <a:pt x="491" y="242"/>
                    <a:pt x="531" y="242"/>
                  </a:cubicBezTo>
                  <a:cubicBezTo>
                    <a:pt x="568" y="242"/>
                    <a:pt x="601" y="249"/>
                    <a:pt x="630" y="263"/>
                  </a:cubicBezTo>
                  <a:cubicBezTo>
                    <a:pt x="659" y="277"/>
                    <a:pt x="681" y="295"/>
                    <a:pt x="697" y="319"/>
                  </a:cubicBezTo>
                  <a:cubicBezTo>
                    <a:pt x="712" y="343"/>
                    <a:pt x="720" y="369"/>
                    <a:pt x="720" y="397"/>
                  </a:cubicBezTo>
                  <a:cubicBezTo>
                    <a:pt x="720" y="419"/>
                    <a:pt x="716" y="438"/>
                    <a:pt x="707" y="454"/>
                  </a:cubicBezTo>
                  <a:close/>
                </a:path>
              </a:pathLst>
            </a:custGeom>
            <a:solidFill>
              <a:srgbClr val="FFFFFF">
                <a:alpha val="50000"/>
              </a:srgbClr>
            </a:solid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66" name="Rectangle 65"/>
          <p:cNvSpPr/>
          <p:nvPr/>
        </p:nvSpPr>
        <p:spPr>
          <a:xfrm rot="10800000">
            <a:off x="-7" y="-1"/>
            <a:ext cx="9144005" cy="1296538"/>
          </a:xfrm>
          <a:prstGeom prst="rect">
            <a:avLst/>
          </a:prstGeom>
          <a:gradFill>
            <a:gsLst>
              <a:gs pos="5500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endParaRPr lang="en-US" sz="1400" dirty="0">
              <a:solidFill>
                <a:srgbClr val="F3D54E"/>
              </a:solidFill>
            </a:endParaRPr>
          </a:p>
        </p:txBody>
      </p:sp>
      <p:sp>
        <p:nvSpPr>
          <p:cNvPr id="2" name="Title 1"/>
          <p:cNvSpPr>
            <a:spLocks noGrp="1"/>
          </p:cNvSpPr>
          <p:nvPr>
            <p:ph type="title"/>
          </p:nvPr>
        </p:nvSpPr>
        <p:spPr>
          <a:xfrm>
            <a:off x="353962" y="228525"/>
            <a:ext cx="8436076" cy="954107"/>
          </a:xfrm>
        </p:spPr>
        <p:txBody>
          <a:bodyPr/>
          <a:lstStyle/>
          <a:p>
            <a:r>
              <a:rPr lang="en-GB" dirty="0" smtClean="0">
                <a:solidFill>
                  <a:schemeClr val="bg1"/>
                </a:solidFill>
              </a:rPr>
              <a:t>Data Driven</a:t>
            </a:r>
            <a:br>
              <a:rPr lang="en-GB" dirty="0" smtClean="0">
                <a:solidFill>
                  <a:schemeClr val="bg1"/>
                </a:solidFill>
              </a:rPr>
            </a:br>
            <a:endParaRPr lang="en-US" dirty="0">
              <a:solidFill>
                <a:schemeClr val="accent3"/>
              </a:solidFill>
              <a:latin typeface="+mj-lt"/>
            </a:endParaRP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13</a:t>
            </a:fld>
            <a:endParaRPr dirty="0"/>
          </a:p>
        </p:txBody>
      </p:sp>
      <p:sp>
        <p:nvSpPr>
          <p:cNvPr id="58" name="Text Placeholder 6"/>
          <p:cNvSpPr>
            <a:spLocks noGrp="1"/>
          </p:cNvSpPr>
          <p:nvPr>
            <p:ph type="body" sz="quarter" idx="13"/>
          </p:nvPr>
        </p:nvSpPr>
        <p:spPr>
          <a:xfrm>
            <a:off x="353962" y="4615773"/>
            <a:ext cx="8436076" cy="189732"/>
          </a:xfrm>
        </p:spPr>
        <p:txBody>
          <a:bodyPr/>
          <a:lstStyle/>
          <a:p>
            <a:r>
              <a:rPr lang="en-US" dirty="0"/>
              <a:t>Other names and brands may be claimed as the property of others.</a:t>
            </a:r>
          </a:p>
        </p:txBody>
      </p:sp>
      <p:sp>
        <p:nvSpPr>
          <p:cNvPr id="5" name="TextBox 4"/>
          <p:cNvSpPr txBox="1"/>
          <p:nvPr/>
        </p:nvSpPr>
        <p:spPr>
          <a:xfrm>
            <a:off x="1413904" y="4071570"/>
            <a:ext cx="6316155" cy="584775"/>
          </a:xfrm>
          <a:prstGeom prst="rect">
            <a:avLst/>
          </a:prstGeom>
          <a:noFill/>
        </p:spPr>
        <p:txBody>
          <a:bodyPr wrap="square" rtlCol="0">
            <a:spAutoFit/>
          </a:bodyPr>
          <a:lstStyle/>
          <a:p>
            <a:r>
              <a:rPr lang="en-US" sz="3200" dirty="0">
                <a:solidFill>
                  <a:srgbClr val="F3D54E"/>
                </a:solidFill>
                <a:latin typeface="Intel Clear Pro"/>
              </a:rPr>
              <a:t>Transform </a:t>
            </a:r>
            <a:r>
              <a:rPr lang="en-US" sz="3200" dirty="0" smtClean="0">
                <a:solidFill>
                  <a:srgbClr val="F3D54E"/>
                </a:solidFill>
                <a:latin typeface="Intel Clear Pro"/>
              </a:rPr>
              <a:t>your </a:t>
            </a:r>
            <a:r>
              <a:rPr lang="en-US" sz="3200" dirty="0">
                <a:solidFill>
                  <a:srgbClr val="F3D54E"/>
                </a:solidFill>
                <a:latin typeface="Intel Clear Pro"/>
              </a:rPr>
              <a:t>business with trusted, realtime data</a:t>
            </a:r>
            <a:endParaRPr lang="en-US" sz="3200" dirty="0" smtClean="0">
              <a:solidFill>
                <a:srgbClr val="003C71"/>
              </a:solidFill>
              <a:latin typeface="Intel Clear Pro"/>
            </a:endParaRPr>
          </a:p>
        </p:txBody>
      </p:sp>
      <p:grpSp>
        <p:nvGrpSpPr>
          <p:cNvPr id="6" name="Group 5"/>
          <p:cNvGrpSpPr/>
          <p:nvPr/>
        </p:nvGrpSpPr>
        <p:grpSpPr>
          <a:xfrm>
            <a:off x="312444" y="1118651"/>
            <a:ext cx="5319504" cy="2795658"/>
            <a:chOff x="312444" y="1118651"/>
            <a:chExt cx="5319504" cy="2795658"/>
          </a:xfrm>
        </p:grpSpPr>
        <p:grpSp>
          <p:nvGrpSpPr>
            <p:cNvPr id="68" name="Group 67"/>
            <p:cNvGrpSpPr/>
            <p:nvPr/>
          </p:nvGrpSpPr>
          <p:grpSpPr>
            <a:xfrm>
              <a:off x="312446" y="1118651"/>
              <a:ext cx="5319496" cy="2795590"/>
              <a:chOff x="506362" y="1560571"/>
              <a:chExt cx="5319503" cy="2795593"/>
            </a:xfrm>
          </p:grpSpPr>
          <p:sp>
            <p:nvSpPr>
              <p:cNvPr id="81" name="Rectangle 80"/>
              <p:cNvSpPr/>
              <p:nvPr/>
            </p:nvSpPr>
            <p:spPr>
              <a:xfrm>
                <a:off x="506362" y="1560572"/>
                <a:ext cx="2659751" cy="13977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solidFill>
                    <a:prstClr val="white"/>
                  </a:solidFill>
                </a:endParaRPr>
              </a:p>
            </p:txBody>
          </p:sp>
          <p:sp>
            <p:nvSpPr>
              <p:cNvPr id="82" name="Rectangle 81"/>
              <p:cNvSpPr/>
              <p:nvPr/>
            </p:nvSpPr>
            <p:spPr>
              <a:xfrm>
                <a:off x="3166114" y="2958367"/>
                <a:ext cx="2659751" cy="13977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solidFill>
                    <a:prstClr val="white"/>
                  </a:solidFill>
                </a:endParaRPr>
              </a:p>
            </p:txBody>
          </p:sp>
          <p:sp>
            <p:nvSpPr>
              <p:cNvPr id="83" name="Rectangle 82"/>
              <p:cNvSpPr/>
              <p:nvPr/>
            </p:nvSpPr>
            <p:spPr>
              <a:xfrm>
                <a:off x="3166114" y="1560571"/>
                <a:ext cx="2659751" cy="13977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solidFill>
                    <a:prstClr val="white"/>
                  </a:solidFill>
                </a:endParaRPr>
              </a:p>
            </p:txBody>
          </p:sp>
          <p:sp>
            <p:nvSpPr>
              <p:cNvPr id="84" name="Rectangle 83"/>
              <p:cNvSpPr/>
              <p:nvPr/>
            </p:nvSpPr>
            <p:spPr>
              <a:xfrm>
                <a:off x="506363" y="2958368"/>
                <a:ext cx="2659751" cy="13977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solidFill>
                    <a:prstClr val="white"/>
                  </a:solidFill>
                </a:endParaRPr>
              </a:p>
            </p:txBody>
          </p:sp>
        </p:grpSp>
        <p:pic>
          <p:nvPicPr>
            <p:cNvPr id="69" name="Picture 6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2447" y="1118922"/>
              <a:ext cx="2659747" cy="1397253"/>
            </a:xfrm>
            <a:prstGeom prst="rect">
              <a:avLst/>
            </a:prstGeom>
          </p:spPr>
        </p:pic>
        <p:sp>
          <p:nvSpPr>
            <p:cNvPr id="70" name="Rectangle 69"/>
            <p:cNvSpPr/>
            <p:nvPr/>
          </p:nvSpPr>
          <p:spPr>
            <a:xfrm>
              <a:off x="312446" y="2250037"/>
              <a:ext cx="2659748" cy="2663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prstClr val="white"/>
                  </a:solidFill>
                </a:rPr>
                <a:t>Personalization &amp; Context</a:t>
              </a:r>
            </a:p>
          </p:txBody>
        </p:sp>
        <p:sp>
          <p:nvSpPr>
            <p:cNvPr id="71" name="Rectangle 70"/>
            <p:cNvSpPr/>
            <p:nvPr/>
          </p:nvSpPr>
          <p:spPr>
            <a:xfrm>
              <a:off x="312447" y="3647899"/>
              <a:ext cx="2659748" cy="2663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prstClr val="white"/>
                  </a:solidFill>
                </a:rPr>
                <a:t>Democratization of Analytics</a:t>
              </a:r>
              <a:endParaRPr lang="en-US" sz="1050" dirty="0">
                <a:solidFill>
                  <a:prstClr val="white"/>
                </a:solidFill>
              </a:endParaRPr>
            </a:p>
          </p:txBody>
        </p:sp>
        <p:sp>
          <p:nvSpPr>
            <p:cNvPr id="72" name="Rectangle 71"/>
            <p:cNvSpPr/>
            <p:nvPr/>
          </p:nvSpPr>
          <p:spPr>
            <a:xfrm>
              <a:off x="2972195" y="2250105"/>
              <a:ext cx="2659748" cy="2663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prstClr val="white"/>
                  </a:solidFill>
                </a:rPr>
                <a:t>Operational efficiency &amp; safety </a:t>
              </a:r>
            </a:p>
          </p:txBody>
        </p:sp>
        <p:sp>
          <p:nvSpPr>
            <p:cNvPr id="73" name="Rectangle 72"/>
            <p:cNvSpPr/>
            <p:nvPr/>
          </p:nvSpPr>
          <p:spPr>
            <a:xfrm>
              <a:off x="2972196" y="3647967"/>
              <a:ext cx="2659748" cy="2663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prstClr val="white"/>
                  </a:solidFill>
                </a:rPr>
                <a:t>Data as a Service</a:t>
              </a:r>
              <a:endParaRPr lang="en-US" sz="1050" dirty="0">
                <a:solidFill>
                  <a:prstClr val="white"/>
                </a:solidFill>
              </a:endParaRPr>
            </a:p>
          </p:txBody>
        </p:sp>
        <p:sp>
          <p:nvSpPr>
            <p:cNvPr id="74" name="Rectangle 73"/>
            <p:cNvSpPr/>
            <p:nvPr/>
          </p:nvSpPr>
          <p:spPr>
            <a:xfrm>
              <a:off x="312446" y="1817549"/>
              <a:ext cx="2659751" cy="432487"/>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45720" bIns="45720" rtlCol="0" anchor="b" anchorCtr="0"/>
            <a:lstStyle/>
            <a:p>
              <a:pPr algn="ctr"/>
              <a:r>
                <a:rPr lang="en-US" sz="800" dirty="0">
                  <a:solidFill>
                    <a:srgbClr val="F3D54E"/>
                  </a:solidFill>
                </a:rPr>
                <a:t>Sentiment </a:t>
              </a:r>
              <a:r>
                <a:rPr lang="en-US" sz="800" dirty="0" smtClean="0">
                  <a:solidFill>
                    <a:srgbClr val="F3D54E"/>
                  </a:solidFill>
                </a:rPr>
                <a:t>Analysis </a:t>
              </a:r>
              <a:r>
                <a:rPr lang="en-US" sz="800" dirty="0">
                  <a:solidFill>
                    <a:srgbClr val="F3D54E"/>
                  </a:solidFill>
                </a:rPr>
                <a:t>/ </a:t>
              </a:r>
              <a:r>
                <a:rPr lang="en-US" sz="800" dirty="0" smtClean="0">
                  <a:solidFill>
                    <a:srgbClr val="F3D54E"/>
                  </a:solidFill>
                </a:rPr>
                <a:t>Ad Customization</a:t>
              </a:r>
              <a:endParaRPr lang="en-US" sz="800" dirty="0">
                <a:solidFill>
                  <a:srgbClr val="F3D54E"/>
                </a:solidFill>
              </a:endParaRPr>
            </a:p>
          </p:txBody>
        </p:sp>
        <p:pic>
          <p:nvPicPr>
            <p:cNvPr id="75" name="Picture 74"/>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312444" y="2516687"/>
              <a:ext cx="2659750" cy="1131280"/>
            </a:xfrm>
            <a:prstGeom prst="rect">
              <a:avLst/>
            </a:prstGeom>
          </p:spPr>
        </p:pic>
        <p:pic>
          <p:nvPicPr>
            <p:cNvPr id="78" name="Picture 7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72193" y="1118737"/>
              <a:ext cx="2659755" cy="1131282"/>
            </a:xfrm>
            <a:prstGeom prst="rect">
              <a:avLst/>
            </a:prstGeom>
          </p:spPr>
        </p:pic>
        <p:sp>
          <p:nvSpPr>
            <p:cNvPr id="79" name="Rectangle 78"/>
            <p:cNvSpPr/>
            <p:nvPr/>
          </p:nvSpPr>
          <p:spPr>
            <a:xfrm>
              <a:off x="2972196" y="1817549"/>
              <a:ext cx="2659751" cy="432487"/>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45720" bIns="45720" rtlCol="0" anchor="b" anchorCtr="0"/>
            <a:lstStyle/>
            <a:p>
              <a:pPr algn="ctr"/>
              <a:r>
                <a:rPr lang="en-GB" sz="800" dirty="0" smtClean="0">
                  <a:solidFill>
                    <a:srgbClr val="F3D54E"/>
                  </a:solidFill>
                </a:rPr>
                <a:t>Bridge maintenance, parking, </a:t>
              </a:r>
              <a:r>
                <a:rPr lang="en-GB" sz="800" dirty="0">
                  <a:solidFill>
                    <a:srgbClr val="F3D54E"/>
                  </a:solidFill>
                </a:rPr>
                <a:t>patient safety</a:t>
              </a:r>
              <a:endParaRPr lang="en-US" sz="800" dirty="0">
                <a:solidFill>
                  <a:srgbClr val="F3D54E"/>
                </a:solidFill>
              </a:endParaRPr>
            </a:p>
          </p:txBody>
        </p:sp>
        <p:sp>
          <p:nvSpPr>
            <p:cNvPr id="80" name="Rectangle 79"/>
            <p:cNvSpPr/>
            <p:nvPr/>
          </p:nvSpPr>
          <p:spPr>
            <a:xfrm>
              <a:off x="312447" y="3215480"/>
              <a:ext cx="2659751" cy="432487"/>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45720" bIns="45720" rtlCol="0" anchor="b" anchorCtr="0"/>
            <a:lstStyle/>
            <a:p>
              <a:pPr algn="ctr"/>
              <a:endParaRPr lang="en-US" sz="800" dirty="0">
                <a:solidFill>
                  <a:srgbClr val="F3D54E"/>
                </a:solidFill>
              </a:endParaRPr>
            </a:p>
          </p:txBody>
        </p:sp>
        <p:pic>
          <p:nvPicPr>
            <p:cNvPr id="93" name="Picture 92"/>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76768" y="2611967"/>
              <a:ext cx="1286932" cy="950439"/>
            </a:xfrm>
            <a:prstGeom prst="roundRect">
              <a:avLst>
                <a:gd name="adj" fmla="val 4245"/>
              </a:avLst>
            </a:prstGeom>
            <a:scene3d>
              <a:camera prst="perspectiveRight" fov="6900000">
                <a:rot lat="0" lon="19799998" rev="0"/>
              </a:camera>
              <a:lightRig rig="threePt" dir="t"/>
            </a:scene3d>
          </p:spPr>
        </p:pic>
        <p:sp>
          <p:nvSpPr>
            <p:cNvPr id="90" name="Rectangle 89"/>
            <p:cNvSpPr/>
            <p:nvPr/>
          </p:nvSpPr>
          <p:spPr>
            <a:xfrm>
              <a:off x="313271" y="3215343"/>
              <a:ext cx="2659750" cy="432487"/>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45720" bIns="45720" rtlCol="0" anchor="b" anchorCtr="0"/>
            <a:lstStyle/>
            <a:p>
              <a:pPr algn="ctr"/>
              <a:r>
                <a:rPr lang="en-US" sz="800" dirty="0" smtClean="0">
                  <a:solidFill>
                    <a:srgbClr val="F3D54E"/>
                  </a:solidFill>
                </a:rPr>
                <a:t>Smart Assistants, Gas Price</a:t>
              </a:r>
              <a:endParaRPr lang="en-US" sz="800" dirty="0">
                <a:solidFill>
                  <a:srgbClr val="F3D54E"/>
                </a:solidFill>
              </a:endParaRPr>
            </a:p>
          </p:txBody>
        </p:sp>
        <p:grpSp>
          <p:nvGrpSpPr>
            <p:cNvPr id="97" name="Group 96"/>
            <p:cNvGrpSpPr/>
            <p:nvPr/>
          </p:nvGrpSpPr>
          <p:grpSpPr>
            <a:xfrm>
              <a:off x="2976453" y="2515607"/>
              <a:ext cx="2655490" cy="1129150"/>
              <a:chOff x="4521218" y="2730538"/>
              <a:chExt cx="3881939" cy="1651118"/>
            </a:xfrm>
          </p:grpSpPr>
          <p:pic>
            <p:nvPicPr>
              <p:cNvPr id="98" name="Picture 97"/>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4521218" y="2870342"/>
                <a:ext cx="1019951" cy="1501525"/>
              </a:xfrm>
              <a:prstGeom prst="rect">
                <a:avLst/>
              </a:prstGeom>
            </p:spPr>
          </p:pic>
          <p:pic>
            <p:nvPicPr>
              <p:cNvPr id="99" name="Picture 98"/>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4521218" y="2730538"/>
                <a:ext cx="3881939" cy="136487"/>
              </a:xfrm>
              <a:prstGeom prst="rect">
                <a:avLst/>
              </a:prstGeom>
            </p:spPr>
          </p:pic>
          <p:pic>
            <p:nvPicPr>
              <p:cNvPr id="100" name="Picture 99"/>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7384256" y="2863293"/>
                <a:ext cx="1018901" cy="1518363"/>
              </a:xfrm>
              <a:prstGeom prst="rect">
                <a:avLst/>
              </a:prstGeom>
            </p:spPr>
          </p:pic>
          <p:pic>
            <p:nvPicPr>
              <p:cNvPr id="101" name="Picture 100"/>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5572124" y="2944006"/>
                <a:ext cx="1781176" cy="1054676"/>
              </a:xfrm>
              <a:prstGeom prst="rect">
                <a:avLst/>
              </a:prstGeom>
            </p:spPr>
          </p:pic>
        </p:grpSp>
        <p:sp>
          <p:nvSpPr>
            <p:cNvPr id="77" name="Rectangle 76"/>
            <p:cNvSpPr/>
            <p:nvPr/>
          </p:nvSpPr>
          <p:spPr>
            <a:xfrm>
              <a:off x="2972197" y="3215480"/>
              <a:ext cx="2659751" cy="432487"/>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45720" bIns="45720" rtlCol="0" anchor="b" anchorCtr="0"/>
            <a:lstStyle/>
            <a:p>
              <a:pPr algn="ctr"/>
              <a:r>
                <a:rPr lang="en-US" sz="800" dirty="0" smtClean="0">
                  <a:solidFill>
                    <a:srgbClr val="F3D54E"/>
                  </a:solidFill>
                </a:rPr>
                <a:t>Skin Cancer,  Genomics</a:t>
              </a:r>
              <a:endParaRPr lang="en-US" sz="800" dirty="0">
                <a:solidFill>
                  <a:srgbClr val="F3D54E"/>
                </a:solidFill>
              </a:endParaRPr>
            </a:p>
          </p:txBody>
        </p:sp>
      </p:grpSp>
    </p:spTree>
    <p:extLst>
      <p:ext uri="{BB962C8B-B14F-4D97-AF65-F5344CB8AC3E}">
        <p14:creationId xmlns:p14="http://schemas.microsoft.com/office/powerpoint/2010/main" val="143602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6"/>
                                        </p:tgtEl>
                                      </p:cBhvr>
                                    </p:animEffect>
                                    <p:set>
                                      <p:cBhvr>
                                        <p:cTn id="7" dur="1" fill="hold">
                                          <p:stCondLst>
                                            <p:cond delay="499"/>
                                          </p:stCondLst>
                                        </p:cTn>
                                        <p:tgtEl>
                                          <p:spTgt spid="66"/>
                                        </p:tgtEl>
                                        <p:attrNameLst>
                                          <p:attrName>style.visibility</p:attrName>
                                        </p:attrNameLst>
                                      </p:cBhvr>
                                      <p:to>
                                        <p:strVal val="hidden"/>
                                      </p:to>
                                    </p:set>
                                  </p:childTnLst>
                                </p:cTn>
                              </p:par>
                              <p:par>
                                <p:cTn id="8" presetID="42" presetClass="path" presetSubtype="0" fill="hold" nodeType="withEffect">
                                  <p:stCondLst>
                                    <p:cond delay="0"/>
                                  </p:stCondLst>
                                  <p:childTnLst>
                                    <p:animMotion origin="layout" path="M -3.61111E-6 3.08642E-6 L -0.16198 -0.04105 " pathEditMode="relative" rAng="0" ptsTypes="AA">
                                      <p:cBhvr>
                                        <p:cTn id="9" dur="500" fill="hold"/>
                                        <p:tgtEl>
                                          <p:spTgt spid="11"/>
                                        </p:tgtEl>
                                        <p:attrNameLst>
                                          <p:attrName>ppt_x</p:attrName>
                                          <p:attrName>ppt_y</p:attrName>
                                        </p:attrNameLst>
                                      </p:cBhvr>
                                      <p:rCtr x="-8108" y="-2068"/>
                                    </p:animMotion>
                                  </p:childTnLst>
                                </p:cTn>
                              </p:par>
                              <p:par>
                                <p:cTn id="10" presetID="6" presetClass="emph" presetSubtype="0" fill="hold" nodeType="withEffect">
                                  <p:stCondLst>
                                    <p:cond delay="0"/>
                                  </p:stCondLst>
                                  <p:childTnLst>
                                    <p:animScale>
                                      <p:cBhvr>
                                        <p:cTn id="11" dur="500" fill="hold"/>
                                        <p:tgtEl>
                                          <p:spTgt spid="11"/>
                                        </p:tgtEl>
                                      </p:cBhvr>
                                      <p:by x="70000" y="70000"/>
                                    </p:animScale>
                                  </p:childTnLst>
                                </p:cTn>
                              </p:par>
                            </p:childTnLst>
                          </p:cTn>
                        </p:par>
                        <p:par>
                          <p:cTn id="12" fill="hold">
                            <p:stCondLst>
                              <p:cond delay="500"/>
                            </p:stCondLst>
                            <p:childTnLst>
                              <p:par>
                                <p:cTn id="13" presetID="1" presetClass="exit" presetSubtype="0" fill="hold" nodeType="after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500"/>
                            </p:stCondLst>
                            <p:childTnLst>
                              <p:par>
                                <p:cTn id="20" presetID="2" presetClass="entr" presetSubtype="2" fill="hold" nodeType="afterEffect">
                                  <p:stCondLst>
                                    <p:cond delay="0"/>
                                  </p:stCondLst>
                                  <p:childTnLst>
                                    <p:set>
                                      <p:cBhvr>
                                        <p:cTn id="21" dur="1" fill="hold">
                                          <p:stCondLst>
                                            <p:cond delay="0"/>
                                          </p:stCondLst>
                                        </p:cTn>
                                        <p:tgtEl>
                                          <p:spTgt spid="86"/>
                                        </p:tgtEl>
                                        <p:attrNameLst>
                                          <p:attrName>style.visibility</p:attrName>
                                        </p:attrNameLst>
                                      </p:cBhvr>
                                      <p:to>
                                        <p:strVal val="visible"/>
                                      </p:to>
                                    </p:set>
                                    <p:anim calcmode="lin" valueType="num">
                                      <p:cBhvr additive="base">
                                        <p:cTn id="22" dur="500" fill="hold"/>
                                        <p:tgtEl>
                                          <p:spTgt spid="86"/>
                                        </p:tgtEl>
                                        <p:attrNameLst>
                                          <p:attrName>ppt_x</p:attrName>
                                        </p:attrNameLst>
                                      </p:cBhvr>
                                      <p:tavLst>
                                        <p:tav tm="0">
                                          <p:val>
                                            <p:strVal val="1+#ppt_w/2"/>
                                          </p:val>
                                        </p:tav>
                                        <p:tav tm="100000">
                                          <p:val>
                                            <p:strVal val="#ppt_x"/>
                                          </p:val>
                                        </p:tav>
                                      </p:tavLst>
                                    </p:anim>
                                    <p:anim calcmode="lin" valueType="num">
                                      <p:cBhvr additive="base">
                                        <p:cTn id="23" dur="500" fill="hold"/>
                                        <p:tgtEl>
                                          <p:spTgt spid="86"/>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nodeType="afterEffect">
                                  <p:stCondLst>
                                    <p:cond delay="0"/>
                                  </p:stCondLst>
                                  <p:childTnLst>
                                    <p:set>
                                      <p:cBhvr>
                                        <p:cTn id="26" dur="1" fill="hold">
                                          <p:stCondLst>
                                            <p:cond delay="0"/>
                                          </p:stCondLst>
                                        </p:cTn>
                                        <p:tgtEl>
                                          <p:spTgt spid="87"/>
                                        </p:tgtEl>
                                        <p:attrNameLst>
                                          <p:attrName>style.visibility</p:attrName>
                                        </p:attrNameLst>
                                      </p:cBhvr>
                                      <p:to>
                                        <p:strVal val="visible"/>
                                      </p:to>
                                    </p:set>
                                    <p:anim calcmode="lin" valueType="num">
                                      <p:cBhvr additive="base">
                                        <p:cTn id="27" dur="500" fill="hold"/>
                                        <p:tgtEl>
                                          <p:spTgt spid="87"/>
                                        </p:tgtEl>
                                        <p:attrNameLst>
                                          <p:attrName>ppt_x</p:attrName>
                                        </p:attrNameLst>
                                      </p:cBhvr>
                                      <p:tavLst>
                                        <p:tav tm="0">
                                          <p:val>
                                            <p:strVal val="1+#ppt_w/2"/>
                                          </p:val>
                                        </p:tav>
                                        <p:tav tm="100000">
                                          <p:val>
                                            <p:strVal val="#ppt_x"/>
                                          </p:val>
                                        </p:tav>
                                      </p:tavLst>
                                    </p:anim>
                                    <p:anim calcmode="lin" valueType="num">
                                      <p:cBhvr additive="base">
                                        <p:cTn id="28" dur="500" fill="hold"/>
                                        <p:tgtEl>
                                          <p:spTgt spid="87"/>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2" presetClass="entr" presetSubtype="2" fill="hold" nodeType="afterEffect">
                                  <p:stCondLst>
                                    <p:cond delay="0"/>
                                  </p:stCondLst>
                                  <p:childTnLst>
                                    <p:set>
                                      <p:cBhvr>
                                        <p:cTn id="31" dur="1" fill="hold">
                                          <p:stCondLst>
                                            <p:cond delay="0"/>
                                          </p:stCondLst>
                                        </p:cTn>
                                        <p:tgtEl>
                                          <p:spTgt spid="88"/>
                                        </p:tgtEl>
                                        <p:attrNameLst>
                                          <p:attrName>style.visibility</p:attrName>
                                        </p:attrNameLst>
                                      </p:cBhvr>
                                      <p:to>
                                        <p:strVal val="visible"/>
                                      </p:to>
                                    </p:set>
                                    <p:anim calcmode="lin" valueType="num">
                                      <p:cBhvr additive="base">
                                        <p:cTn id="32" dur="500" fill="hold"/>
                                        <p:tgtEl>
                                          <p:spTgt spid="88"/>
                                        </p:tgtEl>
                                        <p:attrNameLst>
                                          <p:attrName>ppt_x</p:attrName>
                                        </p:attrNameLst>
                                      </p:cBhvr>
                                      <p:tavLst>
                                        <p:tav tm="0">
                                          <p:val>
                                            <p:strVal val="1+#ppt_w/2"/>
                                          </p:val>
                                        </p:tav>
                                        <p:tav tm="100000">
                                          <p:val>
                                            <p:strVal val="#ppt_x"/>
                                          </p:val>
                                        </p:tav>
                                      </p:tavLst>
                                    </p:anim>
                                    <p:anim calcmode="lin" valueType="num">
                                      <p:cBhvr additive="base">
                                        <p:cTn id="33" dur="500" fill="hold"/>
                                        <p:tgtEl>
                                          <p:spTgt spid="88"/>
                                        </p:tgtEl>
                                        <p:attrNameLst>
                                          <p:attrName>ppt_y</p:attrName>
                                        </p:attrNameLst>
                                      </p:cBhvr>
                                      <p:tavLst>
                                        <p:tav tm="0">
                                          <p:val>
                                            <p:strVal val="#ppt_y"/>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66"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p:cNvSpPr/>
          <p:nvPr/>
        </p:nvSpPr>
        <p:spPr>
          <a:xfrm>
            <a:off x="-19" y="-2"/>
            <a:ext cx="9144017" cy="48055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prstClr val="white"/>
              </a:solidFill>
            </a:endParaRPr>
          </a:p>
        </p:txBody>
      </p:sp>
      <p:sp>
        <p:nvSpPr>
          <p:cNvPr id="9" name="Rectangle 8"/>
          <p:cNvSpPr/>
          <p:nvPr/>
        </p:nvSpPr>
        <p:spPr>
          <a:xfrm>
            <a:off x="5779011" y="1953499"/>
            <a:ext cx="1101829" cy="2152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smtClean="0">
                <a:solidFill>
                  <a:prstClr val="white">
                    <a:alpha val="30000"/>
                  </a:prstClr>
                </a:solidFill>
              </a:rPr>
              <a:t>01010101010101010101010101001111000011011110001101010010</a:t>
            </a:r>
          </a:p>
        </p:txBody>
      </p:sp>
      <p:sp>
        <p:nvSpPr>
          <p:cNvPr id="66" name="Rectangle 65"/>
          <p:cNvSpPr/>
          <p:nvPr/>
        </p:nvSpPr>
        <p:spPr>
          <a:xfrm rot="10800000">
            <a:off x="-7" y="-1"/>
            <a:ext cx="9144005" cy="1296538"/>
          </a:xfrm>
          <a:prstGeom prst="rect">
            <a:avLst/>
          </a:prstGeom>
          <a:gradFill>
            <a:gsLst>
              <a:gs pos="5500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endParaRPr lang="en-US" sz="1400" dirty="0">
              <a:solidFill>
                <a:srgbClr val="F3D54E"/>
              </a:solidFill>
            </a:endParaRPr>
          </a:p>
        </p:txBody>
      </p:sp>
      <p:sp>
        <p:nvSpPr>
          <p:cNvPr id="489" name="Rectangle 488"/>
          <p:cNvSpPr/>
          <p:nvPr/>
        </p:nvSpPr>
        <p:spPr>
          <a:xfrm>
            <a:off x="888795" y="3190975"/>
            <a:ext cx="2659749" cy="11293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prstClr val="white"/>
              </a:solidFill>
            </a:endParaRPr>
          </a:p>
        </p:txBody>
      </p:sp>
      <p:pic>
        <p:nvPicPr>
          <p:cNvPr id="488" name="Picture 48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8796" y="1753595"/>
            <a:ext cx="2659749" cy="1129385"/>
          </a:xfrm>
          <a:prstGeom prst="rect">
            <a:avLst/>
          </a:prstGeom>
        </p:spPr>
      </p:pic>
      <p:sp>
        <p:nvSpPr>
          <p:cNvPr id="71" name="Rectangle 70"/>
          <p:cNvSpPr/>
          <p:nvPr/>
        </p:nvSpPr>
        <p:spPr>
          <a:xfrm>
            <a:off x="888796" y="2884806"/>
            <a:ext cx="2659748" cy="2663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prstClr val="white"/>
                </a:solidFill>
              </a:rPr>
              <a:t>Data </a:t>
            </a:r>
            <a:r>
              <a:rPr lang="en-US" sz="1100" dirty="0" smtClean="0">
                <a:solidFill>
                  <a:prstClr val="white"/>
                </a:solidFill>
              </a:rPr>
              <a:t>Hubs</a:t>
            </a:r>
            <a:endParaRPr lang="en-US" sz="1100" dirty="0">
              <a:solidFill>
                <a:prstClr val="white"/>
              </a:solidFill>
            </a:endParaRPr>
          </a:p>
        </p:txBody>
      </p:sp>
      <p:sp>
        <p:nvSpPr>
          <p:cNvPr id="73" name="Rectangle 72"/>
          <p:cNvSpPr/>
          <p:nvPr/>
        </p:nvSpPr>
        <p:spPr>
          <a:xfrm>
            <a:off x="888796" y="4315592"/>
            <a:ext cx="2659748" cy="2663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prstClr val="white"/>
                </a:solidFill>
              </a:rPr>
              <a:t>Machine Learning &amp; </a:t>
            </a:r>
            <a:r>
              <a:rPr lang="en-US" sz="1100" dirty="0" smtClean="0">
                <a:solidFill>
                  <a:prstClr val="white"/>
                </a:solidFill>
              </a:rPr>
              <a:t>AI</a:t>
            </a:r>
            <a:endParaRPr lang="en-US" sz="1100" dirty="0">
              <a:solidFill>
                <a:prstClr val="white"/>
              </a:solidFill>
            </a:endParaRPr>
          </a:p>
        </p:txBody>
      </p:sp>
      <p:pic>
        <p:nvPicPr>
          <p:cNvPr id="76" name="Picture 7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58498" y="3190974"/>
            <a:ext cx="1720343" cy="1124569"/>
          </a:xfrm>
          <a:prstGeom prst="rect">
            <a:avLst/>
          </a:prstGeom>
        </p:spPr>
      </p:pic>
      <p:sp>
        <p:nvSpPr>
          <p:cNvPr id="77" name="Rectangle 76"/>
          <p:cNvSpPr/>
          <p:nvPr/>
        </p:nvSpPr>
        <p:spPr>
          <a:xfrm>
            <a:off x="888795" y="3883105"/>
            <a:ext cx="2659750" cy="432487"/>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45720" bIns="45720" rtlCol="0" anchor="b" anchorCtr="0"/>
          <a:lstStyle/>
          <a:p>
            <a:pPr algn="ctr"/>
            <a:r>
              <a:rPr lang="en-US" sz="800" dirty="0">
                <a:solidFill>
                  <a:srgbClr val="F3D54E"/>
                </a:solidFill>
              </a:rPr>
              <a:t>Google voice recognition / </a:t>
            </a:r>
            <a:r>
              <a:rPr lang="en-US" sz="800" dirty="0" smtClean="0">
                <a:solidFill>
                  <a:srgbClr val="F3D54E"/>
                </a:solidFill>
              </a:rPr>
              <a:t>Netflix Recommendations </a:t>
            </a:r>
            <a:endParaRPr lang="en-US" sz="800" dirty="0">
              <a:solidFill>
                <a:srgbClr val="F3D54E"/>
              </a:solidFill>
            </a:endParaRPr>
          </a:p>
        </p:txBody>
      </p:sp>
      <p:sp>
        <p:nvSpPr>
          <p:cNvPr id="80" name="Rectangle 79"/>
          <p:cNvSpPr/>
          <p:nvPr/>
        </p:nvSpPr>
        <p:spPr>
          <a:xfrm>
            <a:off x="888795" y="2452387"/>
            <a:ext cx="2659750" cy="432487"/>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45720" bIns="45720" rtlCol="0" anchor="b" anchorCtr="0"/>
          <a:lstStyle/>
          <a:p>
            <a:pPr algn="ctr"/>
            <a:r>
              <a:rPr lang="en-US" sz="800" dirty="0">
                <a:solidFill>
                  <a:srgbClr val="F3D54E"/>
                </a:solidFill>
              </a:rPr>
              <a:t>Hamburg </a:t>
            </a:r>
            <a:r>
              <a:rPr lang="en-US" sz="800" dirty="0" smtClean="0">
                <a:solidFill>
                  <a:srgbClr val="F3D54E"/>
                </a:solidFill>
              </a:rPr>
              <a:t>Port Authority </a:t>
            </a:r>
            <a:endParaRPr lang="en-US" sz="800" dirty="0">
              <a:solidFill>
                <a:srgbClr val="F3D54E"/>
              </a:solidFill>
            </a:endParaRPr>
          </a:p>
        </p:txBody>
      </p:sp>
      <p:sp>
        <p:nvSpPr>
          <p:cNvPr id="2" name="Title 1"/>
          <p:cNvSpPr>
            <a:spLocks noGrp="1"/>
          </p:cNvSpPr>
          <p:nvPr>
            <p:ph type="title"/>
          </p:nvPr>
        </p:nvSpPr>
        <p:spPr>
          <a:xfrm>
            <a:off x="353962" y="228525"/>
            <a:ext cx="8436076" cy="523220"/>
          </a:xfrm>
        </p:spPr>
        <p:txBody>
          <a:bodyPr/>
          <a:lstStyle/>
          <a:p>
            <a:r>
              <a:rPr lang="en-GB" dirty="0" smtClean="0">
                <a:solidFill>
                  <a:schemeClr val="bg1"/>
                </a:solidFill>
              </a:rPr>
              <a:t>Data Driven – Areas to Watch</a:t>
            </a:r>
            <a:endParaRPr lang="en-US" dirty="0">
              <a:solidFill>
                <a:schemeClr val="bg1"/>
              </a:solidFill>
            </a:endParaRPr>
          </a:p>
        </p:txBody>
      </p:sp>
      <p:sp>
        <p:nvSpPr>
          <p:cNvPr id="5" name="TextBox 4"/>
          <p:cNvSpPr txBox="1"/>
          <p:nvPr/>
        </p:nvSpPr>
        <p:spPr>
          <a:xfrm>
            <a:off x="109651" y="1317018"/>
            <a:ext cx="4218038" cy="338554"/>
          </a:xfrm>
          <a:prstGeom prst="rect">
            <a:avLst/>
          </a:prstGeom>
          <a:noFill/>
        </p:spPr>
        <p:txBody>
          <a:bodyPr wrap="square" rtlCol="0">
            <a:spAutoFit/>
          </a:bodyPr>
          <a:lstStyle/>
          <a:p>
            <a:pPr algn="ctr"/>
            <a:r>
              <a:rPr lang="en-GB" sz="1600" dirty="0" smtClean="0">
                <a:solidFill>
                  <a:prstClr val="white"/>
                </a:solidFill>
              </a:rPr>
              <a:t>Emerging Usages</a:t>
            </a:r>
            <a:endParaRPr lang="en-US" sz="1600" dirty="0" smtClean="0">
              <a:solidFill>
                <a:prstClr val="white"/>
              </a:solidFill>
            </a:endParaRPr>
          </a:p>
        </p:txBody>
      </p:sp>
      <p:sp>
        <p:nvSpPr>
          <p:cNvPr id="15" name="TextBox 14"/>
          <p:cNvSpPr txBox="1"/>
          <p:nvPr/>
        </p:nvSpPr>
        <p:spPr>
          <a:xfrm>
            <a:off x="4572000" y="1328052"/>
            <a:ext cx="4218037" cy="338554"/>
          </a:xfrm>
          <a:prstGeom prst="rect">
            <a:avLst/>
          </a:prstGeom>
          <a:noFill/>
        </p:spPr>
        <p:txBody>
          <a:bodyPr wrap="square" rtlCol="0">
            <a:spAutoFit/>
          </a:bodyPr>
          <a:lstStyle/>
          <a:p>
            <a:pPr algn="ctr"/>
            <a:r>
              <a:rPr lang="en-GB" sz="1600" dirty="0" smtClean="0">
                <a:solidFill>
                  <a:prstClr val="white"/>
                </a:solidFill>
              </a:rPr>
              <a:t>Analytics moving to the cloud</a:t>
            </a:r>
            <a:endParaRPr lang="en-US" sz="1600" dirty="0" smtClean="0">
              <a:solidFill>
                <a:prstClr val="white"/>
              </a:solidFill>
            </a:endParaRPr>
          </a:p>
        </p:txBody>
      </p:sp>
      <p:cxnSp>
        <p:nvCxnSpPr>
          <p:cNvPr id="7" name="Straight Connector 6"/>
          <p:cNvCxnSpPr/>
          <p:nvPr/>
        </p:nvCxnSpPr>
        <p:spPr>
          <a:xfrm>
            <a:off x="4327688" y="1686350"/>
            <a:ext cx="0" cy="2762365"/>
          </a:xfrm>
          <a:prstGeom prst="line">
            <a:avLst/>
          </a:prstGeom>
          <a:ln w="9525" cap="rnd">
            <a:solidFill>
              <a:schemeClr val="bg2"/>
            </a:solidFill>
            <a:prstDash val="solid"/>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14</a:t>
            </a:fld>
            <a:endParaRPr dirty="0"/>
          </a:p>
        </p:txBody>
      </p:sp>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16971" y="1953675"/>
            <a:ext cx="1062038" cy="214238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880840" y="1954376"/>
            <a:ext cx="1909198" cy="2140985"/>
          </a:xfrm>
          <a:prstGeom prst="rect">
            <a:avLst/>
          </a:prstGeom>
        </p:spPr>
      </p:pic>
      <p:grpSp>
        <p:nvGrpSpPr>
          <p:cNvPr id="8" name="Group 7"/>
          <p:cNvGrpSpPr/>
          <p:nvPr/>
        </p:nvGrpSpPr>
        <p:grpSpPr>
          <a:xfrm>
            <a:off x="5779010" y="2522948"/>
            <a:ext cx="1309420" cy="1102952"/>
            <a:chOff x="3106346" y="1096241"/>
            <a:chExt cx="3463787" cy="2917620"/>
          </a:xfrm>
        </p:grpSpPr>
        <p:pic>
          <p:nvPicPr>
            <p:cNvPr id="25" name="Picture 2" descr="E:\Pictures\Stock MIM\shutterstock_56591227.pn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106346" y="1096241"/>
              <a:ext cx="3413949" cy="2917620"/>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7"/>
            <p:cNvSpPr>
              <a:spLocks/>
            </p:cNvSpPr>
            <p:nvPr/>
          </p:nvSpPr>
          <p:spPr bwMode="auto">
            <a:xfrm flipV="1">
              <a:off x="3264238" y="1278518"/>
              <a:ext cx="3256058" cy="899531"/>
            </a:xfrm>
            <a:custGeom>
              <a:avLst/>
              <a:gdLst>
                <a:gd name="T0" fmla="*/ 2746 w 3004"/>
                <a:gd name="T1" fmla="*/ 0 h 915"/>
                <a:gd name="T2" fmla="*/ 2742 w 3004"/>
                <a:gd name="T3" fmla="*/ 149 h 915"/>
                <a:gd name="T4" fmla="*/ 2634 w 3004"/>
                <a:gd name="T5" fmla="*/ 147 h 915"/>
                <a:gd name="T6" fmla="*/ 1818 w 3004"/>
                <a:gd name="T7" fmla="*/ 328 h 915"/>
                <a:gd name="T8" fmla="*/ 988 w 3004"/>
                <a:gd name="T9" fmla="*/ 484 h 915"/>
                <a:gd name="T10" fmla="*/ 0 w 3004"/>
                <a:gd name="T11" fmla="*/ 257 h 915"/>
                <a:gd name="T12" fmla="*/ 0 w 3004"/>
                <a:gd name="T13" fmla="*/ 842 h 915"/>
                <a:gd name="T14" fmla="*/ 576 w 3004"/>
                <a:gd name="T15" fmla="*/ 915 h 915"/>
                <a:gd name="T16" fmla="*/ 1154 w 3004"/>
                <a:gd name="T17" fmla="*/ 845 h 915"/>
                <a:gd name="T18" fmla="*/ 2361 w 3004"/>
                <a:gd name="T19" fmla="*/ 254 h 915"/>
                <a:gd name="T20" fmla="*/ 2639 w 3004"/>
                <a:gd name="T21" fmla="*/ 217 h 915"/>
                <a:gd name="T22" fmla="*/ 2740 w 3004"/>
                <a:gd name="T23" fmla="*/ 223 h 915"/>
                <a:gd name="T24" fmla="*/ 2736 w 3004"/>
                <a:gd name="T25" fmla="*/ 365 h 915"/>
                <a:gd name="T26" fmla="*/ 3004 w 3004"/>
                <a:gd name="T27" fmla="*/ 189 h 915"/>
                <a:gd name="T28" fmla="*/ 2746 w 3004"/>
                <a:gd name="T29" fmla="*/ 0 h 915"/>
                <a:gd name="connsiteX0" fmla="*/ 9141 w 10000"/>
                <a:gd name="connsiteY0" fmla="*/ 0 h 10087"/>
                <a:gd name="connsiteX1" fmla="*/ 9128 w 10000"/>
                <a:gd name="connsiteY1" fmla="*/ 1628 h 10087"/>
                <a:gd name="connsiteX2" fmla="*/ 8768 w 10000"/>
                <a:gd name="connsiteY2" fmla="*/ 1607 h 10087"/>
                <a:gd name="connsiteX3" fmla="*/ 6052 w 10000"/>
                <a:gd name="connsiteY3" fmla="*/ 3585 h 10087"/>
                <a:gd name="connsiteX4" fmla="*/ 3289 w 10000"/>
                <a:gd name="connsiteY4" fmla="*/ 5290 h 10087"/>
                <a:gd name="connsiteX5" fmla="*/ 0 w 10000"/>
                <a:gd name="connsiteY5" fmla="*/ 2809 h 10087"/>
                <a:gd name="connsiteX6" fmla="*/ 0 w 10000"/>
                <a:gd name="connsiteY6" fmla="*/ 7404 h 10087"/>
                <a:gd name="connsiteX7" fmla="*/ 1917 w 10000"/>
                <a:gd name="connsiteY7" fmla="*/ 10000 h 10087"/>
                <a:gd name="connsiteX8" fmla="*/ 3842 w 10000"/>
                <a:gd name="connsiteY8" fmla="*/ 9235 h 10087"/>
                <a:gd name="connsiteX9" fmla="*/ 7860 w 10000"/>
                <a:gd name="connsiteY9" fmla="*/ 2776 h 10087"/>
                <a:gd name="connsiteX10" fmla="*/ 8785 w 10000"/>
                <a:gd name="connsiteY10" fmla="*/ 2372 h 10087"/>
                <a:gd name="connsiteX11" fmla="*/ 9121 w 10000"/>
                <a:gd name="connsiteY11" fmla="*/ 2437 h 10087"/>
                <a:gd name="connsiteX12" fmla="*/ 9108 w 10000"/>
                <a:gd name="connsiteY12" fmla="*/ 3989 h 10087"/>
                <a:gd name="connsiteX13" fmla="*/ 10000 w 10000"/>
                <a:gd name="connsiteY13" fmla="*/ 2066 h 10087"/>
                <a:gd name="connsiteX14" fmla="*/ 9141 w 10000"/>
                <a:gd name="connsiteY14" fmla="*/ 0 h 10087"/>
                <a:gd name="connsiteX0" fmla="*/ 9283 w 10142"/>
                <a:gd name="connsiteY0" fmla="*/ 0 h 9523"/>
                <a:gd name="connsiteX1" fmla="*/ 9270 w 10142"/>
                <a:gd name="connsiteY1" fmla="*/ 1628 h 9523"/>
                <a:gd name="connsiteX2" fmla="*/ 8910 w 10142"/>
                <a:gd name="connsiteY2" fmla="*/ 1607 h 9523"/>
                <a:gd name="connsiteX3" fmla="*/ 6194 w 10142"/>
                <a:gd name="connsiteY3" fmla="*/ 3585 h 9523"/>
                <a:gd name="connsiteX4" fmla="*/ 3431 w 10142"/>
                <a:gd name="connsiteY4" fmla="*/ 5290 h 9523"/>
                <a:gd name="connsiteX5" fmla="*/ 142 w 10142"/>
                <a:gd name="connsiteY5" fmla="*/ 2809 h 9523"/>
                <a:gd name="connsiteX6" fmla="*/ 142 w 10142"/>
                <a:gd name="connsiteY6" fmla="*/ 7404 h 9523"/>
                <a:gd name="connsiteX7" fmla="*/ 2059 w 10142"/>
                <a:gd name="connsiteY7" fmla="*/ 8302 h 9523"/>
                <a:gd name="connsiteX8" fmla="*/ 3984 w 10142"/>
                <a:gd name="connsiteY8" fmla="*/ 9235 h 9523"/>
                <a:gd name="connsiteX9" fmla="*/ 8002 w 10142"/>
                <a:gd name="connsiteY9" fmla="*/ 2776 h 9523"/>
                <a:gd name="connsiteX10" fmla="*/ 8927 w 10142"/>
                <a:gd name="connsiteY10" fmla="*/ 2372 h 9523"/>
                <a:gd name="connsiteX11" fmla="*/ 9263 w 10142"/>
                <a:gd name="connsiteY11" fmla="*/ 2437 h 9523"/>
                <a:gd name="connsiteX12" fmla="*/ 9250 w 10142"/>
                <a:gd name="connsiteY12" fmla="*/ 3989 h 9523"/>
                <a:gd name="connsiteX13" fmla="*/ 10142 w 10142"/>
                <a:gd name="connsiteY13" fmla="*/ 2066 h 9523"/>
                <a:gd name="connsiteX14" fmla="*/ 9283 w 10142"/>
                <a:gd name="connsiteY14" fmla="*/ 0 h 9523"/>
                <a:gd name="connsiteX0" fmla="*/ 9153 w 10000"/>
                <a:gd name="connsiteY0" fmla="*/ 0 h 8752"/>
                <a:gd name="connsiteX1" fmla="*/ 9140 w 10000"/>
                <a:gd name="connsiteY1" fmla="*/ 1710 h 8752"/>
                <a:gd name="connsiteX2" fmla="*/ 8785 w 10000"/>
                <a:gd name="connsiteY2" fmla="*/ 1687 h 8752"/>
                <a:gd name="connsiteX3" fmla="*/ 6107 w 10000"/>
                <a:gd name="connsiteY3" fmla="*/ 3765 h 8752"/>
                <a:gd name="connsiteX4" fmla="*/ 3383 w 10000"/>
                <a:gd name="connsiteY4" fmla="*/ 5555 h 8752"/>
                <a:gd name="connsiteX5" fmla="*/ 140 w 10000"/>
                <a:gd name="connsiteY5" fmla="*/ 2950 h 8752"/>
                <a:gd name="connsiteX6" fmla="*/ 140 w 10000"/>
                <a:gd name="connsiteY6" fmla="*/ 7775 h 8752"/>
                <a:gd name="connsiteX7" fmla="*/ 2030 w 10000"/>
                <a:gd name="connsiteY7" fmla="*/ 8718 h 8752"/>
                <a:gd name="connsiteX8" fmla="*/ 3943 w 10000"/>
                <a:gd name="connsiteY8" fmla="*/ 7967 h 8752"/>
                <a:gd name="connsiteX9" fmla="*/ 7890 w 10000"/>
                <a:gd name="connsiteY9" fmla="*/ 2915 h 8752"/>
                <a:gd name="connsiteX10" fmla="*/ 8802 w 10000"/>
                <a:gd name="connsiteY10" fmla="*/ 2491 h 8752"/>
                <a:gd name="connsiteX11" fmla="*/ 9133 w 10000"/>
                <a:gd name="connsiteY11" fmla="*/ 2559 h 8752"/>
                <a:gd name="connsiteX12" fmla="*/ 9120 w 10000"/>
                <a:gd name="connsiteY12" fmla="*/ 4189 h 8752"/>
                <a:gd name="connsiteX13" fmla="*/ 10000 w 10000"/>
                <a:gd name="connsiteY13" fmla="*/ 2169 h 8752"/>
                <a:gd name="connsiteX14" fmla="*/ 9153 w 10000"/>
                <a:gd name="connsiteY14" fmla="*/ 0 h 8752"/>
                <a:gd name="connsiteX0" fmla="*/ 9059 w 9906"/>
                <a:gd name="connsiteY0" fmla="*/ 0 h 10000"/>
                <a:gd name="connsiteX1" fmla="*/ 9046 w 9906"/>
                <a:gd name="connsiteY1" fmla="*/ 1954 h 10000"/>
                <a:gd name="connsiteX2" fmla="*/ 8691 w 9906"/>
                <a:gd name="connsiteY2" fmla="*/ 1928 h 10000"/>
                <a:gd name="connsiteX3" fmla="*/ 6013 w 9906"/>
                <a:gd name="connsiteY3" fmla="*/ 4302 h 10000"/>
                <a:gd name="connsiteX4" fmla="*/ 3289 w 9906"/>
                <a:gd name="connsiteY4" fmla="*/ 6347 h 10000"/>
                <a:gd name="connsiteX5" fmla="*/ 541 w 9906"/>
                <a:gd name="connsiteY5" fmla="*/ 5468 h 10000"/>
                <a:gd name="connsiteX6" fmla="*/ 46 w 9906"/>
                <a:gd name="connsiteY6" fmla="*/ 8884 h 10000"/>
                <a:gd name="connsiteX7" fmla="*/ 1936 w 9906"/>
                <a:gd name="connsiteY7" fmla="*/ 9961 h 10000"/>
                <a:gd name="connsiteX8" fmla="*/ 3849 w 9906"/>
                <a:gd name="connsiteY8" fmla="*/ 9103 h 10000"/>
                <a:gd name="connsiteX9" fmla="*/ 7796 w 9906"/>
                <a:gd name="connsiteY9" fmla="*/ 3331 h 10000"/>
                <a:gd name="connsiteX10" fmla="*/ 8708 w 9906"/>
                <a:gd name="connsiteY10" fmla="*/ 2846 h 10000"/>
                <a:gd name="connsiteX11" fmla="*/ 9039 w 9906"/>
                <a:gd name="connsiteY11" fmla="*/ 2924 h 10000"/>
                <a:gd name="connsiteX12" fmla="*/ 9026 w 9906"/>
                <a:gd name="connsiteY12" fmla="*/ 4786 h 10000"/>
                <a:gd name="connsiteX13" fmla="*/ 9906 w 9906"/>
                <a:gd name="connsiteY13" fmla="*/ 2478 h 10000"/>
                <a:gd name="connsiteX14" fmla="*/ 9059 w 9906"/>
                <a:gd name="connsiteY14" fmla="*/ 0 h 10000"/>
                <a:gd name="connsiteX0" fmla="*/ 8814 w 9669"/>
                <a:gd name="connsiteY0" fmla="*/ 0 h 10000"/>
                <a:gd name="connsiteX1" fmla="*/ 8801 w 9669"/>
                <a:gd name="connsiteY1" fmla="*/ 1954 h 10000"/>
                <a:gd name="connsiteX2" fmla="*/ 8442 w 9669"/>
                <a:gd name="connsiteY2" fmla="*/ 1928 h 10000"/>
                <a:gd name="connsiteX3" fmla="*/ 5739 w 9669"/>
                <a:gd name="connsiteY3" fmla="*/ 4302 h 10000"/>
                <a:gd name="connsiteX4" fmla="*/ 2989 w 9669"/>
                <a:gd name="connsiteY4" fmla="*/ 6347 h 10000"/>
                <a:gd name="connsiteX5" fmla="*/ 215 w 9669"/>
                <a:gd name="connsiteY5" fmla="*/ 5468 h 10000"/>
                <a:gd name="connsiteX6" fmla="*/ 78 w 9669"/>
                <a:gd name="connsiteY6" fmla="*/ 8884 h 10000"/>
                <a:gd name="connsiteX7" fmla="*/ 1623 w 9669"/>
                <a:gd name="connsiteY7" fmla="*/ 9961 h 10000"/>
                <a:gd name="connsiteX8" fmla="*/ 3555 w 9669"/>
                <a:gd name="connsiteY8" fmla="*/ 9103 h 10000"/>
                <a:gd name="connsiteX9" fmla="*/ 7539 w 9669"/>
                <a:gd name="connsiteY9" fmla="*/ 3331 h 10000"/>
                <a:gd name="connsiteX10" fmla="*/ 8460 w 9669"/>
                <a:gd name="connsiteY10" fmla="*/ 2846 h 10000"/>
                <a:gd name="connsiteX11" fmla="*/ 8794 w 9669"/>
                <a:gd name="connsiteY11" fmla="*/ 2924 h 10000"/>
                <a:gd name="connsiteX12" fmla="*/ 8781 w 9669"/>
                <a:gd name="connsiteY12" fmla="*/ 4786 h 10000"/>
                <a:gd name="connsiteX13" fmla="*/ 9669 w 9669"/>
                <a:gd name="connsiteY13" fmla="*/ 2478 h 10000"/>
                <a:gd name="connsiteX14" fmla="*/ 8814 w 9669"/>
                <a:gd name="connsiteY14" fmla="*/ 0 h 10000"/>
                <a:gd name="connsiteX0" fmla="*/ 8927 w 9811"/>
                <a:gd name="connsiteY0" fmla="*/ 0 h 10253"/>
                <a:gd name="connsiteX1" fmla="*/ 8913 w 9811"/>
                <a:gd name="connsiteY1" fmla="*/ 1954 h 10253"/>
                <a:gd name="connsiteX2" fmla="*/ 8542 w 9811"/>
                <a:gd name="connsiteY2" fmla="*/ 1928 h 10253"/>
                <a:gd name="connsiteX3" fmla="*/ 5746 w 9811"/>
                <a:gd name="connsiteY3" fmla="*/ 4302 h 10253"/>
                <a:gd name="connsiteX4" fmla="*/ 2902 w 9811"/>
                <a:gd name="connsiteY4" fmla="*/ 6347 h 10253"/>
                <a:gd name="connsiteX5" fmla="*/ 33 w 9811"/>
                <a:gd name="connsiteY5" fmla="*/ 5468 h 10253"/>
                <a:gd name="connsiteX6" fmla="*/ 1490 w 9811"/>
                <a:gd name="connsiteY6" fmla="*/ 9961 h 10253"/>
                <a:gd name="connsiteX7" fmla="*/ 3488 w 9811"/>
                <a:gd name="connsiteY7" fmla="*/ 9103 h 10253"/>
                <a:gd name="connsiteX8" fmla="*/ 7608 w 9811"/>
                <a:gd name="connsiteY8" fmla="*/ 3331 h 10253"/>
                <a:gd name="connsiteX9" fmla="*/ 8561 w 9811"/>
                <a:gd name="connsiteY9" fmla="*/ 2846 h 10253"/>
                <a:gd name="connsiteX10" fmla="*/ 8906 w 9811"/>
                <a:gd name="connsiteY10" fmla="*/ 2924 h 10253"/>
                <a:gd name="connsiteX11" fmla="*/ 8893 w 9811"/>
                <a:gd name="connsiteY11" fmla="*/ 4786 h 10253"/>
                <a:gd name="connsiteX12" fmla="*/ 9811 w 9811"/>
                <a:gd name="connsiteY12" fmla="*/ 2478 h 10253"/>
                <a:gd name="connsiteX13" fmla="*/ 8927 w 9811"/>
                <a:gd name="connsiteY13" fmla="*/ 0 h 10253"/>
                <a:gd name="connsiteX0" fmla="*/ 9098 w 9999"/>
                <a:gd name="connsiteY0" fmla="*/ 0 h 9972"/>
                <a:gd name="connsiteX1" fmla="*/ 9084 w 9999"/>
                <a:gd name="connsiteY1" fmla="*/ 1906 h 9972"/>
                <a:gd name="connsiteX2" fmla="*/ 8706 w 9999"/>
                <a:gd name="connsiteY2" fmla="*/ 1880 h 9972"/>
                <a:gd name="connsiteX3" fmla="*/ 5856 w 9999"/>
                <a:gd name="connsiteY3" fmla="*/ 4196 h 9972"/>
                <a:gd name="connsiteX4" fmla="*/ 2957 w 9999"/>
                <a:gd name="connsiteY4" fmla="*/ 6190 h 9972"/>
                <a:gd name="connsiteX5" fmla="*/ 33 w 9999"/>
                <a:gd name="connsiteY5" fmla="*/ 5333 h 9972"/>
                <a:gd name="connsiteX6" fmla="*/ 1518 w 9999"/>
                <a:gd name="connsiteY6" fmla="*/ 9715 h 9972"/>
                <a:gd name="connsiteX7" fmla="*/ 3554 w 9999"/>
                <a:gd name="connsiteY7" fmla="*/ 8878 h 9972"/>
                <a:gd name="connsiteX8" fmla="*/ 7084 w 9999"/>
                <a:gd name="connsiteY8" fmla="*/ 4067 h 9972"/>
                <a:gd name="connsiteX9" fmla="*/ 8725 w 9999"/>
                <a:gd name="connsiteY9" fmla="*/ 2776 h 9972"/>
                <a:gd name="connsiteX10" fmla="*/ 9077 w 9999"/>
                <a:gd name="connsiteY10" fmla="*/ 2852 h 9972"/>
                <a:gd name="connsiteX11" fmla="*/ 9063 w 9999"/>
                <a:gd name="connsiteY11" fmla="*/ 4668 h 9972"/>
                <a:gd name="connsiteX12" fmla="*/ 9999 w 9999"/>
                <a:gd name="connsiteY12" fmla="*/ 2417 h 9972"/>
                <a:gd name="connsiteX13" fmla="*/ 9098 w 9999"/>
                <a:gd name="connsiteY13" fmla="*/ 0 h 9972"/>
                <a:gd name="connsiteX0" fmla="*/ 9099 w 10000"/>
                <a:gd name="connsiteY0" fmla="*/ 0 h 10006"/>
                <a:gd name="connsiteX1" fmla="*/ 9085 w 10000"/>
                <a:gd name="connsiteY1" fmla="*/ 1911 h 10006"/>
                <a:gd name="connsiteX2" fmla="*/ 8707 w 10000"/>
                <a:gd name="connsiteY2" fmla="*/ 1885 h 10006"/>
                <a:gd name="connsiteX3" fmla="*/ 5857 w 10000"/>
                <a:gd name="connsiteY3" fmla="*/ 4208 h 10006"/>
                <a:gd name="connsiteX4" fmla="*/ 2957 w 10000"/>
                <a:gd name="connsiteY4" fmla="*/ 6207 h 10006"/>
                <a:gd name="connsiteX5" fmla="*/ 33 w 10000"/>
                <a:gd name="connsiteY5" fmla="*/ 5348 h 10006"/>
                <a:gd name="connsiteX6" fmla="*/ 1518 w 10000"/>
                <a:gd name="connsiteY6" fmla="*/ 9742 h 10006"/>
                <a:gd name="connsiteX7" fmla="*/ 3554 w 10000"/>
                <a:gd name="connsiteY7" fmla="*/ 8903 h 10006"/>
                <a:gd name="connsiteX8" fmla="*/ 7101 w 10000"/>
                <a:gd name="connsiteY8" fmla="*/ 3902 h 10006"/>
                <a:gd name="connsiteX9" fmla="*/ 8726 w 10000"/>
                <a:gd name="connsiteY9" fmla="*/ 2784 h 10006"/>
                <a:gd name="connsiteX10" fmla="*/ 9078 w 10000"/>
                <a:gd name="connsiteY10" fmla="*/ 2860 h 10006"/>
                <a:gd name="connsiteX11" fmla="*/ 9064 w 10000"/>
                <a:gd name="connsiteY11" fmla="*/ 4681 h 10006"/>
                <a:gd name="connsiteX12" fmla="*/ 10000 w 10000"/>
                <a:gd name="connsiteY12" fmla="*/ 2424 h 10006"/>
                <a:gd name="connsiteX13" fmla="*/ 9099 w 10000"/>
                <a:gd name="connsiteY13" fmla="*/ 0 h 10006"/>
                <a:gd name="connsiteX0" fmla="*/ 9099 w 10000"/>
                <a:gd name="connsiteY0" fmla="*/ 0 h 10006"/>
                <a:gd name="connsiteX1" fmla="*/ 9085 w 10000"/>
                <a:gd name="connsiteY1" fmla="*/ 1911 h 10006"/>
                <a:gd name="connsiteX2" fmla="*/ 8707 w 10000"/>
                <a:gd name="connsiteY2" fmla="*/ 1885 h 10006"/>
                <a:gd name="connsiteX3" fmla="*/ 5857 w 10000"/>
                <a:gd name="connsiteY3" fmla="*/ 4208 h 10006"/>
                <a:gd name="connsiteX4" fmla="*/ 2957 w 10000"/>
                <a:gd name="connsiteY4" fmla="*/ 6207 h 10006"/>
                <a:gd name="connsiteX5" fmla="*/ 33 w 10000"/>
                <a:gd name="connsiteY5" fmla="*/ 5348 h 10006"/>
                <a:gd name="connsiteX6" fmla="*/ 1518 w 10000"/>
                <a:gd name="connsiteY6" fmla="*/ 9742 h 10006"/>
                <a:gd name="connsiteX7" fmla="*/ 3554 w 10000"/>
                <a:gd name="connsiteY7" fmla="*/ 8903 h 10006"/>
                <a:gd name="connsiteX8" fmla="*/ 7101 w 10000"/>
                <a:gd name="connsiteY8" fmla="*/ 3902 h 10006"/>
                <a:gd name="connsiteX9" fmla="*/ 8726 w 10000"/>
                <a:gd name="connsiteY9" fmla="*/ 2784 h 10006"/>
                <a:gd name="connsiteX10" fmla="*/ 9078 w 10000"/>
                <a:gd name="connsiteY10" fmla="*/ 2860 h 10006"/>
                <a:gd name="connsiteX11" fmla="*/ 9064 w 10000"/>
                <a:gd name="connsiteY11" fmla="*/ 4681 h 10006"/>
                <a:gd name="connsiteX12" fmla="*/ 10000 w 10000"/>
                <a:gd name="connsiteY12" fmla="*/ 2424 h 10006"/>
                <a:gd name="connsiteX13" fmla="*/ 9099 w 10000"/>
                <a:gd name="connsiteY13" fmla="*/ 0 h 10006"/>
                <a:gd name="connsiteX0" fmla="*/ 9099 w 10000"/>
                <a:gd name="connsiteY0" fmla="*/ 0 h 10006"/>
                <a:gd name="connsiteX1" fmla="*/ 9085 w 10000"/>
                <a:gd name="connsiteY1" fmla="*/ 1911 h 10006"/>
                <a:gd name="connsiteX2" fmla="*/ 8707 w 10000"/>
                <a:gd name="connsiteY2" fmla="*/ 1885 h 10006"/>
                <a:gd name="connsiteX3" fmla="*/ 5857 w 10000"/>
                <a:gd name="connsiteY3" fmla="*/ 4208 h 10006"/>
                <a:gd name="connsiteX4" fmla="*/ 2957 w 10000"/>
                <a:gd name="connsiteY4" fmla="*/ 6207 h 10006"/>
                <a:gd name="connsiteX5" fmla="*/ 33 w 10000"/>
                <a:gd name="connsiteY5" fmla="*/ 5348 h 10006"/>
                <a:gd name="connsiteX6" fmla="*/ 1518 w 10000"/>
                <a:gd name="connsiteY6" fmla="*/ 9742 h 10006"/>
                <a:gd name="connsiteX7" fmla="*/ 3554 w 10000"/>
                <a:gd name="connsiteY7" fmla="*/ 8903 h 10006"/>
                <a:gd name="connsiteX8" fmla="*/ 7101 w 10000"/>
                <a:gd name="connsiteY8" fmla="*/ 3902 h 10006"/>
                <a:gd name="connsiteX9" fmla="*/ 8726 w 10000"/>
                <a:gd name="connsiteY9" fmla="*/ 2784 h 10006"/>
                <a:gd name="connsiteX10" fmla="*/ 9078 w 10000"/>
                <a:gd name="connsiteY10" fmla="*/ 2860 h 10006"/>
                <a:gd name="connsiteX11" fmla="*/ 9064 w 10000"/>
                <a:gd name="connsiteY11" fmla="*/ 4681 h 10006"/>
                <a:gd name="connsiteX12" fmla="*/ 10000 w 10000"/>
                <a:gd name="connsiteY12" fmla="*/ 2424 h 10006"/>
                <a:gd name="connsiteX13" fmla="*/ 9099 w 10000"/>
                <a:gd name="connsiteY13" fmla="*/ 0 h 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10006">
                  <a:moveTo>
                    <a:pt x="9099" y="0"/>
                  </a:moveTo>
                  <a:cubicBezTo>
                    <a:pt x="9095" y="637"/>
                    <a:pt x="9089" y="1273"/>
                    <a:pt x="9085" y="1911"/>
                  </a:cubicBezTo>
                  <a:cubicBezTo>
                    <a:pt x="8978" y="1897"/>
                    <a:pt x="8854" y="1885"/>
                    <a:pt x="8707" y="1885"/>
                  </a:cubicBezTo>
                  <a:cubicBezTo>
                    <a:pt x="8149" y="1885"/>
                    <a:pt x="7271" y="2141"/>
                    <a:pt x="5857" y="4208"/>
                  </a:cubicBezTo>
                  <a:cubicBezTo>
                    <a:pt x="4855" y="5669"/>
                    <a:pt x="3928" y="6018"/>
                    <a:pt x="2957" y="6207"/>
                  </a:cubicBezTo>
                  <a:cubicBezTo>
                    <a:pt x="1988" y="6398"/>
                    <a:pt x="602" y="6603"/>
                    <a:pt x="33" y="5348"/>
                  </a:cubicBezTo>
                  <a:cubicBezTo>
                    <a:pt x="-207" y="5937"/>
                    <a:pt x="931" y="9150"/>
                    <a:pt x="1518" y="9742"/>
                  </a:cubicBezTo>
                  <a:cubicBezTo>
                    <a:pt x="2105" y="10335"/>
                    <a:pt x="2623" y="9876"/>
                    <a:pt x="3554" y="8903"/>
                  </a:cubicBezTo>
                  <a:cubicBezTo>
                    <a:pt x="4485" y="7930"/>
                    <a:pt x="6238" y="4922"/>
                    <a:pt x="7101" y="3902"/>
                  </a:cubicBezTo>
                  <a:cubicBezTo>
                    <a:pt x="7963" y="2882"/>
                    <a:pt x="8573" y="2841"/>
                    <a:pt x="8726" y="2784"/>
                  </a:cubicBezTo>
                  <a:cubicBezTo>
                    <a:pt x="8879" y="2727"/>
                    <a:pt x="8988" y="2821"/>
                    <a:pt x="9078" y="2860"/>
                  </a:cubicBezTo>
                  <a:cubicBezTo>
                    <a:pt x="9073" y="3467"/>
                    <a:pt x="9068" y="4074"/>
                    <a:pt x="9064" y="4681"/>
                  </a:cubicBezTo>
                  <a:lnTo>
                    <a:pt x="10000" y="2424"/>
                  </a:lnTo>
                  <a:lnTo>
                    <a:pt x="9099" y="0"/>
                  </a:lnTo>
                </a:path>
              </a:pathLst>
            </a:custGeom>
            <a:solidFill>
              <a:schemeClr val="accent6">
                <a:alpha val="90000"/>
              </a:schemeClr>
            </a:solid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7" name="Freeform 8"/>
            <p:cNvSpPr>
              <a:spLocks/>
            </p:cNvSpPr>
            <p:nvPr/>
          </p:nvSpPr>
          <p:spPr bwMode="auto">
            <a:xfrm flipV="1">
              <a:off x="3106346" y="2127251"/>
              <a:ext cx="3463787" cy="391904"/>
            </a:xfrm>
            <a:custGeom>
              <a:avLst/>
              <a:gdLst>
                <a:gd name="T0" fmla="*/ 532 w 2493"/>
                <a:gd name="T1" fmla="*/ 0 h 388"/>
                <a:gd name="T2" fmla="*/ 0 w 2493"/>
                <a:gd name="T3" fmla="*/ 123 h 388"/>
                <a:gd name="T4" fmla="*/ 0 w 2493"/>
                <a:gd name="T5" fmla="*/ 388 h 388"/>
                <a:gd name="T6" fmla="*/ 641 w 2493"/>
                <a:gd name="T7" fmla="*/ 188 h 388"/>
                <a:gd name="T8" fmla="*/ 823 w 2493"/>
                <a:gd name="T9" fmla="*/ 202 h 388"/>
                <a:gd name="T10" fmla="*/ 1776 w 2493"/>
                <a:gd name="T11" fmla="*/ 340 h 388"/>
                <a:gd name="T12" fmla="*/ 1835 w 2493"/>
                <a:gd name="T13" fmla="*/ 338 h 388"/>
                <a:gd name="T14" fmla="*/ 2311 w 2493"/>
                <a:gd name="T15" fmla="*/ 257 h 388"/>
                <a:gd name="T16" fmla="*/ 2330 w 2493"/>
                <a:gd name="T17" fmla="*/ 341 h 388"/>
                <a:gd name="T18" fmla="*/ 2493 w 2493"/>
                <a:gd name="T19" fmla="*/ 177 h 388"/>
                <a:gd name="T20" fmla="*/ 2275 w 2493"/>
                <a:gd name="T21" fmla="*/ 98 h 388"/>
                <a:gd name="T22" fmla="*/ 2296 w 2493"/>
                <a:gd name="T23" fmla="*/ 189 h 388"/>
                <a:gd name="T24" fmla="*/ 1874 w 2493"/>
                <a:gd name="T25" fmla="*/ 234 h 388"/>
                <a:gd name="T26" fmla="*/ 987 w 2493"/>
                <a:gd name="T27" fmla="*/ 71 h 388"/>
                <a:gd name="T28" fmla="*/ 532 w 2493"/>
                <a:gd name="T29"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93" h="388">
                  <a:moveTo>
                    <a:pt x="532" y="0"/>
                  </a:moveTo>
                  <a:cubicBezTo>
                    <a:pt x="272" y="0"/>
                    <a:pt x="87" y="73"/>
                    <a:pt x="0" y="123"/>
                  </a:cubicBezTo>
                  <a:cubicBezTo>
                    <a:pt x="0" y="388"/>
                    <a:pt x="0" y="388"/>
                    <a:pt x="0" y="388"/>
                  </a:cubicBezTo>
                  <a:cubicBezTo>
                    <a:pt x="109" y="311"/>
                    <a:pt x="332" y="188"/>
                    <a:pt x="641" y="188"/>
                  </a:cubicBezTo>
                  <a:cubicBezTo>
                    <a:pt x="699" y="188"/>
                    <a:pt x="759" y="193"/>
                    <a:pt x="823" y="202"/>
                  </a:cubicBezTo>
                  <a:cubicBezTo>
                    <a:pt x="1016" y="231"/>
                    <a:pt x="1470" y="340"/>
                    <a:pt x="1776" y="340"/>
                  </a:cubicBezTo>
                  <a:cubicBezTo>
                    <a:pt x="1796" y="340"/>
                    <a:pt x="1816" y="339"/>
                    <a:pt x="1835" y="338"/>
                  </a:cubicBezTo>
                  <a:cubicBezTo>
                    <a:pt x="2065" y="326"/>
                    <a:pt x="2310" y="257"/>
                    <a:pt x="2311" y="257"/>
                  </a:cubicBezTo>
                  <a:cubicBezTo>
                    <a:pt x="2330" y="341"/>
                    <a:pt x="2330" y="341"/>
                    <a:pt x="2330" y="341"/>
                  </a:cubicBezTo>
                  <a:cubicBezTo>
                    <a:pt x="2493" y="177"/>
                    <a:pt x="2493" y="177"/>
                    <a:pt x="2493" y="177"/>
                  </a:cubicBezTo>
                  <a:cubicBezTo>
                    <a:pt x="2275" y="98"/>
                    <a:pt x="2275" y="98"/>
                    <a:pt x="2275" y="98"/>
                  </a:cubicBezTo>
                  <a:cubicBezTo>
                    <a:pt x="2296" y="189"/>
                    <a:pt x="2296" y="189"/>
                    <a:pt x="2296" y="189"/>
                  </a:cubicBezTo>
                  <a:cubicBezTo>
                    <a:pt x="2147" y="219"/>
                    <a:pt x="2011" y="234"/>
                    <a:pt x="1874" y="234"/>
                  </a:cubicBezTo>
                  <a:cubicBezTo>
                    <a:pt x="1611" y="234"/>
                    <a:pt x="1347" y="179"/>
                    <a:pt x="987" y="71"/>
                  </a:cubicBezTo>
                  <a:cubicBezTo>
                    <a:pt x="818" y="20"/>
                    <a:pt x="665" y="0"/>
                    <a:pt x="532" y="0"/>
                  </a:cubicBezTo>
                </a:path>
              </a:pathLst>
            </a:custGeom>
            <a:solidFill>
              <a:schemeClr val="accent3">
                <a:alpha val="90000"/>
              </a:schemeClr>
            </a:solid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8" name="Freeform 8"/>
            <p:cNvSpPr>
              <a:spLocks/>
            </p:cNvSpPr>
            <p:nvPr/>
          </p:nvSpPr>
          <p:spPr bwMode="auto">
            <a:xfrm>
              <a:off x="3106346" y="2755206"/>
              <a:ext cx="3463787" cy="451777"/>
            </a:xfrm>
            <a:custGeom>
              <a:avLst/>
              <a:gdLst>
                <a:gd name="T0" fmla="*/ 532 w 2493"/>
                <a:gd name="T1" fmla="*/ 0 h 388"/>
                <a:gd name="T2" fmla="*/ 0 w 2493"/>
                <a:gd name="T3" fmla="*/ 123 h 388"/>
                <a:gd name="T4" fmla="*/ 0 w 2493"/>
                <a:gd name="T5" fmla="*/ 388 h 388"/>
                <a:gd name="T6" fmla="*/ 641 w 2493"/>
                <a:gd name="T7" fmla="*/ 188 h 388"/>
                <a:gd name="T8" fmla="*/ 823 w 2493"/>
                <a:gd name="T9" fmla="*/ 202 h 388"/>
                <a:gd name="T10" fmla="*/ 1776 w 2493"/>
                <a:gd name="T11" fmla="*/ 340 h 388"/>
                <a:gd name="T12" fmla="*/ 1835 w 2493"/>
                <a:gd name="T13" fmla="*/ 338 h 388"/>
                <a:gd name="T14" fmla="*/ 2311 w 2493"/>
                <a:gd name="T15" fmla="*/ 257 h 388"/>
                <a:gd name="T16" fmla="*/ 2330 w 2493"/>
                <a:gd name="T17" fmla="*/ 341 h 388"/>
                <a:gd name="T18" fmla="*/ 2493 w 2493"/>
                <a:gd name="T19" fmla="*/ 177 h 388"/>
                <a:gd name="T20" fmla="*/ 2275 w 2493"/>
                <a:gd name="T21" fmla="*/ 98 h 388"/>
                <a:gd name="T22" fmla="*/ 2296 w 2493"/>
                <a:gd name="T23" fmla="*/ 189 h 388"/>
                <a:gd name="T24" fmla="*/ 1874 w 2493"/>
                <a:gd name="T25" fmla="*/ 234 h 388"/>
                <a:gd name="T26" fmla="*/ 987 w 2493"/>
                <a:gd name="T27" fmla="*/ 71 h 388"/>
                <a:gd name="T28" fmla="*/ 532 w 2493"/>
                <a:gd name="T29"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93" h="388">
                  <a:moveTo>
                    <a:pt x="532" y="0"/>
                  </a:moveTo>
                  <a:cubicBezTo>
                    <a:pt x="272" y="0"/>
                    <a:pt x="87" y="73"/>
                    <a:pt x="0" y="123"/>
                  </a:cubicBezTo>
                  <a:cubicBezTo>
                    <a:pt x="0" y="388"/>
                    <a:pt x="0" y="388"/>
                    <a:pt x="0" y="388"/>
                  </a:cubicBezTo>
                  <a:cubicBezTo>
                    <a:pt x="109" y="311"/>
                    <a:pt x="332" y="188"/>
                    <a:pt x="641" y="188"/>
                  </a:cubicBezTo>
                  <a:cubicBezTo>
                    <a:pt x="699" y="188"/>
                    <a:pt x="759" y="193"/>
                    <a:pt x="823" y="202"/>
                  </a:cubicBezTo>
                  <a:cubicBezTo>
                    <a:pt x="1016" y="231"/>
                    <a:pt x="1470" y="340"/>
                    <a:pt x="1776" y="340"/>
                  </a:cubicBezTo>
                  <a:cubicBezTo>
                    <a:pt x="1796" y="340"/>
                    <a:pt x="1816" y="339"/>
                    <a:pt x="1835" y="338"/>
                  </a:cubicBezTo>
                  <a:cubicBezTo>
                    <a:pt x="2065" y="326"/>
                    <a:pt x="2310" y="257"/>
                    <a:pt x="2311" y="257"/>
                  </a:cubicBezTo>
                  <a:cubicBezTo>
                    <a:pt x="2330" y="341"/>
                    <a:pt x="2330" y="341"/>
                    <a:pt x="2330" y="341"/>
                  </a:cubicBezTo>
                  <a:cubicBezTo>
                    <a:pt x="2493" y="177"/>
                    <a:pt x="2493" y="177"/>
                    <a:pt x="2493" y="177"/>
                  </a:cubicBezTo>
                  <a:cubicBezTo>
                    <a:pt x="2275" y="98"/>
                    <a:pt x="2275" y="98"/>
                    <a:pt x="2275" y="98"/>
                  </a:cubicBezTo>
                  <a:cubicBezTo>
                    <a:pt x="2296" y="189"/>
                    <a:pt x="2296" y="189"/>
                    <a:pt x="2296" y="189"/>
                  </a:cubicBezTo>
                  <a:cubicBezTo>
                    <a:pt x="2147" y="219"/>
                    <a:pt x="2011" y="234"/>
                    <a:pt x="1874" y="234"/>
                  </a:cubicBezTo>
                  <a:cubicBezTo>
                    <a:pt x="1611" y="234"/>
                    <a:pt x="1347" y="179"/>
                    <a:pt x="987" y="71"/>
                  </a:cubicBezTo>
                  <a:cubicBezTo>
                    <a:pt x="818" y="20"/>
                    <a:pt x="665" y="0"/>
                    <a:pt x="532" y="0"/>
                  </a:cubicBezTo>
                </a:path>
              </a:pathLst>
            </a:custGeom>
            <a:solidFill>
              <a:schemeClr val="accent5">
                <a:alpha val="90000"/>
              </a:schemeClr>
            </a:solid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9" name="Freeform 7"/>
            <p:cNvSpPr>
              <a:spLocks/>
            </p:cNvSpPr>
            <p:nvPr/>
          </p:nvSpPr>
          <p:spPr bwMode="auto">
            <a:xfrm>
              <a:off x="3264238" y="3200400"/>
              <a:ext cx="3256058" cy="694413"/>
            </a:xfrm>
            <a:custGeom>
              <a:avLst/>
              <a:gdLst>
                <a:gd name="T0" fmla="*/ 2746 w 3004"/>
                <a:gd name="T1" fmla="*/ 0 h 915"/>
                <a:gd name="T2" fmla="*/ 2742 w 3004"/>
                <a:gd name="T3" fmla="*/ 149 h 915"/>
                <a:gd name="T4" fmla="*/ 2634 w 3004"/>
                <a:gd name="T5" fmla="*/ 147 h 915"/>
                <a:gd name="T6" fmla="*/ 1818 w 3004"/>
                <a:gd name="T7" fmla="*/ 328 h 915"/>
                <a:gd name="T8" fmla="*/ 988 w 3004"/>
                <a:gd name="T9" fmla="*/ 484 h 915"/>
                <a:gd name="T10" fmla="*/ 0 w 3004"/>
                <a:gd name="T11" fmla="*/ 257 h 915"/>
                <a:gd name="T12" fmla="*/ 0 w 3004"/>
                <a:gd name="T13" fmla="*/ 842 h 915"/>
                <a:gd name="T14" fmla="*/ 576 w 3004"/>
                <a:gd name="T15" fmla="*/ 915 h 915"/>
                <a:gd name="T16" fmla="*/ 1154 w 3004"/>
                <a:gd name="T17" fmla="*/ 845 h 915"/>
                <a:gd name="T18" fmla="*/ 2361 w 3004"/>
                <a:gd name="T19" fmla="*/ 254 h 915"/>
                <a:gd name="T20" fmla="*/ 2639 w 3004"/>
                <a:gd name="T21" fmla="*/ 217 h 915"/>
                <a:gd name="T22" fmla="*/ 2740 w 3004"/>
                <a:gd name="T23" fmla="*/ 223 h 915"/>
                <a:gd name="T24" fmla="*/ 2736 w 3004"/>
                <a:gd name="T25" fmla="*/ 365 h 915"/>
                <a:gd name="T26" fmla="*/ 3004 w 3004"/>
                <a:gd name="T27" fmla="*/ 189 h 915"/>
                <a:gd name="T28" fmla="*/ 2746 w 3004"/>
                <a:gd name="T29" fmla="*/ 0 h 915"/>
                <a:gd name="connsiteX0" fmla="*/ 9141 w 10000"/>
                <a:gd name="connsiteY0" fmla="*/ 0 h 10087"/>
                <a:gd name="connsiteX1" fmla="*/ 9128 w 10000"/>
                <a:gd name="connsiteY1" fmla="*/ 1628 h 10087"/>
                <a:gd name="connsiteX2" fmla="*/ 8768 w 10000"/>
                <a:gd name="connsiteY2" fmla="*/ 1607 h 10087"/>
                <a:gd name="connsiteX3" fmla="*/ 6052 w 10000"/>
                <a:gd name="connsiteY3" fmla="*/ 3585 h 10087"/>
                <a:gd name="connsiteX4" fmla="*/ 3289 w 10000"/>
                <a:gd name="connsiteY4" fmla="*/ 5290 h 10087"/>
                <a:gd name="connsiteX5" fmla="*/ 0 w 10000"/>
                <a:gd name="connsiteY5" fmla="*/ 2809 h 10087"/>
                <a:gd name="connsiteX6" fmla="*/ 0 w 10000"/>
                <a:gd name="connsiteY6" fmla="*/ 7404 h 10087"/>
                <a:gd name="connsiteX7" fmla="*/ 1917 w 10000"/>
                <a:gd name="connsiteY7" fmla="*/ 10000 h 10087"/>
                <a:gd name="connsiteX8" fmla="*/ 3842 w 10000"/>
                <a:gd name="connsiteY8" fmla="*/ 9235 h 10087"/>
                <a:gd name="connsiteX9" fmla="*/ 7860 w 10000"/>
                <a:gd name="connsiteY9" fmla="*/ 2776 h 10087"/>
                <a:gd name="connsiteX10" fmla="*/ 8785 w 10000"/>
                <a:gd name="connsiteY10" fmla="*/ 2372 h 10087"/>
                <a:gd name="connsiteX11" fmla="*/ 9121 w 10000"/>
                <a:gd name="connsiteY11" fmla="*/ 2437 h 10087"/>
                <a:gd name="connsiteX12" fmla="*/ 9108 w 10000"/>
                <a:gd name="connsiteY12" fmla="*/ 3989 h 10087"/>
                <a:gd name="connsiteX13" fmla="*/ 10000 w 10000"/>
                <a:gd name="connsiteY13" fmla="*/ 2066 h 10087"/>
                <a:gd name="connsiteX14" fmla="*/ 9141 w 10000"/>
                <a:gd name="connsiteY14" fmla="*/ 0 h 10087"/>
                <a:gd name="connsiteX0" fmla="*/ 9283 w 10142"/>
                <a:gd name="connsiteY0" fmla="*/ 0 h 9523"/>
                <a:gd name="connsiteX1" fmla="*/ 9270 w 10142"/>
                <a:gd name="connsiteY1" fmla="*/ 1628 h 9523"/>
                <a:gd name="connsiteX2" fmla="*/ 8910 w 10142"/>
                <a:gd name="connsiteY2" fmla="*/ 1607 h 9523"/>
                <a:gd name="connsiteX3" fmla="*/ 6194 w 10142"/>
                <a:gd name="connsiteY3" fmla="*/ 3585 h 9523"/>
                <a:gd name="connsiteX4" fmla="*/ 3431 w 10142"/>
                <a:gd name="connsiteY4" fmla="*/ 5290 h 9523"/>
                <a:gd name="connsiteX5" fmla="*/ 142 w 10142"/>
                <a:gd name="connsiteY5" fmla="*/ 2809 h 9523"/>
                <a:gd name="connsiteX6" fmla="*/ 142 w 10142"/>
                <a:gd name="connsiteY6" fmla="*/ 7404 h 9523"/>
                <a:gd name="connsiteX7" fmla="*/ 2059 w 10142"/>
                <a:gd name="connsiteY7" fmla="*/ 8302 h 9523"/>
                <a:gd name="connsiteX8" fmla="*/ 3984 w 10142"/>
                <a:gd name="connsiteY8" fmla="*/ 9235 h 9523"/>
                <a:gd name="connsiteX9" fmla="*/ 8002 w 10142"/>
                <a:gd name="connsiteY9" fmla="*/ 2776 h 9523"/>
                <a:gd name="connsiteX10" fmla="*/ 8927 w 10142"/>
                <a:gd name="connsiteY10" fmla="*/ 2372 h 9523"/>
                <a:gd name="connsiteX11" fmla="*/ 9263 w 10142"/>
                <a:gd name="connsiteY11" fmla="*/ 2437 h 9523"/>
                <a:gd name="connsiteX12" fmla="*/ 9250 w 10142"/>
                <a:gd name="connsiteY12" fmla="*/ 3989 h 9523"/>
                <a:gd name="connsiteX13" fmla="*/ 10142 w 10142"/>
                <a:gd name="connsiteY13" fmla="*/ 2066 h 9523"/>
                <a:gd name="connsiteX14" fmla="*/ 9283 w 10142"/>
                <a:gd name="connsiteY14" fmla="*/ 0 h 9523"/>
                <a:gd name="connsiteX0" fmla="*/ 9153 w 10000"/>
                <a:gd name="connsiteY0" fmla="*/ 0 h 8752"/>
                <a:gd name="connsiteX1" fmla="*/ 9140 w 10000"/>
                <a:gd name="connsiteY1" fmla="*/ 1710 h 8752"/>
                <a:gd name="connsiteX2" fmla="*/ 8785 w 10000"/>
                <a:gd name="connsiteY2" fmla="*/ 1687 h 8752"/>
                <a:gd name="connsiteX3" fmla="*/ 6107 w 10000"/>
                <a:gd name="connsiteY3" fmla="*/ 3765 h 8752"/>
                <a:gd name="connsiteX4" fmla="*/ 3383 w 10000"/>
                <a:gd name="connsiteY4" fmla="*/ 5555 h 8752"/>
                <a:gd name="connsiteX5" fmla="*/ 140 w 10000"/>
                <a:gd name="connsiteY5" fmla="*/ 2950 h 8752"/>
                <a:gd name="connsiteX6" fmla="*/ 140 w 10000"/>
                <a:gd name="connsiteY6" fmla="*/ 7775 h 8752"/>
                <a:gd name="connsiteX7" fmla="*/ 2030 w 10000"/>
                <a:gd name="connsiteY7" fmla="*/ 8718 h 8752"/>
                <a:gd name="connsiteX8" fmla="*/ 3943 w 10000"/>
                <a:gd name="connsiteY8" fmla="*/ 7967 h 8752"/>
                <a:gd name="connsiteX9" fmla="*/ 7890 w 10000"/>
                <a:gd name="connsiteY9" fmla="*/ 2915 h 8752"/>
                <a:gd name="connsiteX10" fmla="*/ 8802 w 10000"/>
                <a:gd name="connsiteY10" fmla="*/ 2491 h 8752"/>
                <a:gd name="connsiteX11" fmla="*/ 9133 w 10000"/>
                <a:gd name="connsiteY11" fmla="*/ 2559 h 8752"/>
                <a:gd name="connsiteX12" fmla="*/ 9120 w 10000"/>
                <a:gd name="connsiteY12" fmla="*/ 4189 h 8752"/>
                <a:gd name="connsiteX13" fmla="*/ 10000 w 10000"/>
                <a:gd name="connsiteY13" fmla="*/ 2169 h 8752"/>
                <a:gd name="connsiteX14" fmla="*/ 9153 w 10000"/>
                <a:gd name="connsiteY14" fmla="*/ 0 h 8752"/>
                <a:gd name="connsiteX0" fmla="*/ 9059 w 9906"/>
                <a:gd name="connsiteY0" fmla="*/ 0 h 10000"/>
                <a:gd name="connsiteX1" fmla="*/ 9046 w 9906"/>
                <a:gd name="connsiteY1" fmla="*/ 1954 h 10000"/>
                <a:gd name="connsiteX2" fmla="*/ 8691 w 9906"/>
                <a:gd name="connsiteY2" fmla="*/ 1928 h 10000"/>
                <a:gd name="connsiteX3" fmla="*/ 6013 w 9906"/>
                <a:gd name="connsiteY3" fmla="*/ 4302 h 10000"/>
                <a:gd name="connsiteX4" fmla="*/ 3289 w 9906"/>
                <a:gd name="connsiteY4" fmla="*/ 6347 h 10000"/>
                <a:gd name="connsiteX5" fmla="*/ 541 w 9906"/>
                <a:gd name="connsiteY5" fmla="*/ 5468 h 10000"/>
                <a:gd name="connsiteX6" fmla="*/ 46 w 9906"/>
                <a:gd name="connsiteY6" fmla="*/ 8884 h 10000"/>
                <a:gd name="connsiteX7" fmla="*/ 1936 w 9906"/>
                <a:gd name="connsiteY7" fmla="*/ 9961 h 10000"/>
                <a:gd name="connsiteX8" fmla="*/ 3849 w 9906"/>
                <a:gd name="connsiteY8" fmla="*/ 9103 h 10000"/>
                <a:gd name="connsiteX9" fmla="*/ 7796 w 9906"/>
                <a:gd name="connsiteY9" fmla="*/ 3331 h 10000"/>
                <a:gd name="connsiteX10" fmla="*/ 8708 w 9906"/>
                <a:gd name="connsiteY10" fmla="*/ 2846 h 10000"/>
                <a:gd name="connsiteX11" fmla="*/ 9039 w 9906"/>
                <a:gd name="connsiteY11" fmla="*/ 2924 h 10000"/>
                <a:gd name="connsiteX12" fmla="*/ 9026 w 9906"/>
                <a:gd name="connsiteY12" fmla="*/ 4786 h 10000"/>
                <a:gd name="connsiteX13" fmla="*/ 9906 w 9906"/>
                <a:gd name="connsiteY13" fmla="*/ 2478 h 10000"/>
                <a:gd name="connsiteX14" fmla="*/ 9059 w 9906"/>
                <a:gd name="connsiteY14" fmla="*/ 0 h 10000"/>
                <a:gd name="connsiteX0" fmla="*/ 8814 w 9669"/>
                <a:gd name="connsiteY0" fmla="*/ 0 h 10000"/>
                <a:gd name="connsiteX1" fmla="*/ 8801 w 9669"/>
                <a:gd name="connsiteY1" fmla="*/ 1954 h 10000"/>
                <a:gd name="connsiteX2" fmla="*/ 8442 w 9669"/>
                <a:gd name="connsiteY2" fmla="*/ 1928 h 10000"/>
                <a:gd name="connsiteX3" fmla="*/ 5739 w 9669"/>
                <a:gd name="connsiteY3" fmla="*/ 4302 h 10000"/>
                <a:gd name="connsiteX4" fmla="*/ 2989 w 9669"/>
                <a:gd name="connsiteY4" fmla="*/ 6347 h 10000"/>
                <a:gd name="connsiteX5" fmla="*/ 215 w 9669"/>
                <a:gd name="connsiteY5" fmla="*/ 5468 h 10000"/>
                <a:gd name="connsiteX6" fmla="*/ 78 w 9669"/>
                <a:gd name="connsiteY6" fmla="*/ 8884 h 10000"/>
                <a:gd name="connsiteX7" fmla="*/ 1623 w 9669"/>
                <a:gd name="connsiteY7" fmla="*/ 9961 h 10000"/>
                <a:gd name="connsiteX8" fmla="*/ 3555 w 9669"/>
                <a:gd name="connsiteY8" fmla="*/ 9103 h 10000"/>
                <a:gd name="connsiteX9" fmla="*/ 7539 w 9669"/>
                <a:gd name="connsiteY9" fmla="*/ 3331 h 10000"/>
                <a:gd name="connsiteX10" fmla="*/ 8460 w 9669"/>
                <a:gd name="connsiteY10" fmla="*/ 2846 h 10000"/>
                <a:gd name="connsiteX11" fmla="*/ 8794 w 9669"/>
                <a:gd name="connsiteY11" fmla="*/ 2924 h 10000"/>
                <a:gd name="connsiteX12" fmla="*/ 8781 w 9669"/>
                <a:gd name="connsiteY12" fmla="*/ 4786 h 10000"/>
                <a:gd name="connsiteX13" fmla="*/ 9669 w 9669"/>
                <a:gd name="connsiteY13" fmla="*/ 2478 h 10000"/>
                <a:gd name="connsiteX14" fmla="*/ 8814 w 9669"/>
                <a:gd name="connsiteY14" fmla="*/ 0 h 10000"/>
                <a:gd name="connsiteX0" fmla="*/ 8927 w 9811"/>
                <a:gd name="connsiteY0" fmla="*/ 0 h 10253"/>
                <a:gd name="connsiteX1" fmla="*/ 8913 w 9811"/>
                <a:gd name="connsiteY1" fmla="*/ 1954 h 10253"/>
                <a:gd name="connsiteX2" fmla="*/ 8542 w 9811"/>
                <a:gd name="connsiteY2" fmla="*/ 1928 h 10253"/>
                <a:gd name="connsiteX3" fmla="*/ 5746 w 9811"/>
                <a:gd name="connsiteY3" fmla="*/ 4302 h 10253"/>
                <a:gd name="connsiteX4" fmla="*/ 2902 w 9811"/>
                <a:gd name="connsiteY4" fmla="*/ 6347 h 10253"/>
                <a:gd name="connsiteX5" fmla="*/ 33 w 9811"/>
                <a:gd name="connsiteY5" fmla="*/ 5468 h 10253"/>
                <a:gd name="connsiteX6" fmla="*/ 1490 w 9811"/>
                <a:gd name="connsiteY6" fmla="*/ 9961 h 10253"/>
                <a:gd name="connsiteX7" fmla="*/ 3488 w 9811"/>
                <a:gd name="connsiteY7" fmla="*/ 9103 h 10253"/>
                <a:gd name="connsiteX8" fmla="*/ 7608 w 9811"/>
                <a:gd name="connsiteY8" fmla="*/ 3331 h 10253"/>
                <a:gd name="connsiteX9" fmla="*/ 8561 w 9811"/>
                <a:gd name="connsiteY9" fmla="*/ 2846 h 10253"/>
                <a:gd name="connsiteX10" fmla="*/ 8906 w 9811"/>
                <a:gd name="connsiteY10" fmla="*/ 2924 h 10253"/>
                <a:gd name="connsiteX11" fmla="*/ 8893 w 9811"/>
                <a:gd name="connsiteY11" fmla="*/ 4786 h 10253"/>
                <a:gd name="connsiteX12" fmla="*/ 9811 w 9811"/>
                <a:gd name="connsiteY12" fmla="*/ 2478 h 10253"/>
                <a:gd name="connsiteX13" fmla="*/ 8927 w 9811"/>
                <a:gd name="connsiteY13" fmla="*/ 0 h 10253"/>
                <a:gd name="connsiteX0" fmla="*/ 9098 w 9999"/>
                <a:gd name="connsiteY0" fmla="*/ 0 h 9972"/>
                <a:gd name="connsiteX1" fmla="*/ 9084 w 9999"/>
                <a:gd name="connsiteY1" fmla="*/ 1906 h 9972"/>
                <a:gd name="connsiteX2" fmla="*/ 8706 w 9999"/>
                <a:gd name="connsiteY2" fmla="*/ 1880 h 9972"/>
                <a:gd name="connsiteX3" fmla="*/ 5856 w 9999"/>
                <a:gd name="connsiteY3" fmla="*/ 4196 h 9972"/>
                <a:gd name="connsiteX4" fmla="*/ 2957 w 9999"/>
                <a:gd name="connsiteY4" fmla="*/ 6190 h 9972"/>
                <a:gd name="connsiteX5" fmla="*/ 33 w 9999"/>
                <a:gd name="connsiteY5" fmla="*/ 5333 h 9972"/>
                <a:gd name="connsiteX6" fmla="*/ 1518 w 9999"/>
                <a:gd name="connsiteY6" fmla="*/ 9715 h 9972"/>
                <a:gd name="connsiteX7" fmla="*/ 3554 w 9999"/>
                <a:gd name="connsiteY7" fmla="*/ 8878 h 9972"/>
                <a:gd name="connsiteX8" fmla="*/ 7084 w 9999"/>
                <a:gd name="connsiteY8" fmla="*/ 4067 h 9972"/>
                <a:gd name="connsiteX9" fmla="*/ 8725 w 9999"/>
                <a:gd name="connsiteY9" fmla="*/ 2776 h 9972"/>
                <a:gd name="connsiteX10" fmla="*/ 9077 w 9999"/>
                <a:gd name="connsiteY10" fmla="*/ 2852 h 9972"/>
                <a:gd name="connsiteX11" fmla="*/ 9063 w 9999"/>
                <a:gd name="connsiteY11" fmla="*/ 4668 h 9972"/>
                <a:gd name="connsiteX12" fmla="*/ 9999 w 9999"/>
                <a:gd name="connsiteY12" fmla="*/ 2417 h 9972"/>
                <a:gd name="connsiteX13" fmla="*/ 9098 w 9999"/>
                <a:gd name="connsiteY13" fmla="*/ 0 h 9972"/>
                <a:gd name="connsiteX0" fmla="*/ 9099 w 10000"/>
                <a:gd name="connsiteY0" fmla="*/ 0 h 10006"/>
                <a:gd name="connsiteX1" fmla="*/ 9085 w 10000"/>
                <a:gd name="connsiteY1" fmla="*/ 1911 h 10006"/>
                <a:gd name="connsiteX2" fmla="*/ 8707 w 10000"/>
                <a:gd name="connsiteY2" fmla="*/ 1885 h 10006"/>
                <a:gd name="connsiteX3" fmla="*/ 5857 w 10000"/>
                <a:gd name="connsiteY3" fmla="*/ 4208 h 10006"/>
                <a:gd name="connsiteX4" fmla="*/ 2957 w 10000"/>
                <a:gd name="connsiteY4" fmla="*/ 6207 h 10006"/>
                <a:gd name="connsiteX5" fmla="*/ 33 w 10000"/>
                <a:gd name="connsiteY5" fmla="*/ 5348 h 10006"/>
                <a:gd name="connsiteX6" fmla="*/ 1518 w 10000"/>
                <a:gd name="connsiteY6" fmla="*/ 9742 h 10006"/>
                <a:gd name="connsiteX7" fmla="*/ 3554 w 10000"/>
                <a:gd name="connsiteY7" fmla="*/ 8903 h 10006"/>
                <a:gd name="connsiteX8" fmla="*/ 7101 w 10000"/>
                <a:gd name="connsiteY8" fmla="*/ 3902 h 10006"/>
                <a:gd name="connsiteX9" fmla="*/ 8726 w 10000"/>
                <a:gd name="connsiteY9" fmla="*/ 2784 h 10006"/>
                <a:gd name="connsiteX10" fmla="*/ 9078 w 10000"/>
                <a:gd name="connsiteY10" fmla="*/ 2860 h 10006"/>
                <a:gd name="connsiteX11" fmla="*/ 9064 w 10000"/>
                <a:gd name="connsiteY11" fmla="*/ 4681 h 10006"/>
                <a:gd name="connsiteX12" fmla="*/ 10000 w 10000"/>
                <a:gd name="connsiteY12" fmla="*/ 2424 h 10006"/>
                <a:gd name="connsiteX13" fmla="*/ 9099 w 10000"/>
                <a:gd name="connsiteY13" fmla="*/ 0 h 10006"/>
                <a:gd name="connsiteX0" fmla="*/ 9099 w 10000"/>
                <a:gd name="connsiteY0" fmla="*/ 0 h 10006"/>
                <a:gd name="connsiteX1" fmla="*/ 9085 w 10000"/>
                <a:gd name="connsiteY1" fmla="*/ 1911 h 10006"/>
                <a:gd name="connsiteX2" fmla="*/ 8707 w 10000"/>
                <a:gd name="connsiteY2" fmla="*/ 1885 h 10006"/>
                <a:gd name="connsiteX3" fmla="*/ 5857 w 10000"/>
                <a:gd name="connsiteY3" fmla="*/ 4208 h 10006"/>
                <a:gd name="connsiteX4" fmla="*/ 2957 w 10000"/>
                <a:gd name="connsiteY4" fmla="*/ 6207 h 10006"/>
                <a:gd name="connsiteX5" fmla="*/ 33 w 10000"/>
                <a:gd name="connsiteY5" fmla="*/ 5348 h 10006"/>
                <a:gd name="connsiteX6" fmla="*/ 1518 w 10000"/>
                <a:gd name="connsiteY6" fmla="*/ 9742 h 10006"/>
                <a:gd name="connsiteX7" fmla="*/ 3554 w 10000"/>
                <a:gd name="connsiteY7" fmla="*/ 8903 h 10006"/>
                <a:gd name="connsiteX8" fmla="*/ 7101 w 10000"/>
                <a:gd name="connsiteY8" fmla="*/ 3902 h 10006"/>
                <a:gd name="connsiteX9" fmla="*/ 8726 w 10000"/>
                <a:gd name="connsiteY9" fmla="*/ 2784 h 10006"/>
                <a:gd name="connsiteX10" fmla="*/ 9078 w 10000"/>
                <a:gd name="connsiteY10" fmla="*/ 2860 h 10006"/>
                <a:gd name="connsiteX11" fmla="*/ 9064 w 10000"/>
                <a:gd name="connsiteY11" fmla="*/ 4681 h 10006"/>
                <a:gd name="connsiteX12" fmla="*/ 10000 w 10000"/>
                <a:gd name="connsiteY12" fmla="*/ 2424 h 10006"/>
                <a:gd name="connsiteX13" fmla="*/ 9099 w 10000"/>
                <a:gd name="connsiteY13" fmla="*/ 0 h 10006"/>
                <a:gd name="connsiteX0" fmla="*/ 9099 w 10000"/>
                <a:gd name="connsiteY0" fmla="*/ 0 h 10006"/>
                <a:gd name="connsiteX1" fmla="*/ 9085 w 10000"/>
                <a:gd name="connsiteY1" fmla="*/ 1911 h 10006"/>
                <a:gd name="connsiteX2" fmla="*/ 8707 w 10000"/>
                <a:gd name="connsiteY2" fmla="*/ 1885 h 10006"/>
                <a:gd name="connsiteX3" fmla="*/ 5857 w 10000"/>
                <a:gd name="connsiteY3" fmla="*/ 4208 h 10006"/>
                <a:gd name="connsiteX4" fmla="*/ 2957 w 10000"/>
                <a:gd name="connsiteY4" fmla="*/ 6207 h 10006"/>
                <a:gd name="connsiteX5" fmla="*/ 33 w 10000"/>
                <a:gd name="connsiteY5" fmla="*/ 5348 h 10006"/>
                <a:gd name="connsiteX6" fmla="*/ 1518 w 10000"/>
                <a:gd name="connsiteY6" fmla="*/ 9742 h 10006"/>
                <a:gd name="connsiteX7" fmla="*/ 3554 w 10000"/>
                <a:gd name="connsiteY7" fmla="*/ 8903 h 10006"/>
                <a:gd name="connsiteX8" fmla="*/ 7101 w 10000"/>
                <a:gd name="connsiteY8" fmla="*/ 3902 h 10006"/>
                <a:gd name="connsiteX9" fmla="*/ 8726 w 10000"/>
                <a:gd name="connsiteY9" fmla="*/ 2784 h 10006"/>
                <a:gd name="connsiteX10" fmla="*/ 9078 w 10000"/>
                <a:gd name="connsiteY10" fmla="*/ 2860 h 10006"/>
                <a:gd name="connsiteX11" fmla="*/ 9064 w 10000"/>
                <a:gd name="connsiteY11" fmla="*/ 4681 h 10006"/>
                <a:gd name="connsiteX12" fmla="*/ 10000 w 10000"/>
                <a:gd name="connsiteY12" fmla="*/ 2424 h 10006"/>
                <a:gd name="connsiteX13" fmla="*/ 9099 w 10000"/>
                <a:gd name="connsiteY13" fmla="*/ 0 h 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10006">
                  <a:moveTo>
                    <a:pt x="9099" y="0"/>
                  </a:moveTo>
                  <a:cubicBezTo>
                    <a:pt x="9095" y="637"/>
                    <a:pt x="9089" y="1273"/>
                    <a:pt x="9085" y="1911"/>
                  </a:cubicBezTo>
                  <a:cubicBezTo>
                    <a:pt x="8978" y="1897"/>
                    <a:pt x="8854" y="1885"/>
                    <a:pt x="8707" y="1885"/>
                  </a:cubicBezTo>
                  <a:cubicBezTo>
                    <a:pt x="8149" y="1885"/>
                    <a:pt x="7271" y="2141"/>
                    <a:pt x="5857" y="4208"/>
                  </a:cubicBezTo>
                  <a:cubicBezTo>
                    <a:pt x="4855" y="5669"/>
                    <a:pt x="3928" y="6018"/>
                    <a:pt x="2957" y="6207"/>
                  </a:cubicBezTo>
                  <a:cubicBezTo>
                    <a:pt x="1988" y="6398"/>
                    <a:pt x="602" y="6603"/>
                    <a:pt x="33" y="5348"/>
                  </a:cubicBezTo>
                  <a:cubicBezTo>
                    <a:pt x="-207" y="5937"/>
                    <a:pt x="931" y="9150"/>
                    <a:pt x="1518" y="9742"/>
                  </a:cubicBezTo>
                  <a:cubicBezTo>
                    <a:pt x="2105" y="10335"/>
                    <a:pt x="2623" y="9876"/>
                    <a:pt x="3554" y="8903"/>
                  </a:cubicBezTo>
                  <a:cubicBezTo>
                    <a:pt x="4485" y="7930"/>
                    <a:pt x="6238" y="4922"/>
                    <a:pt x="7101" y="3902"/>
                  </a:cubicBezTo>
                  <a:cubicBezTo>
                    <a:pt x="7963" y="2882"/>
                    <a:pt x="8573" y="2841"/>
                    <a:pt x="8726" y="2784"/>
                  </a:cubicBezTo>
                  <a:cubicBezTo>
                    <a:pt x="8879" y="2727"/>
                    <a:pt x="8988" y="2821"/>
                    <a:pt x="9078" y="2860"/>
                  </a:cubicBezTo>
                  <a:cubicBezTo>
                    <a:pt x="9073" y="3467"/>
                    <a:pt x="9068" y="4074"/>
                    <a:pt x="9064" y="4681"/>
                  </a:cubicBezTo>
                  <a:lnTo>
                    <a:pt x="10000" y="2424"/>
                  </a:lnTo>
                  <a:lnTo>
                    <a:pt x="9099" y="0"/>
                  </a:lnTo>
                </a:path>
              </a:pathLst>
            </a:custGeom>
            <a:solidFill>
              <a:schemeClr val="accent4">
                <a:alpha val="90000"/>
              </a:schemeClr>
            </a:solid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pic>
        <p:nvPicPr>
          <p:cNvPr id="18434" name="Picture 2" descr="http://www.guidedroid.org/back-button.jpg">
            <a:hlinkClick r:id="rId8" action="ppaction://hlinksldjump"/>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8152355" y="-6"/>
            <a:ext cx="991643" cy="539755"/>
          </a:xfrm>
          <a:prstGeom prst="rect">
            <a:avLst/>
          </a:prstGeom>
          <a:noFill/>
          <a:extLst>
            <a:ext uri="{909E8E84-426E-40DD-AFC4-6F175D3DCCD1}">
              <a14:hiddenFill xmlns:a14="http://schemas.microsoft.com/office/drawing/2010/main">
                <a:solidFill>
                  <a:srgbClr val="FFFFFF"/>
                </a:solidFill>
              </a14:hiddenFill>
            </a:ext>
          </a:extLst>
        </p:spPr>
      </p:pic>
      <p:sp>
        <p:nvSpPr>
          <p:cNvPr id="31" name="Text Placeholder 6"/>
          <p:cNvSpPr>
            <a:spLocks noGrp="1"/>
          </p:cNvSpPr>
          <p:nvPr>
            <p:ph type="body" sz="quarter" idx="13"/>
          </p:nvPr>
        </p:nvSpPr>
        <p:spPr>
          <a:xfrm>
            <a:off x="353962" y="4615773"/>
            <a:ext cx="8436076" cy="189732"/>
          </a:xfrm>
        </p:spPr>
        <p:txBody>
          <a:bodyPr/>
          <a:lstStyle/>
          <a:p>
            <a:r>
              <a:rPr lang="en-US" dirty="0"/>
              <a:t>Other names and brands may be claimed as the property of others.</a:t>
            </a:r>
          </a:p>
        </p:txBody>
      </p:sp>
    </p:spTree>
    <p:extLst>
      <p:ext uri="{BB962C8B-B14F-4D97-AF65-F5344CB8AC3E}">
        <p14:creationId xmlns:p14="http://schemas.microsoft.com/office/powerpoint/2010/main" val="181383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10625" y="0"/>
            <a:ext cx="9144017" cy="48055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4" name="Group 3"/>
          <p:cNvGrpSpPr/>
          <p:nvPr/>
        </p:nvGrpSpPr>
        <p:grpSpPr>
          <a:xfrm>
            <a:off x="1114570" y="1067311"/>
            <a:ext cx="6803552" cy="3268074"/>
            <a:chOff x="1114570" y="1067311"/>
            <a:chExt cx="6803552" cy="3268074"/>
          </a:xfrm>
        </p:grpSpPr>
        <p:grpSp>
          <p:nvGrpSpPr>
            <p:cNvPr id="16" name="Group 15"/>
            <p:cNvGrpSpPr/>
            <p:nvPr/>
          </p:nvGrpSpPr>
          <p:grpSpPr>
            <a:xfrm>
              <a:off x="1114570" y="1067346"/>
              <a:ext cx="3316719" cy="1410785"/>
              <a:chOff x="1199626" y="985466"/>
              <a:chExt cx="3316719" cy="1410785"/>
            </a:xfrm>
          </p:grpSpPr>
          <p:pic>
            <p:nvPicPr>
              <p:cNvPr id="76" name="Picture 7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9627" y="985466"/>
                <a:ext cx="3316716" cy="1410785"/>
              </a:xfrm>
              <a:prstGeom prst="rect">
                <a:avLst/>
              </a:prstGeom>
            </p:spPr>
          </p:pic>
          <p:sp>
            <p:nvSpPr>
              <p:cNvPr id="81" name="Rectangle 80"/>
              <p:cNvSpPr/>
              <p:nvPr/>
            </p:nvSpPr>
            <p:spPr>
              <a:xfrm>
                <a:off x="1199626" y="985466"/>
                <a:ext cx="3316719" cy="1410699"/>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137160" rIns="228600" bIns="137160" rtlCol="0" anchor="b" anchorCtr="0"/>
              <a:lstStyle/>
              <a:p>
                <a:pPr>
                  <a:lnSpc>
                    <a:spcPct val="85000"/>
                  </a:lnSpc>
                </a:pPr>
                <a:r>
                  <a:rPr lang="en-US" sz="1375" b="1" dirty="0" smtClean="0">
                    <a:solidFill>
                      <a:srgbClr val="F3D54E"/>
                    </a:solidFill>
                  </a:rPr>
                  <a:t>GE Engines /</a:t>
                </a:r>
              </a:p>
              <a:p>
                <a:pPr>
                  <a:lnSpc>
                    <a:spcPct val="85000"/>
                  </a:lnSpc>
                </a:pPr>
                <a:r>
                  <a:rPr lang="en-US" sz="1375" b="1" dirty="0" smtClean="0">
                    <a:solidFill>
                      <a:srgbClr val="F3D54E"/>
                    </a:solidFill>
                  </a:rPr>
                  <a:t>Traffic </a:t>
                </a:r>
                <a:r>
                  <a:rPr lang="en-US" sz="1375" b="1" dirty="0">
                    <a:solidFill>
                      <a:srgbClr val="F3D54E"/>
                    </a:solidFill>
                  </a:rPr>
                  <a:t>management</a:t>
                </a:r>
              </a:p>
            </p:txBody>
          </p:sp>
        </p:grpSp>
        <p:grpSp>
          <p:nvGrpSpPr>
            <p:cNvPr id="15" name="Group 14"/>
            <p:cNvGrpSpPr/>
            <p:nvPr/>
          </p:nvGrpSpPr>
          <p:grpSpPr>
            <a:xfrm>
              <a:off x="4601403" y="2924289"/>
              <a:ext cx="3316719" cy="1411096"/>
              <a:chOff x="4516347" y="2728296"/>
              <a:chExt cx="3316719" cy="1411096"/>
            </a:xfrm>
          </p:grpSpPr>
          <p:pic>
            <p:nvPicPr>
              <p:cNvPr id="83" name="Picture 8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20507" y="2730509"/>
                <a:ext cx="3312559" cy="1406754"/>
              </a:xfrm>
              <a:prstGeom prst="rect">
                <a:avLst/>
              </a:prstGeom>
              <a:gradFill>
                <a:gsLst>
                  <a:gs pos="0">
                    <a:schemeClr val="tx1">
                      <a:alpha val="65000"/>
                    </a:schemeClr>
                  </a:gs>
                  <a:gs pos="100000">
                    <a:schemeClr val="tx2">
                      <a:alpha val="0"/>
                    </a:schemeClr>
                  </a:gs>
                </a:gsLst>
                <a:lin ang="16200000" scaled="1"/>
              </a:gradFill>
              <a:ln>
                <a:noFill/>
              </a:ln>
            </p:spPr>
          </p:pic>
          <p:sp>
            <p:nvSpPr>
              <p:cNvPr id="84" name="Rectangle 83"/>
              <p:cNvSpPr/>
              <p:nvPr/>
            </p:nvSpPr>
            <p:spPr>
              <a:xfrm>
                <a:off x="4516347" y="2728296"/>
                <a:ext cx="3316719" cy="1411096"/>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137160" rIns="228600" bIns="137160" rtlCol="0" anchor="b" anchorCtr="0"/>
              <a:lstStyle/>
              <a:p>
                <a:pPr lvl="0">
                  <a:lnSpc>
                    <a:spcPct val="85000"/>
                  </a:lnSpc>
                </a:pPr>
                <a:r>
                  <a:rPr lang="en-US" sz="1375" b="1" dirty="0">
                    <a:solidFill>
                      <a:srgbClr val="F3D54E"/>
                    </a:solidFill>
                  </a:rPr>
                  <a:t>Send digital content </a:t>
                </a:r>
                <a:r>
                  <a:rPr lang="en-US" sz="1375" b="1" dirty="0" smtClean="0">
                    <a:solidFill>
                      <a:srgbClr val="F3D54E"/>
                    </a:solidFill>
                  </a:rPr>
                  <a:t>to </a:t>
                </a:r>
                <a:r>
                  <a:rPr lang="en-US" sz="1375" b="1" dirty="0">
                    <a:solidFill>
                      <a:srgbClr val="F3D54E"/>
                    </a:solidFill>
                  </a:rPr>
                  <a:t>thing</a:t>
                </a:r>
                <a:r>
                  <a:rPr lang="en-US" sz="1375" b="1" dirty="0" smtClean="0">
                    <a:solidFill>
                      <a:srgbClr val="F3D54E"/>
                    </a:solidFill>
                  </a:rPr>
                  <a:t>/</a:t>
                </a:r>
                <a:br>
                  <a:rPr lang="en-US" sz="1375" b="1" dirty="0" smtClean="0">
                    <a:solidFill>
                      <a:srgbClr val="F3D54E"/>
                    </a:solidFill>
                  </a:rPr>
                </a:br>
                <a:r>
                  <a:rPr lang="en-US" sz="1375" b="1" dirty="0" smtClean="0">
                    <a:solidFill>
                      <a:srgbClr val="F3D54E"/>
                    </a:solidFill>
                  </a:rPr>
                  <a:t>Software </a:t>
                </a:r>
                <a:r>
                  <a:rPr lang="en-US" sz="1375" b="1" dirty="0">
                    <a:solidFill>
                      <a:srgbClr val="F3D54E"/>
                    </a:solidFill>
                  </a:rPr>
                  <a:t>upgrades</a:t>
                </a:r>
              </a:p>
            </p:txBody>
          </p:sp>
        </p:grpSp>
        <p:grpSp>
          <p:nvGrpSpPr>
            <p:cNvPr id="17" name="Group 16"/>
            <p:cNvGrpSpPr/>
            <p:nvPr/>
          </p:nvGrpSpPr>
          <p:grpSpPr>
            <a:xfrm>
              <a:off x="4601401" y="1067311"/>
              <a:ext cx="3316719" cy="1410734"/>
              <a:chOff x="4516345" y="985431"/>
              <a:chExt cx="3316719" cy="1410734"/>
            </a:xfrm>
          </p:grpSpPr>
          <p:pic>
            <p:nvPicPr>
              <p:cNvPr id="85" name="Picture 8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16430" y="985431"/>
                <a:ext cx="3316547" cy="1410713"/>
              </a:xfrm>
              <a:prstGeom prst="rect">
                <a:avLst/>
              </a:prstGeom>
              <a:gradFill>
                <a:gsLst>
                  <a:gs pos="0">
                    <a:schemeClr val="tx1">
                      <a:alpha val="65000"/>
                    </a:schemeClr>
                  </a:gs>
                  <a:gs pos="100000">
                    <a:schemeClr val="tx2">
                      <a:alpha val="0"/>
                    </a:schemeClr>
                  </a:gs>
                </a:gsLst>
                <a:lin ang="16200000" scaled="1"/>
              </a:gradFill>
              <a:ln>
                <a:noFill/>
              </a:ln>
            </p:spPr>
          </p:pic>
          <p:sp>
            <p:nvSpPr>
              <p:cNvPr id="86" name="Rectangle 85"/>
              <p:cNvSpPr/>
              <p:nvPr/>
            </p:nvSpPr>
            <p:spPr>
              <a:xfrm>
                <a:off x="4516345" y="985466"/>
                <a:ext cx="3316719" cy="1410699"/>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137160" rIns="228600" bIns="137160" rtlCol="0" anchor="b" anchorCtr="0"/>
              <a:lstStyle/>
              <a:p>
                <a:pPr lvl="0">
                  <a:lnSpc>
                    <a:spcPct val="85000"/>
                  </a:lnSpc>
                </a:pPr>
                <a:r>
                  <a:rPr lang="en-US" sz="1375" b="1" dirty="0" smtClean="0">
                    <a:solidFill>
                      <a:srgbClr val="F3D54E"/>
                    </a:solidFill>
                  </a:rPr>
                  <a:t>Pay parking /</a:t>
                </a:r>
              </a:p>
              <a:p>
                <a:pPr lvl="0">
                  <a:lnSpc>
                    <a:spcPct val="85000"/>
                  </a:lnSpc>
                </a:pPr>
                <a:r>
                  <a:rPr lang="en-US" sz="1375" b="1" dirty="0" smtClean="0">
                    <a:solidFill>
                      <a:srgbClr val="F3D54E"/>
                    </a:solidFill>
                  </a:rPr>
                  <a:t>Time-of-day-based toll road</a:t>
                </a:r>
                <a:endParaRPr lang="en-US" sz="1375" b="1" dirty="0">
                  <a:solidFill>
                    <a:srgbClr val="F3D54E"/>
                  </a:solidFill>
                </a:endParaRPr>
              </a:p>
            </p:txBody>
          </p:sp>
        </p:grpSp>
        <p:grpSp>
          <p:nvGrpSpPr>
            <p:cNvPr id="14" name="Group 13"/>
            <p:cNvGrpSpPr/>
            <p:nvPr/>
          </p:nvGrpSpPr>
          <p:grpSpPr>
            <a:xfrm>
              <a:off x="1114571" y="2924289"/>
              <a:ext cx="3316719" cy="1411096"/>
              <a:chOff x="1199627" y="2728296"/>
              <a:chExt cx="3316719" cy="1411096"/>
            </a:xfrm>
          </p:grpSpPr>
          <p:pic>
            <p:nvPicPr>
              <p:cNvPr id="82" name="Picture 8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00778" y="2729134"/>
                <a:ext cx="3314411" cy="1409804"/>
              </a:xfrm>
              <a:prstGeom prst="rect">
                <a:avLst/>
              </a:prstGeom>
              <a:gradFill>
                <a:gsLst>
                  <a:gs pos="0">
                    <a:schemeClr val="tx1">
                      <a:alpha val="65000"/>
                    </a:schemeClr>
                  </a:gs>
                  <a:gs pos="100000">
                    <a:schemeClr val="tx2">
                      <a:alpha val="0"/>
                    </a:schemeClr>
                  </a:gs>
                </a:gsLst>
                <a:lin ang="16200000" scaled="1"/>
              </a:gradFill>
              <a:ln>
                <a:noFill/>
              </a:ln>
            </p:spPr>
          </p:pic>
          <p:sp>
            <p:nvSpPr>
              <p:cNvPr id="87" name="Rectangle 86"/>
              <p:cNvSpPr/>
              <p:nvPr/>
            </p:nvSpPr>
            <p:spPr>
              <a:xfrm>
                <a:off x="1199627" y="2728296"/>
                <a:ext cx="3316719" cy="1411096"/>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137160" rIns="228600" bIns="137160" rtlCol="0" anchor="b" anchorCtr="0"/>
              <a:lstStyle/>
              <a:p>
                <a:pPr lvl="0">
                  <a:lnSpc>
                    <a:spcPct val="85000"/>
                  </a:lnSpc>
                </a:pPr>
                <a:r>
                  <a:rPr lang="en-US" sz="1375" b="1" dirty="0">
                    <a:solidFill>
                      <a:srgbClr val="F3D54E"/>
                    </a:solidFill>
                  </a:rPr>
                  <a:t>Remote control and access/ </a:t>
                </a:r>
                <a:r>
                  <a:rPr lang="en-US" sz="1375" b="1" dirty="0" smtClean="0">
                    <a:solidFill>
                      <a:srgbClr val="F3D54E"/>
                    </a:solidFill>
                  </a:rPr>
                  <a:t>Telemedicine </a:t>
                </a:r>
                <a:endParaRPr lang="en-US" sz="1375" b="1" dirty="0">
                  <a:solidFill>
                    <a:srgbClr val="F3D54E"/>
                  </a:solidFill>
                </a:endParaRPr>
              </a:p>
            </p:txBody>
          </p:sp>
        </p:grpSp>
      </p:grpSp>
      <p:sp>
        <p:nvSpPr>
          <p:cNvPr id="110" name="Rectangle 109"/>
          <p:cNvSpPr/>
          <p:nvPr/>
        </p:nvSpPr>
        <p:spPr>
          <a:xfrm>
            <a:off x="1114570" y="2478046"/>
            <a:ext cx="3316716" cy="332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Optimize</a:t>
            </a:r>
            <a:endParaRPr lang="en-US" sz="1400" b="1" dirty="0"/>
          </a:p>
        </p:txBody>
      </p:sp>
      <p:sp>
        <p:nvSpPr>
          <p:cNvPr id="111" name="Rectangle 110"/>
          <p:cNvSpPr/>
          <p:nvPr/>
        </p:nvSpPr>
        <p:spPr>
          <a:xfrm>
            <a:off x="1114571" y="4335299"/>
            <a:ext cx="3316716" cy="332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Operate</a:t>
            </a:r>
            <a:endParaRPr lang="en-US" sz="1400" b="1" dirty="0"/>
          </a:p>
        </p:txBody>
      </p:sp>
      <p:sp>
        <p:nvSpPr>
          <p:cNvPr id="112" name="Rectangle 111"/>
          <p:cNvSpPr/>
          <p:nvPr/>
        </p:nvSpPr>
        <p:spPr>
          <a:xfrm>
            <a:off x="4601400" y="2478131"/>
            <a:ext cx="3316716" cy="332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Charge</a:t>
            </a:r>
            <a:endParaRPr lang="en-US" sz="1400" b="1" dirty="0"/>
          </a:p>
        </p:txBody>
      </p:sp>
      <p:sp>
        <p:nvSpPr>
          <p:cNvPr id="113" name="Rectangle 112"/>
          <p:cNvSpPr/>
          <p:nvPr/>
        </p:nvSpPr>
        <p:spPr>
          <a:xfrm>
            <a:off x="4601401" y="4335384"/>
            <a:ext cx="3316716" cy="332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Extend</a:t>
            </a:r>
            <a:endParaRPr lang="en-US" sz="1400" b="1" dirty="0"/>
          </a:p>
        </p:txBody>
      </p:sp>
      <p:sp>
        <p:nvSpPr>
          <p:cNvPr id="54" name="TextBox 53"/>
          <p:cNvSpPr txBox="1"/>
          <p:nvPr/>
        </p:nvSpPr>
        <p:spPr>
          <a:xfrm>
            <a:off x="1396854" y="671749"/>
            <a:ext cx="2741704" cy="369332"/>
          </a:xfrm>
          <a:prstGeom prst="rect">
            <a:avLst/>
          </a:prstGeom>
          <a:noFill/>
        </p:spPr>
        <p:txBody>
          <a:bodyPr wrap="square" rtlCol="0">
            <a:spAutoFit/>
          </a:bodyPr>
          <a:lstStyle/>
          <a:p>
            <a:pPr algn="ctr"/>
            <a:r>
              <a:rPr lang="en-GB" b="1" dirty="0" smtClean="0">
                <a:solidFill>
                  <a:schemeClr val="bg1"/>
                </a:solidFill>
                <a:latin typeface="+mn-lt"/>
              </a:rPr>
              <a:t>Operational Excellence</a:t>
            </a:r>
            <a:endParaRPr lang="en-US" b="1" dirty="0" smtClean="0">
              <a:solidFill>
                <a:schemeClr val="bg1"/>
              </a:solidFill>
              <a:latin typeface="+mn-lt"/>
            </a:endParaRPr>
          </a:p>
        </p:txBody>
      </p:sp>
      <p:sp>
        <p:nvSpPr>
          <p:cNvPr id="55" name="TextBox 54"/>
          <p:cNvSpPr txBox="1"/>
          <p:nvPr/>
        </p:nvSpPr>
        <p:spPr>
          <a:xfrm>
            <a:off x="5012441" y="670047"/>
            <a:ext cx="2484411" cy="369332"/>
          </a:xfrm>
          <a:prstGeom prst="rect">
            <a:avLst/>
          </a:prstGeom>
          <a:noFill/>
        </p:spPr>
        <p:txBody>
          <a:bodyPr wrap="square" rtlCol="0">
            <a:spAutoFit/>
          </a:bodyPr>
          <a:lstStyle/>
          <a:p>
            <a:pPr algn="ctr"/>
            <a:r>
              <a:rPr lang="en-GB" b="1" dirty="0" smtClean="0">
                <a:solidFill>
                  <a:schemeClr val="bg1"/>
                </a:solidFill>
                <a:latin typeface="+mn-lt"/>
              </a:rPr>
              <a:t>Revenue Growth</a:t>
            </a:r>
            <a:endParaRPr lang="en-US" b="1" dirty="0" smtClean="0">
              <a:solidFill>
                <a:schemeClr val="bg1"/>
              </a:solidFill>
              <a:latin typeface="+mn-lt"/>
            </a:endParaRPr>
          </a:p>
        </p:txBody>
      </p:sp>
      <p:sp>
        <p:nvSpPr>
          <p:cNvPr id="95" name="Rectangle 94"/>
          <p:cNvSpPr/>
          <p:nvPr/>
        </p:nvSpPr>
        <p:spPr>
          <a:xfrm>
            <a:off x="-70" y="820"/>
            <a:ext cx="9144017" cy="48055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15</a:t>
            </a:fld>
            <a:endParaRPr lang="en-US" dirty="0"/>
          </a:p>
        </p:txBody>
      </p:sp>
      <p:sp>
        <p:nvSpPr>
          <p:cNvPr id="73" name="Rectangle 72"/>
          <p:cNvSpPr/>
          <p:nvPr/>
        </p:nvSpPr>
        <p:spPr>
          <a:xfrm rot="10800000">
            <a:off x="-7" y="-1"/>
            <a:ext cx="9144005" cy="1296538"/>
          </a:xfrm>
          <a:prstGeom prst="rect">
            <a:avLst/>
          </a:prstGeom>
          <a:gradFill>
            <a:gsLst>
              <a:gs pos="5500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lvl="0" algn="ctr"/>
            <a:endParaRPr lang="en-US" sz="1400" dirty="0">
              <a:solidFill>
                <a:srgbClr val="F3D54E"/>
              </a:solidFill>
            </a:endParaRPr>
          </a:p>
        </p:txBody>
      </p:sp>
      <p:sp>
        <p:nvSpPr>
          <p:cNvPr id="2" name="Title 1"/>
          <p:cNvSpPr>
            <a:spLocks noGrp="1"/>
          </p:cNvSpPr>
          <p:nvPr>
            <p:ph type="title"/>
          </p:nvPr>
        </p:nvSpPr>
        <p:spPr>
          <a:xfrm>
            <a:off x="353962" y="228525"/>
            <a:ext cx="8436076" cy="523220"/>
          </a:xfrm>
        </p:spPr>
        <p:txBody>
          <a:bodyPr/>
          <a:lstStyle/>
          <a:p>
            <a:r>
              <a:rPr lang="en-GB" dirty="0" smtClean="0">
                <a:solidFill>
                  <a:srgbClr val="FFFFFF"/>
                </a:solidFill>
              </a:rPr>
              <a:t>Smart World (IoT)</a:t>
            </a:r>
            <a:endParaRPr lang="en-US" dirty="0">
              <a:solidFill>
                <a:srgbClr val="FFFFFF"/>
              </a:solidFill>
            </a:endParaRPr>
          </a:p>
        </p:txBody>
      </p:sp>
      <p:grpSp>
        <p:nvGrpSpPr>
          <p:cNvPr id="61" name="Group 60"/>
          <p:cNvGrpSpPr/>
          <p:nvPr/>
        </p:nvGrpSpPr>
        <p:grpSpPr>
          <a:xfrm>
            <a:off x="6036445" y="1593983"/>
            <a:ext cx="2821048" cy="806662"/>
            <a:chOff x="5837579" y="1408171"/>
            <a:chExt cx="2821048" cy="806662"/>
          </a:xfrm>
        </p:grpSpPr>
        <p:sp>
          <p:nvSpPr>
            <p:cNvPr id="63" name="Rectangle 62"/>
            <p:cNvSpPr/>
            <p:nvPr/>
          </p:nvSpPr>
          <p:spPr>
            <a:xfrm>
              <a:off x="5837579" y="1408171"/>
              <a:ext cx="963949" cy="8066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100" dirty="0">
                <a:solidFill>
                  <a:schemeClr val="lt1">
                    <a:alpha val="60000"/>
                  </a:schemeClr>
                </a:solidFill>
              </a:endParaRPr>
            </a:p>
          </p:txBody>
        </p:sp>
        <p:sp>
          <p:nvSpPr>
            <p:cNvPr id="64" name="Freeform 9"/>
            <p:cNvSpPr>
              <a:spLocks noEditPoints="1"/>
            </p:cNvSpPr>
            <p:nvPr/>
          </p:nvSpPr>
          <p:spPr bwMode="auto">
            <a:xfrm>
              <a:off x="5968992" y="1459104"/>
              <a:ext cx="701125" cy="704795"/>
            </a:xfrm>
            <a:custGeom>
              <a:avLst/>
              <a:gdLst>
                <a:gd name="T0" fmla="*/ 528 w 1056"/>
                <a:gd name="T1" fmla="*/ 0 h 1056"/>
                <a:gd name="T2" fmla="*/ 0 w 1056"/>
                <a:gd name="T3" fmla="*/ 528 h 1056"/>
                <a:gd name="T4" fmla="*/ 80 w 1056"/>
                <a:gd name="T5" fmla="*/ 807 h 1056"/>
                <a:gd name="T6" fmla="*/ 34 w 1056"/>
                <a:gd name="T7" fmla="*/ 1019 h 1056"/>
                <a:gd name="T8" fmla="*/ 212 w 1056"/>
                <a:gd name="T9" fmla="*/ 951 h 1056"/>
                <a:gd name="T10" fmla="*/ 528 w 1056"/>
                <a:gd name="T11" fmla="*/ 1056 h 1056"/>
                <a:gd name="T12" fmla="*/ 1056 w 1056"/>
                <a:gd name="T13" fmla="*/ 528 h 1056"/>
                <a:gd name="T14" fmla="*/ 528 w 1056"/>
                <a:gd name="T15" fmla="*/ 0 h 1056"/>
                <a:gd name="T16" fmla="*/ 559 w 1056"/>
                <a:gd name="T17" fmla="*/ 801 h 1056"/>
                <a:gd name="T18" fmla="*/ 518 w 1056"/>
                <a:gd name="T19" fmla="*/ 817 h 1056"/>
                <a:gd name="T20" fmla="*/ 477 w 1056"/>
                <a:gd name="T21" fmla="*/ 801 h 1056"/>
                <a:gd name="T22" fmla="*/ 459 w 1056"/>
                <a:gd name="T23" fmla="*/ 758 h 1056"/>
                <a:gd name="T24" fmla="*/ 476 w 1056"/>
                <a:gd name="T25" fmla="*/ 717 h 1056"/>
                <a:gd name="T26" fmla="*/ 518 w 1056"/>
                <a:gd name="T27" fmla="*/ 701 h 1056"/>
                <a:gd name="T28" fmla="*/ 559 w 1056"/>
                <a:gd name="T29" fmla="*/ 717 h 1056"/>
                <a:gd name="T30" fmla="*/ 576 w 1056"/>
                <a:gd name="T31" fmla="*/ 758 h 1056"/>
                <a:gd name="T32" fmla="*/ 559 w 1056"/>
                <a:gd name="T33" fmla="*/ 801 h 1056"/>
                <a:gd name="T34" fmla="*/ 707 w 1056"/>
                <a:gd name="T35" fmla="*/ 454 h 1056"/>
                <a:gd name="T36" fmla="*/ 675 w 1056"/>
                <a:gd name="T37" fmla="*/ 497 h 1056"/>
                <a:gd name="T38" fmla="*/ 609 w 1056"/>
                <a:gd name="T39" fmla="*/ 558 h 1056"/>
                <a:gd name="T40" fmla="*/ 588 w 1056"/>
                <a:gd name="T41" fmla="*/ 579 h 1056"/>
                <a:gd name="T42" fmla="*/ 576 w 1056"/>
                <a:gd name="T43" fmla="*/ 596 h 1056"/>
                <a:gd name="T44" fmla="*/ 570 w 1056"/>
                <a:gd name="T45" fmla="*/ 611 h 1056"/>
                <a:gd name="T46" fmla="*/ 563 w 1056"/>
                <a:gd name="T47" fmla="*/ 637 h 1056"/>
                <a:gd name="T48" fmla="*/ 557 w 1056"/>
                <a:gd name="T49" fmla="*/ 669 h 1056"/>
                <a:gd name="T50" fmla="*/ 472 w 1056"/>
                <a:gd name="T51" fmla="*/ 669 h 1056"/>
                <a:gd name="T52" fmla="*/ 470 w 1056"/>
                <a:gd name="T53" fmla="*/ 625 h 1056"/>
                <a:gd name="T54" fmla="*/ 480 w 1056"/>
                <a:gd name="T55" fmla="*/ 569 h 1056"/>
                <a:gd name="T56" fmla="*/ 506 w 1056"/>
                <a:gd name="T57" fmla="*/ 527 h 1056"/>
                <a:gd name="T58" fmla="*/ 551 w 1056"/>
                <a:gd name="T59" fmla="*/ 484 h 1056"/>
                <a:gd name="T60" fmla="*/ 587 w 1056"/>
                <a:gd name="T61" fmla="*/ 452 h 1056"/>
                <a:gd name="T62" fmla="*/ 606 w 1056"/>
                <a:gd name="T63" fmla="*/ 427 h 1056"/>
                <a:gd name="T64" fmla="*/ 614 w 1056"/>
                <a:gd name="T65" fmla="*/ 397 h 1056"/>
                <a:gd name="T66" fmla="*/ 590 w 1056"/>
                <a:gd name="T67" fmla="*/ 345 h 1056"/>
                <a:gd name="T68" fmla="*/ 531 w 1056"/>
                <a:gd name="T69" fmla="*/ 324 h 1056"/>
                <a:gd name="T70" fmla="*/ 468 w 1056"/>
                <a:gd name="T71" fmla="*/ 345 h 1056"/>
                <a:gd name="T72" fmla="*/ 434 w 1056"/>
                <a:gd name="T73" fmla="*/ 409 h 1056"/>
                <a:gd name="T74" fmla="*/ 334 w 1056"/>
                <a:gd name="T75" fmla="*/ 410 h 1056"/>
                <a:gd name="T76" fmla="*/ 356 w 1056"/>
                <a:gd name="T77" fmla="*/ 329 h 1056"/>
                <a:gd name="T78" fmla="*/ 425 w 1056"/>
                <a:gd name="T79" fmla="*/ 267 h 1056"/>
                <a:gd name="T80" fmla="*/ 531 w 1056"/>
                <a:gd name="T81" fmla="*/ 242 h 1056"/>
                <a:gd name="T82" fmla="*/ 630 w 1056"/>
                <a:gd name="T83" fmla="*/ 263 h 1056"/>
                <a:gd name="T84" fmla="*/ 697 w 1056"/>
                <a:gd name="T85" fmla="*/ 319 h 1056"/>
                <a:gd name="T86" fmla="*/ 720 w 1056"/>
                <a:gd name="T87" fmla="*/ 397 h 1056"/>
                <a:gd name="T88" fmla="*/ 707 w 1056"/>
                <a:gd name="T89" fmla="*/ 454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56" h="1056">
                  <a:moveTo>
                    <a:pt x="528" y="0"/>
                  </a:moveTo>
                  <a:cubicBezTo>
                    <a:pt x="236" y="0"/>
                    <a:pt x="0" y="236"/>
                    <a:pt x="0" y="528"/>
                  </a:cubicBezTo>
                  <a:cubicBezTo>
                    <a:pt x="0" y="630"/>
                    <a:pt x="29" y="726"/>
                    <a:pt x="80" y="807"/>
                  </a:cubicBezTo>
                  <a:cubicBezTo>
                    <a:pt x="34" y="1019"/>
                    <a:pt x="34" y="1019"/>
                    <a:pt x="34" y="1019"/>
                  </a:cubicBezTo>
                  <a:cubicBezTo>
                    <a:pt x="212" y="951"/>
                    <a:pt x="212" y="951"/>
                    <a:pt x="212" y="951"/>
                  </a:cubicBezTo>
                  <a:cubicBezTo>
                    <a:pt x="300" y="1017"/>
                    <a:pt x="410" y="1056"/>
                    <a:pt x="528" y="1056"/>
                  </a:cubicBezTo>
                  <a:cubicBezTo>
                    <a:pt x="820" y="1056"/>
                    <a:pt x="1056" y="819"/>
                    <a:pt x="1056" y="528"/>
                  </a:cubicBezTo>
                  <a:cubicBezTo>
                    <a:pt x="1056" y="236"/>
                    <a:pt x="820" y="0"/>
                    <a:pt x="528" y="0"/>
                  </a:cubicBezTo>
                  <a:close/>
                  <a:moveTo>
                    <a:pt x="559" y="801"/>
                  </a:moveTo>
                  <a:cubicBezTo>
                    <a:pt x="547" y="811"/>
                    <a:pt x="534" y="817"/>
                    <a:pt x="518" y="817"/>
                  </a:cubicBezTo>
                  <a:cubicBezTo>
                    <a:pt x="503" y="817"/>
                    <a:pt x="489" y="812"/>
                    <a:pt x="477" y="801"/>
                  </a:cubicBezTo>
                  <a:cubicBezTo>
                    <a:pt x="465" y="791"/>
                    <a:pt x="459" y="777"/>
                    <a:pt x="459" y="758"/>
                  </a:cubicBezTo>
                  <a:cubicBezTo>
                    <a:pt x="459" y="742"/>
                    <a:pt x="465" y="729"/>
                    <a:pt x="476" y="717"/>
                  </a:cubicBezTo>
                  <a:cubicBezTo>
                    <a:pt x="488" y="706"/>
                    <a:pt x="502" y="701"/>
                    <a:pt x="518" y="701"/>
                  </a:cubicBezTo>
                  <a:cubicBezTo>
                    <a:pt x="535" y="701"/>
                    <a:pt x="548" y="706"/>
                    <a:pt x="559" y="717"/>
                  </a:cubicBezTo>
                  <a:cubicBezTo>
                    <a:pt x="571" y="729"/>
                    <a:pt x="576" y="742"/>
                    <a:pt x="576" y="758"/>
                  </a:cubicBezTo>
                  <a:cubicBezTo>
                    <a:pt x="576" y="777"/>
                    <a:pt x="570" y="791"/>
                    <a:pt x="559" y="801"/>
                  </a:cubicBezTo>
                  <a:close/>
                  <a:moveTo>
                    <a:pt x="707" y="454"/>
                  </a:moveTo>
                  <a:cubicBezTo>
                    <a:pt x="698" y="471"/>
                    <a:pt x="687" y="485"/>
                    <a:pt x="675" y="497"/>
                  </a:cubicBezTo>
                  <a:cubicBezTo>
                    <a:pt x="663" y="509"/>
                    <a:pt x="641" y="530"/>
                    <a:pt x="609" y="558"/>
                  </a:cubicBezTo>
                  <a:cubicBezTo>
                    <a:pt x="600" y="566"/>
                    <a:pt x="593" y="573"/>
                    <a:pt x="588" y="579"/>
                  </a:cubicBezTo>
                  <a:cubicBezTo>
                    <a:pt x="582" y="585"/>
                    <a:pt x="578" y="591"/>
                    <a:pt x="576" y="596"/>
                  </a:cubicBezTo>
                  <a:cubicBezTo>
                    <a:pt x="573" y="601"/>
                    <a:pt x="571" y="606"/>
                    <a:pt x="570" y="611"/>
                  </a:cubicBezTo>
                  <a:cubicBezTo>
                    <a:pt x="568" y="616"/>
                    <a:pt x="566" y="625"/>
                    <a:pt x="563" y="637"/>
                  </a:cubicBezTo>
                  <a:cubicBezTo>
                    <a:pt x="561" y="652"/>
                    <a:pt x="566" y="661"/>
                    <a:pt x="557" y="669"/>
                  </a:cubicBezTo>
                  <a:cubicBezTo>
                    <a:pt x="472" y="669"/>
                    <a:pt x="472" y="669"/>
                    <a:pt x="472" y="669"/>
                  </a:cubicBezTo>
                  <a:cubicBezTo>
                    <a:pt x="463" y="661"/>
                    <a:pt x="470" y="643"/>
                    <a:pt x="470" y="625"/>
                  </a:cubicBezTo>
                  <a:cubicBezTo>
                    <a:pt x="470" y="603"/>
                    <a:pt x="473" y="585"/>
                    <a:pt x="480" y="569"/>
                  </a:cubicBezTo>
                  <a:cubicBezTo>
                    <a:pt x="486" y="553"/>
                    <a:pt x="495" y="539"/>
                    <a:pt x="506" y="527"/>
                  </a:cubicBezTo>
                  <a:cubicBezTo>
                    <a:pt x="518" y="515"/>
                    <a:pt x="533" y="501"/>
                    <a:pt x="551" y="484"/>
                  </a:cubicBezTo>
                  <a:cubicBezTo>
                    <a:pt x="568" y="470"/>
                    <a:pt x="580" y="459"/>
                    <a:pt x="587" y="452"/>
                  </a:cubicBezTo>
                  <a:cubicBezTo>
                    <a:pt x="595" y="444"/>
                    <a:pt x="601" y="436"/>
                    <a:pt x="606" y="427"/>
                  </a:cubicBezTo>
                  <a:cubicBezTo>
                    <a:pt x="611" y="418"/>
                    <a:pt x="614" y="408"/>
                    <a:pt x="614" y="397"/>
                  </a:cubicBezTo>
                  <a:cubicBezTo>
                    <a:pt x="614" y="377"/>
                    <a:pt x="606" y="359"/>
                    <a:pt x="590" y="345"/>
                  </a:cubicBezTo>
                  <a:cubicBezTo>
                    <a:pt x="575" y="331"/>
                    <a:pt x="555" y="324"/>
                    <a:pt x="531" y="324"/>
                  </a:cubicBezTo>
                  <a:cubicBezTo>
                    <a:pt x="502" y="324"/>
                    <a:pt x="482" y="331"/>
                    <a:pt x="468" y="345"/>
                  </a:cubicBezTo>
                  <a:cubicBezTo>
                    <a:pt x="455" y="360"/>
                    <a:pt x="434" y="409"/>
                    <a:pt x="434" y="409"/>
                  </a:cubicBezTo>
                  <a:cubicBezTo>
                    <a:pt x="334" y="410"/>
                    <a:pt x="334" y="410"/>
                    <a:pt x="334" y="410"/>
                  </a:cubicBezTo>
                  <a:cubicBezTo>
                    <a:pt x="334" y="410"/>
                    <a:pt x="340" y="355"/>
                    <a:pt x="356" y="329"/>
                  </a:cubicBezTo>
                  <a:cubicBezTo>
                    <a:pt x="372" y="304"/>
                    <a:pt x="395" y="283"/>
                    <a:pt x="425" y="267"/>
                  </a:cubicBezTo>
                  <a:cubicBezTo>
                    <a:pt x="455" y="250"/>
                    <a:pt x="491" y="242"/>
                    <a:pt x="531" y="242"/>
                  </a:cubicBezTo>
                  <a:cubicBezTo>
                    <a:pt x="568" y="242"/>
                    <a:pt x="601" y="249"/>
                    <a:pt x="630" y="263"/>
                  </a:cubicBezTo>
                  <a:cubicBezTo>
                    <a:pt x="659" y="277"/>
                    <a:pt x="681" y="295"/>
                    <a:pt x="697" y="319"/>
                  </a:cubicBezTo>
                  <a:cubicBezTo>
                    <a:pt x="712" y="343"/>
                    <a:pt x="720" y="369"/>
                    <a:pt x="720" y="397"/>
                  </a:cubicBezTo>
                  <a:cubicBezTo>
                    <a:pt x="720" y="419"/>
                    <a:pt x="716" y="438"/>
                    <a:pt x="707" y="454"/>
                  </a:cubicBezTo>
                  <a:close/>
                </a:path>
              </a:pathLst>
            </a:custGeom>
            <a:solidFill>
              <a:srgbClr val="FFFFFF">
                <a:alpha val="50000"/>
              </a:srgbClr>
            </a:solidFill>
            <a:ln>
              <a:noFill/>
            </a:ln>
          </p:spPr>
          <p:txBody>
            <a:bodyPr vert="horz" wrap="square" lIns="91440" tIns="45720" rIns="91440" bIns="45720" numCol="1" anchor="t" anchorCtr="0" compatLnSpc="1">
              <a:prstTxWarp prst="textNoShape">
                <a:avLst/>
              </a:prstTxWarp>
            </a:bodyPr>
            <a:lstStyle/>
            <a:p>
              <a:endParaRPr lang="en-US" sz="1100" dirty="0"/>
            </a:p>
          </p:txBody>
        </p:sp>
        <p:sp>
          <p:nvSpPr>
            <p:cNvPr id="62" name="Rectangle 61"/>
            <p:cNvSpPr/>
            <p:nvPr/>
          </p:nvSpPr>
          <p:spPr>
            <a:xfrm>
              <a:off x="6670117" y="1408171"/>
              <a:ext cx="1988510" cy="8066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1100" dirty="0" smtClean="0">
                  <a:solidFill>
                    <a:srgbClr val="FFFFFF"/>
                  </a:solidFill>
                </a:rPr>
                <a:t>What use cases would improve operational excellence in your business?</a:t>
              </a:r>
              <a:endParaRPr lang="en-US" sz="1100" dirty="0"/>
            </a:p>
          </p:txBody>
        </p:sp>
      </p:grpSp>
      <p:grpSp>
        <p:nvGrpSpPr>
          <p:cNvPr id="65" name="Group 64"/>
          <p:cNvGrpSpPr/>
          <p:nvPr/>
        </p:nvGrpSpPr>
        <p:grpSpPr>
          <a:xfrm>
            <a:off x="6036444" y="2588449"/>
            <a:ext cx="2821049" cy="806662"/>
            <a:chOff x="5837578" y="2402637"/>
            <a:chExt cx="2821049" cy="806662"/>
          </a:xfrm>
        </p:grpSpPr>
        <p:sp>
          <p:nvSpPr>
            <p:cNvPr id="67" name="Rectangle 66"/>
            <p:cNvSpPr/>
            <p:nvPr/>
          </p:nvSpPr>
          <p:spPr>
            <a:xfrm>
              <a:off x="5837578" y="2402637"/>
              <a:ext cx="963950" cy="8066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100" dirty="0">
                <a:solidFill>
                  <a:schemeClr val="lt1">
                    <a:alpha val="60000"/>
                  </a:schemeClr>
                </a:solidFill>
              </a:endParaRPr>
            </a:p>
          </p:txBody>
        </p:sp>
        <p:sp>
          <p:nvSpPr>
            <p:cNvPr id="68" name="Freeform 9"/>
            <p:cNvSpPr>
              <a:spLocks noEditPoints="1"/>
            </p:cNvSpPr>
            <p:nvPr/>
          </p:nvSpPr>
          <p:spPr bwMode="auto">
            <a:xfrm>
              <a:off x="5968992" y="2453570"/>
              <a:ext cx="701125" cy="704795"/>
            </a:xfrm>
            <a:custGeom>
              <a:avLst/>
              <a:gdLst>
                <a:gd name="T0" fmla="*/ 528 w 1056"/>
                <a:gd name="T1" fmla="*/ 0 h 1056"/>
                <a:gd name="T2" fmla="*/ 0 w 1056"/>
                <a:gd name="T3" fmla="*/ 528 h 1056"/>
                <a:gd name="T4" fmla="*/ 80 w 1056"/>
                <a:gd name="T5" fmla="*/ 807 h 1056"/>
                <a:gd name="T6" fmla="*/ 34 w 1056"/>
                <a:gd name="T7" fmla="*/ 1019 h 1056"/>
                <a:gd name="T8" fmla="*/ 212 w 1056"/>
                <a:gd name="T9" fmla="*/ 951 h 1056"/>
                <a:gd name="T10" fmla="*/ 528 w 1056"/>
                <a:gd name="T11" fmla="*/ 1056 h 1056"/>
                <a:gd name="T12" fmla="*/ 1056 w 1056"/>
                <a:gd name="T13" fmla="*/ 528 h 1056"/>
                <a:gd name="T14" fmla="*/ 528 w 1056"/>
                <a:gd name="T15" fmla="*/ 0 h 1056"/>
                <a:gd name="T16" fmla="*/ 559 w 1056"/>
                <a:gd name="T17" fmla="*/ 801 h 1056"/>
                <a:gd name="T18" fmla="*/ 518 w 1056"/>
                <a:gd name="T19" fmla="*/ 817 h 1056"/>
                <a:gd name="T20" fmla="*/ 477 w 1056"/>
                <a:gd name="T21" fmla="*/ 801 h 1056"/>
                <a:gd name="T22" fmla="*/ 459 w 1056"/>
                <a:gd name="T23" fmla="*/ 758 h 1056"/>
                <a:gd name="T24" fmla="*/ 476 w 1056"/>
                <a:gd name="T25" fmla="*/ 717 h 1056"/>
                <a:gd name="T26" fmla="*/ 518 w 1056"/>
                <a:gd name="T27" fmla="*/ 701 h 1056"/>
                <a:gd name="T28" fmla="*/ 559 w 1056"/>
                <a:gd name="T29" fmla="*/ 717 h 1056"/>
                <a:gd name="T30" fmla="*/ 576 w 1056"/>
                <a:gd name="T31" fmla="*/ 758 h 1056"/>
                <a:gd name="T32" fmla="*/ 559 w 1056"/>
                <a:gd name="T33" fmla="*/ 801 h 1056"/>
                <a:gd name="T34" fmla="*/ 707 w 1056"/>
                <a:gd name="T35" fmla="*/ 454 h 1056"/>
                <a:gd name="T36" fmla="*/ 675 w 1056"/>
                <a:gd name="T37" fmla="*/ 497 h 1056"/>
                <a:gd name="T38" fmla="*/ 609 w 1056"/>
                <a:gd name="T39" fmla="*/ 558 h 1056"/>
                <a:gd name="T40" fmla="*/ 588 w 1056"/>
                <a:gd name="T41" fmla="*/ 579 h 1056"/>
                <a:gd name="T42" fmla="*/ 576 w 1056"/>
                <a:gd name="T43" fmla="*/ 596 h 1056"/>
                <a:gd name="T44" fmla="*/ 570 w 1056"/>
                <a:gd name="T45" fmla="*/ 611 h 1056"/>
                <a:gd name="T46" fmla="*/ 563 w 1056"/>
                <a:gd name="T47" fmla="*/ 637 h 1056"/>
                <a:gd name="T48" fmla="*/ 557 w 1056"/>
                <a:gd name="T49" fmla="*/ 669 h 1056"/>
                <a:gd name="T50" fmla="*/ 472 w 1056"/>
                <a:gd name="T51" fmla="*/ 669 h 1056"/>
                <a:gd name="T52" fmla="*/ 470 w 1056"/>
                <a:gd name="T53" fmla="*/ 625 h 1056"/>
                <a:gd name="T54" fmla="*/ 480 w 1056"/>
                <a:gd name="T55" fmla="*/ 569 h 1056"/>
                <a:gd name="T56" fmla="*/ 506 w 1056"/>
                <a:gd name="T57" fmla="*/ 527 h 1056"/>
                <a:gd name="T58" fmla="*/ 551 w 1056"/>
                <a:gd name="T59" fmla="*/ 484 h 1056"/>
                <a:gd name="T60" fmla="*/ 587 w 1056"/>
                <a:gd name="T61" fmla="*/ 452 h 1056"/>
                <a:gd name="T62" fmla="*/ 606 w 1056"/>
                <a:gd name="T63" fmla="*/ 427 h 1056"/>
                <a:gd name="T64" fmla="*/ 614 w 1056"/>
                <a:gd name="T65" fmla="*/ 397 h 1056"/>
                <a:gd name="T66" fmla="*/ 590 w 1056"/>
                <a:gd name="T67" fmla="*/ 345 h 1056"/>
                <a:gd name="T68" fmla="*/ 531 w 1056"/>
                <a:gd name="T69" fmla="*/ 324 h 1056"/>
                <a:gd name="T70" fmla="*/ 468 w 1056"/>
                <a:gd name="T71" fmla="*/ 345 h 1056"/>
                <a:gd name="T72" fmla="*/ 434 w 1056"/>
                <a:gd name="T73" fmla="*/ 409 h 1056"/>
                <a:gd name="T74" fmla="*/ 334 w 1056"/>
                <a:gd name="T75" fmla="*/ 410 h 1056"/>
                <a:gd name="T76" fmla="*/ 356 w 1056"/>
                <a:gd name="T77" fmla="*/ 329 h 1056"/>
                <a:gd name="T78" fmla="*/ 425 w 1056"/>
                <a:gd name="T79" fmla="*/ 267 h 1056"/>
                <a:gd name="T80" fmla="*/ 531 w 1056"/>
                <a:gd name="T81" fmla="*/ 242 h 1056"/>
                <a:gd name="T82" fmla="*/ 630 w 1056"/>
                <a:gd name="T83" fmla="*/ 263 h 1056"/>
                <a:gd name="T84" fmla="*/ 697 w 1056"/>
                <a:gd name="T85" fmla="*/ 319 h 1056"/>
                <a:gd name="T86" fmla="*/ 720 w 1056"/>
                <a:gd name="T87" fmla="*/ 397 h 1056"/>
                <a:gd name="T88" fmla="*/ 707 w 1056"/>
                <a:gd name="T89" fmla="*/ 454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56" h="1056">
                  <a:moveTo>
                    <a:pt x="528" y="0"/>
                  </a:moveTo>
                  <a:cubicBezTo>
                    <a:pt x="236" y="0"/>
                    <a:pt x="0" y="236"/>
                    <a:pt x="0" y="528"/>
                  </a:cubicBezTo>
                  <a:cubicBezTo>
                    <a:pt x="0" y="630"/>
                    <a:pt x="29" y="726"/>
                    <a:pt x="80" y="807"/>
                  </a:cubicBezTo>
                  <a:cubicBezTo>
                    <a:pt x="34" y="1019"/>
                    <a:pt x="34" y="1019"/>
                    <a:pt x="34" y="1019"/>
                  </a:cubicBezTo>
                  <a:cubicBezTo>
                    <a:pt x="212" y="951"/>
                    <a:pt x="212" y="951"/>
                    <a:pt x="212" y="951"/>
                  </a:cubicBezTo>
                  <a:cubicBezTo>
                    <a:pt x="300" y="1017"/>
                    <a:pt x="410" y="1056"/>
                    <a:pt x="528" y="1056"/>
                  </a:cubicBezTo>
                  <a:cubicBezTo>
                    <a:pt x="820" y="1056"/>
                    <a:pt x="1056" y="819"/>
                    <a:pt x="1056" y="528"/>
                  </a:cubicBezTo>
                  <a:cubicBezTo>
                    <a:pt x="1056" y="236"/>
                    <a:pt x="820" y="0"/>
                    <a:pt x="528" y="0"/>
                  </a:cubicBezTo>
                  <a:close/>
                  <a:moveTo>
                    <a:pt x="559" y="801"/>
                  </a:moveTo>
                  <a:cubicBezTo>
                    <a:pt x="547" y="811"/>
                    <a:pt x="534" y="817"/>
                    <a:pt x="518" y="817"/>
                  </a:cubicBezTo>
                  <a:cubicBezTo>
                    <a:pt x="503" y="817"/>
                    <a:pt x="489" y="812"/>
                    <a:pt x="477" y="801"/>
                  </a:cubicBezTo>
                  <a:cubicBezTo>
                    <a:pt x="465" y="791"/>
                    <a:pt x="459" y="777"/>
                    <a:pt x="459" y="758"/>
                  </a:cubicBezTo>
                  <a:cubicBezTo>
                    <a:pt x="459" y="742"/>
                    <a:pt x="465" y="729"/>
                    <a:pt x="476" y="717"/>
                  </a:cubicBezTo>
                  <a:cubicBezTo>
                    <a:pt x="488" y="706"/>
                    <a:pt x="502" y="701"/>
                    <a:pt x="518" y="701"/>
                  </a:cubicBezTo>
                  <a:cubicBezTo>
                    <a:pt x="535" y="701"/>
                    <a:pt x="548" y="706"/>
                    <a:pt x="559" y="717"/>
                  </a:cubicBezTo>
                  <a:cubicBezTo>
                    <a:pt x="571" y="729"/>
                    <a:pt x="576" y="742"/>
                    <a:pt x="576" y="758"/>
                  </a:cubicBezTo>
                  <a:cubicBezTo>
                    <a:pt x="576" y="777"/>
                    <a:pt x="570" y="791"/>
                    <a:pt x="559" y="801"/>
                  </a:cubicBezTo>
                  <a:close/>
                  <a:moveTo>
                    <a:pt x="707" y="454"/>
                  </a:moveTo>
                  <a:cubicBezTo>
                    <a:pt x="698" y="471"/>
                    <a:pt x="687" y="485"/>
                    <a:pt x="675" y="497"/>
                  </a:cubicBezTo>
                  <a:cubicBezTo>
                    <a:pt x="663" y="509"/>
                    <a:pt x="641" y="530"/>
                    <a:pt x="609" y="558"/>
                  </a:cubicBezTo>
                  <a:cubicBezTo>
                    <a:pt x="600" y="566"/>
                    <a:pt x="593" y="573"/>
                    <a:pt x="588" y="579"/>
                  </a:cubicBezTo>
                  <a:cubicBezTo>
                    <a:pt x="582" y="585"/>
                    <a:pt x="578" y="591"/>
                    <a:pt x="576" y="596"/>
                  </a:cubicBezTo>
                  <a:cubicBezTo>
                    <a:pt x="573" y="601"/>
                    <a:pt x="571" y="606"/>
                    <a:pt x="570" y="611"/>
                  </a:cubicBezTo>
                  <a:cubicBezTo>
                    <a:pt x="568" y="616"/>
                    <a:pt x="566" y="625"/>
                    <a:pt x="563" y="637"/>
                  </a:cubicBezTo>
                  <a:cubicBezTo>
                    <a:pt x="561" y="652"/>
                    <a:pt x="566" y="661"/>
                    <a:pt x="557" y="669"/>
                  </a:cubicBezTo>
                  <a:cubicBezTo>
                    <a:pt x="472" y="669"/>
                    <a:pt x="472" y="669"/>
                    <a:pt x="472" y="669"/>
                  </a:cubicBezTo>
                  <a:cubicBezTo>
                    <a:pt x="463" y="661"/>
                    <a:pt x="470" y="643"/>
                    <a:pt x="470" y="625"/>
                  </a:cubicBezTo>
                  <a:cubicBezTo>
                    <a:pt x="470" y="603"/>
                    <a:pt x="473" y="585"/>
                    <a:pt x="480" y="569"/>
                  </a:cubicBezTo>
                  <a:cubicBezTo>
                    <a:pt x="486" y="553"/>
                    <a:pt x="495" y="539"/>
                    <a:pt x="506" y="527"/>
                  </a:cubicBezTo>
                  <a:cubicBezTo>
                    <a:pt x="518" y="515"/>
                    <a:pt x="533" y="501"/>
                    <a:pt x="551" y="484"/>
                  </a:cubicBezTo>
                  <a:cubicBezTo>
                    <a:pt x="568" y="470"/>
                    <a:pt x="580" y="459"/>
                    <a:pt x="587" y="452"/>
                  </a:cubicBezTo>
                  <a:cubicBezTo>
                    <a:pt x="595" y="444"/>
                    <a:pt x="601" y="436"/>
                    <a:pt x="606" y="427"/>
                  </a:cubicBezTo>
                  <a:cubicBezTo>
                    <a:pt x="611" y="418"/>
                    <a:pt x="614" y="408"/>
                    <a:pt x="614" y="397"/>
                  </a:cubicBezTo>
                  <a:cubicBezTo>
                    <a:pt x="614" y="377"/>
                    <a:pt x="606" y="359"/>
                    <a:pt x="590" y="345"/>
                  </a:cubicBezTo>
                  <a:cubicBezTo>
                    <a:pt x="575" y="331"/>
                    <a:pt x="555" y="324"/>
                    <a:pt x="531" y="324"/>
                  </a:cubicBezTo>
                  <a:cubicBezTo>
                    <a:pt x="502" y="324"/>
                    <a:pt x="482" y="331"/>
                    <a:pt x="468" y="345"/>
                  </a:cubicBezTo>
                  <a:cubicBezTo>
                    <a:pt x="455" y="360"/>
                    <a:pt x="434" y="409"/>
                    <a:pt x="434" y="409"/>
                  </a:cubicBezTo>
                  <a:cubicBezTo>
                    <a:pt x="334" y="410"/>
                    <a:pt x="334" y="410"/>
                    <a:pt x="334" y="410"/>
                  </a:cubicBezTo>
                  <a:cubicBezTo>
                    <a:pt x="334" y="410"/>
                    <a:pt x="340" y="355"/>
                    <a:pt x="356" y="329"/>
                  </a:cubicBezTo>
                  <a:cubicBezTo>
                    <a:pt x="372" y="304"/>
                    <a:pt x="395" y="283"/>
                    <a:pt x="425" y="267"/>
                  </a:cubicBezTo>
                  <a:cubicBezTo>
                    <a:pt x="455" y="250"/>
                    <a:pt x="491" y="242"/>
                    <a:pt x="531" y="242"/>
                  </a:cubicBezTo>
                  <a:cubicBezTo>
                    <a:pt x="568" y="242"/>
                    <a:pt x="601" y="249"/>
                    <a:pt x="630" y="263"/>
                  </a:cubicBezTo>
                  <a:cubicBezTo>
                    <a:pt x="659" y="277"/>
                    <a:pt x="681" y="295"/>
                    <a:pt x="697" y="319"/>
                  </a:cubicBezTo>
                  <a:cubicBezTo>
                    <a:pt x="712" y="343"/>
                    <a:pt x="720" y="369"/>
                    <a:pt x="720" y="397"/>
                  </a:cubicBezTo>
                  <a:cubicBezTo>
                    <a:pt x="720" y="419"/>
                    <a:pt x="716" y="438"/>
                    <a:pt x="707" y="454"/>
                  </a:cubicBezTo>
                  <a:close/>
                </a:path>
              </a:pathLst>
            </a:custGeom>
            <a:solidFill>
              <a:srgbClr val="FFFFFF">
                <a:alpha val="50000"/>
              </a:srgbClr>
            </a:solidFill>
            <a:ln>
              <a:noFill/>
            </a:ln>
          </p:spPr>
          <p:txBody>
            <a:bodyPr vert="horz" wrap="square" lIns="91440" tIns="45720" rIns="91440" bIns="45720" numCol="1" anchor="t" anchorCtr="0" compatLnSpc="1">
              <a:prstTxWarp prst="textNoShape">
                <a:avLst/>
              </a:prstTxWarp>
            </a:bodyPr>
            <a:lstStyle/>
            <a:p>
              <a:endParaRPr lang="en-US" sz="1100" dirty="0"/>
            </a:p>
          </p:txBody>
        </p:sp>
        <p:sp>
          <p:nvSpPr>
            <p:cNvPr id="66" name="Rectangle 65"/>
            <p:cNvSpPr/>
            <p:nvPr/>
          </p:nvSpPr>
          <p:spPr>
            <a:xfrm>
              <a:off x="6670117" y="2402637"/>
              <a:ext cx="1988510" cy="8066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1100" dirty="0" smtClean="0">
                  <a:solidFill>
                    <a:srgbClr val="FFFFFF"/>
                  </a:solidFill>
                </a:rPr>
                <a:t>What use cases could increase your revenue?</a:t>
              </a:r>
              <a:endParaRPr lang="en-US" sz="1100" dirty="0">
                <a:solidFill>
                  <a:srgbClr val="FFFFFF"/>
                </a:solidFill>
              </a:endParaRPr>
            </a:p>
          </p:txBody>
        </p:sp>
      </p:grpSp>
      <p:sp>
        <p:nvSpPr>
          <p:cNvPr id="69" name="TextBox 68"/>
          <p:cNvSpPr txBox="1"/>
          <p:nvPr/>
        </p:nvSpPr>
        <p:spPr>
          <a:xfrm>
            <a:off x="348166" y="4204355"/>
            <a:ext cx="8436076" cy="437043"/>
          </a:xfrm>
          <a:prstGeom prst="rect">
            <a:avLst/>
          </a:prstGeom>
          <a:noFill/>
        </p:spPr>
        <p:txBody>
          <a:bodyPr wrap="square" rtlCol="0" anchor="b" anchorCtr="0">
            <a:spAutoFit/>
          </a:bodyPr>
          <a:lstStyle/>
          <a:p>
            <a:pPr algn="ctr">
              <a:lnSpc>
                <a:spcPct val="70000"/>
              </a:lnSpc>
            </a:pPr>
            <a:r>
              <a:rPr lang="en-US" sz="3200" dirty="0" smtClean="0">
                <a:solidFill>
                  <a:schemeClr val="accent3"/>
                </a:solidFill>
                <a:latin typeface="+mj-lt"/>
              </a:rPr>
              <a:t>drive operational excellence and revenue growth via extended insights</a:t>
            </a:r>
          </a:p>
        </p:txBody>
      </p:sp>
      <p:sp>
        <p:nvSpPr>
          <p:cNvPr id="97" name="Rectangle 96"/>
          <p:cNvSpPr/>
          <p:nvPr/>
        </p:nvSpPr>
        <p:spPr>
          <a:xfrm>
            <a:off x="348578" y="2429667"/>
            <a:ext cx="2659748" cy="266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t>Optimization</a:t>
            </a:r>
            <a:endParaRPr lang="en-US" sz="1050" b="1" dirty="0"/>
          </a:p>
        </p:txBody>
      </p:sp>
      <p:sp>
        <p:nvSpPr>
          <p:cNvPr id="98" name="Rectangle 97"/>
          <p:cNvSpPr/>
          <p:nvPr/>
        </p:nvSpPr>
        <p:spPr>
          <a:xfrm>
            <a:off x="348578" y="3827529"/>
            <a:ext cx="2659748" cy="266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t>Operate</a:t>
            </a:r>
            <a:endParaRPr lang="en-US" sz="1050" b="1" dirty="0"/>
          </a:p>
        </p:txBody>
      </p:sp>
      <p:sp>
        <p:nvSpPr>
          <p:cNvPr id="108" name="TextBox 107"/>
          <p:cNvSpPr txBox="1"/>
          <p:nvPr/>
        </p:nvSpPr>
        <p:spPr>
          <a:xfrm>
            <a:off x="436247" y="959686"/>
            <a:ext cx="2484411" cy="338554"/>
          </a:xfrm>
          <a:prstGeom prst="rect">
            <a:avLst/>
          </a:prstGeom>
          <a:noFill/>
        </p:spPr>
        <p:txBody>
          <a:bodyPr wrap="square" rtlCol="0">
            <a:spAutoFit/>
          </a:bodyPr>
          <a:lstStyle/>
          <a:p>
            <a:pPr algn="ctr"/>
            <a:r>
              <a:rPr lang="en-GB" sz="1600" dirty="0" smtClean="0">
                <a:solidFill>
                  <a:srgbClr val="FF00FF"/>
                </a:solidFill>
                <a:latin typeface="+mn-lt"/>
              </a:rPr>
              <a:t>Operational Excellence</a:t>
            </a:r>
            <a:endParaRPr lang="en-US" sz="1600" dirty="0" smtClean="0">
              <a:solidFill>
                <a:srgbClr val="FF00FF"/>
              </a:solidFill>
              <a:latin typeface="+mn-lt"/>
            </a:endParaRPr>
          </a:p>
        </p:txBody>
      </p:sp>
      <p:sp>
        <p:nvSpPr>
          <p:cNvPr id="71" name="Rectangle 70"/>
          <p:cNvSpPr/>
          <p:nvPr/>
        </p:nvSpPr>
        <p:spPr>
          <a:xfrm>
            <a:off x="3090180" y="2429667"/>
            <a:ext cx="2659748" cy="266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t>Charge</a:t>
            </a:r>
            <a:endParaRPr lang="en-US" sz="1050" b="1" dirty="0"/>
          </a:p>
        </p:txBody>
      </p:sp>
      <p:sp>
        <p:nvSpPr>
          <p:cNvPr id="72" name="Rectangle 71"/>
          <p:cNvSpPr/>
          <p:nvPr/>
        </p:nvSpPr>
        <p:spPr>
          <a:xfrm>
            <a:off x="3090180" y="3827529"/>
            <a:ext cx="2659748" cy="266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t>Extend</a:t>
            </a:r>
            <a:endParaRPr lang="en-US" sz="1050" b="1" dirty="0"/>
          </a:p>
        </p:txBody>
      </p:sp>
      <p:sp>
        <p:nvSpPr>
          <p:cNvPr id="109" name="TextBox 108"/>
          <p:cNvSpPr txBox="1"/>
          <p:nvPr/>
        </p:nvSpPr>
        <p:spPr>
          <a:xfrm>
            <a:off x="3177849" y="957984"/>
            <a:ext cx="2484411" cy="338554"/>
          </a:xfrm>
          <a:prstGeom prst="rect">
            <a:avLst/>
          </a:prstGeom>
          <a:noFill/>
        </p:spPr>
        <p:txBody>
          <a:bodyPr wrap="square" rtlCol="0">
            <a:spAutoFit/>
          </a:bodyPr>
          <a:lstStyle/>
          <a:p>
            <a:pPr algn="ctr"/>
            <a:r>
              <a:rPr lang="en-GB" sz="1600" dirty="0" smtClean="0">
                <a:solidFill>
                  <a:srgbClr val="FF00FF"/>
                </a:solidFill>
                <a:latin typeface="+mn-lt"/>
              </a:rPr>
              <a:t>Revenue Growth</a:t>
            </a:r>
            <a:endParaRPr lang="en-US" sz="1600" dirty="0" smtClean="0">
              <a:solidFill>
                <a:srgbClr val="FF00FF"/>
              </a:solidFill>
              <a:latin typeface="+mn-lt"/>
            </a:endParaRPr>
          </a:p>
        </p:txBody>
      </p:sp>
      <p:grpSp>
        <p:nvGrpSpPr>
          <p:cNvPr id="99" name="Group 98"/>
          <p:cNvGrpSpPr/>
          <p:nvPr/>
        </p:nvGrpSpPr>
        <p:grpSpPr>
          <a:xfrm>
            <a:off x="348577" y="1298281"/>
            <a:ext cx="2659750" cy="1131387"/>
            <a:chOff x="119942" y="1272656"/>
            <a:chExt cx="2659750" cy="1131387"/>
          </a:xfrm>
        </p:grpSpPr>
        <p:pic>
          <p:nvPicPr>
            <p:cNvPr id="100" name="Picture 9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943" y="1272656"/>
              <a:ext cx="2659747" cy="1131339"/>
            </a:xfrm>
            <a:prstGeom prst="rect">
              <a:avLst/>
            </a:prstGeom>
          </p:spPr>
        </p:pic>
        <p:sp>
          <p:nvSpPr>
            <p:cNvPr id="101" name="Rectangle 100"/>
            <p:cNvSpPr/>
            <p:nvPr/>
          </p:nvSpPr>
          <p:spPr>
            <a:xfrm>
              <a:off x="119942" y="1272742"/>
              <a:ext cx="2659750" cy="1131301"/>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09728" rIns="182880" bIns="109728" rtlCol="0" anchor="b" anchorCtr="0"/>
            <a:lstStyle/>
            <a:p>
              <a:pPr lvl="0">
                <a:lnSpc>
                  <a:spcPct val="85000"/>
                </a:lnSpc>
              </a:pPr>
              <a:r>
                <a:rPr lang="en-US" sz="1100" b="1" dirty="0" smtClean="0">
                  <a:solidFill>
                    <a:srgbClr val="F3D54E"/>
                  </a:solidFill>
                </a:rPr>
                <a:t>GE Engines /</a:t>
              </a:r>
            </a:p>
            <a:p>
              <a:pPr lvl="0">
                <a:lnSpc>
                  <a:spcPct val="85000"/>
                </a:lnSpc>
              </a:pPr>
              <a:r>
                <a:rPr lang="en-US" sz="1100" b="1" dirty="0" smtClean="0">
                  <a:solidFill>
                    <a:srgbClr val="F3D54E"/>
                  </a:solidFill>
                </a:rPr>
                <a:t>Traffic </a:t>
              </a:r>
              <a:r>
                <a:rPr lang="en-US" sz="1100" b="1" dirty="0">
                  <a:solidFill>
                    <a:srgbClr val="F3D54E"/>
                  </a:solidFill>
                </a:rPr>
                <a:t>management</a:t>
              </a:r>
            </a:p>
          </p:txBody>
        </p:sp>
      </p:grpSp>
      <p:grpSp>
        <p:nvGrpSpPr>
          <p:cNvPr id="104" name="Group 103"/>
          <p:cNvGrpSpPr/>
          <p:nvPr/>
        </p:nvGrpSpPr>
        <p:grpSpPr>
          <a:xfrm>
            <a:off x="348165" y="2696013"/>
            <a:ext cx="2660574" cy="1131585"/>
            <a:chOff x="119943" y="2670386"/>
            <a:chExt cx="2660574" cy="1131585"/>
          </a:xfrm>
        </p:grpSpPr>
        <p:pic>
          <p:nvPicPr>
            <p:cNvPr id="105" name="Picture 10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0866" y="2670386"/>
              <a:ext cx="2657899" cy="1130968"/>
            </a:xfrm>
            <a:prstGeom prst="rect">
              <a:avLst/>
            </a:prstGeom>
          </p:spPr>
        </p:pic>
        <p:sp>
          <p:nvSpPr>
            <p:cNvPr id="106" name="Rectangle 105"/>
            <p:cNvSpPr/>
            <p:nvPr/>
          </p:nvSpPr>
          <p:spPr>
            <a:xfrm>
              <a:off x="119943" y="3369484"/>
              <a:ext cx="2659750" cy="432487"/>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09728" rIns="182880" bIns="109728" rtlCol="0" anchor="b" anchorCtr="0"/>
            <a:lstStyle/>
            <a:p>
              <a:pPr lvl="0" algn="ctr"/>
              <a:endParaRPr lang="en-US" sz="800" dirty="0">
                <a:solidFill>
                  <a:srgbClr val="F3D54E"/>
                </a:solidFill>
              </a:endParaRPr>
            </a:p>
          </p:txBody>
        </p:sp>
        <p:sp>
          <p:nvSpPr>
            <p:cNvPr id="107" name="Rectangle 106"/>
            <p:cNvSpPr/>
            <p:nvPr/>
          </p:nvSpPr>
          <p:spPr>
            <a:xfrm>
              <a:off x="120767" y="2670536"/>
              <a:ext cx="2659750" cy="1131301"/>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09728" rIns="182880" bIns="109728" rtlCol="0" anchor="b" anchorCtr="0"/>
            <a:lstStyle/>
            <a:p>
              <a:pPr lvl="0">
                <a:lnSpc>
                  <a:spcPct val="85000"/>
                </a:lnSpc>
              </a:pPr>
              <a:r>
                <a:rPr lang="en-US" sz="1100" b="1" dirty="0">
                  <a:solidFill>
                    <a:srgbClr val="F3D54E"/>
                  </a:solidFill>
                </a:rPr>
                <a:t>Remote control and access/ </a:t>
              </a:r>
              <a:r>
                <a:rPr lang="en-US" sz="1100" b="1" dirty="0" smtClean="0">
                  <a:solidFill>
                    <a:srgbClr val="F3D54E"/>
                  </a:solidFill>
                </a:rPr>
                <a:t/>
              </a:r>
              <a:br>
                <a:rPr lang="en-US" sz="1100" b="1" dirty="0" smtClean="0">
                  <a:solidFill>
                    <a:srgbClr val="F3D54E"/>
                  </a:solidFill>
                </a:rPr>
              </a:br>
              <a:r>
                <a:rPr lang="en-US" sz="1100" b="1" dirty="0" smtClean="0">
                  <a:solidFill>
                    <a:srgbClr val="F3D54E"/>
                  </a:solidFill>
                </a:rPr>
                <a:t>Telemedicine </a:t>
              </a:r>
              <a:endParaRPr lang="en-US" sz="1100" b="1" dirty="0">
                <a:solidFill>
                  <a:srgbClr val="F3D54E"/>
                </a:solidFill>
              </a:endParaRPr>
            </a:p>
          </p:txBody>
        </p:sp>
      </p:grpSp>
      <p:grpSp>
        <p:nvGrpSpPr>
          <p:cNvPr id="90" name="Group 89"/>
          <p:cNvGrpSpPr/>
          <p:nvPr/>
        </p:nvGrpSpPr>
        <p:grpSpPr>
          <a:xfrm>
            <a:off x="3090179" y="2696171"/>
            <a:ext cx="2659750" cy="1131427"/>
            <a:chOff x="3029948" y="2670546"/>
            <a:chExt cx="2659750" cy="1131427"/>
          </a:xfrm>
        </p:grpSpPr>
        <p:pic>
          <p:nvPicPr>
            <p:cNvPr id="91" name="Picture 9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29952" y="2670546"/>
              <a:ext cx="2659740" cy="1131336"/>
            </a:xfrm>
            <a:prstGeom prst="rect">
              <a:avLst/>
            </a:prstGeom>
          </p:spPr>
        </p:pic>
        <p:sp>
          <p:nvSpPr>
            <p:cNvPr id="92" name="Rectangle 91"/>
            <p:cNvSpPr/>
            <p:nvPr/>
          </p:nvSpPr>
          <p:spPr>
            <a:xfrm>
              <a:off x="3029948" y="2670546"/>
              <a:ext cx="2659750" cy="1131427"/>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09728" rIns="182880" bIns="109728" rtlCol="0" anchor="b" anchorCtr="0"/>
            <a:lstStyle/>
            <a:p>
              <a:pPr>
                <a:lnSpc>
                  <a:spcPct val="85000"/>
                </a:lnSpc>
              </a:pPr>
              <a:r>
                <a:rPr lang="en-US" sz="1100" b="1" dirty="0">
                  <a:solidFill>
                    <a:srgbClr val="F3D54E"/>
                  </a:solidFill>
                </a:rPr>
                <a:t>Send digital content </a:t>
              </a:r>
              <a:r>
                <a:rPr lang="en-US" sz="1100" b="1" dirty="0" smtClean="0">
                  <a:solidFill>
                    <a:srgbClr val="F3D54E"/>
                  </a:solidFill>
                </a:rPr>
                <a:t>/</a:t>
              </a:r>
              <a:br>
                <a:rPr lang="en-US" sz="1100" b="1" dirty="0" smtClean="0">
                  <a:solidFill>
                    <a:srgbClr val="F3D54E"/>
                  </a:solidFill>
                </a:rPr>
              </a:br>
              <a:r>
                <a:rPr lang="en-US" sz="1100" b="1" dirty="0" smtClean="0">
                  <a:solidFill>
                    <a:srgbClr val="F3D54E"/>
                  </a:solidFill>
                </a:rPr>
                <a:t>Software </a:t>
              </a:r>
              <a:r>
                <a:rPr lang="en-US" sz="1100" b="1" dirty="0">
                  <a:solidFill>
                    <a:srgbClr val="F3D54E"/>
                  </a:solidFill>
                </a:rPr>
                <a:t>upgrades</a:t>
              </a:r>
            </a:p>
          </p:txBody>
        </p:sp>
      </p:grpSp>
      <p:grpSp>
        <p:nvGrpSpPr>
          <p:cNvPr id="93" name="Group 92"/>
          <p:cNvGrpSpPr/>
          <p:nvPr/>
        </p:nvGrpSpPr>
        <p:grpSpPr>
          <a:xfrm>
            <a:off x="3090179" y="1298240"/>
            <a:ext cx="2659750" cy="1131427"/>
            <a:chOff x="3029946" y="1272615"/>
            <a:chExt cx="2659750" cy="1131427"/>
          </a:xfrm>
        </p:grpSpPr>
        <p:pic>
          <p:nvPicPr>
            <p:cNvPr id="94" name="Picture 9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30015" y="1272742"/>
              <a:ext cx="2659612" cy="1131282"/>
            </a:xfrm>
            <a:prstGeom prst="rect">
              <a:avLst/>
            </a:prstGeom>
          </p:spPr>
        </p:pic>
        <p:sp>
          <p:nvSpPr>
            <p:cNvPr id="96" name="Rectangle 95"/>
            <p:cNvSpPr/>
            <p:nvPr/>
          </p:nvSpPr>
          <p:spPr>
            <a:xfrm>
              <a:off x="3029946" y="1272615"/>
              <a:ext cx="2659750" cy="1131427"/>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09728" rIns="182880" bIns="109728" rtlCol="0" anchor="b" anchorCtr="0"/>
            <a:lstStyle/>
            <a:p>
              <a:pPr>
                <a:lnSpc>
                  <a:spcPct val="85000"/>
                </a:lnSpc>
              </a:pPr>
              <a:r>
                <a:rPr lang="en-US" sz="1100" b="1" dirty="0" smtClean="0">
                  <a:solidFill>
                    <a:srgbClr val="F3D54E"/>
                  </a:solidFill>
                </a:rPr>
                <a:t>Pay parking /</a:t>
              </a:r>
            </a:p>
            <a:p>
              <a:pPr>
                <a:lnSpc>
                  <a:spcPct val="85000"/>
                </a:lnSpc>
              </a:pPr>
              <a:r>
                <a:rPr lang="en-US" sz="1100" b="1" dirty="0" smtClean="0">
                  <a:solidFill>
                    <a:srgbClr val="F3D54E"/>
                  </a:solidFill>
                </a:rPr>
                <a:t>Time-of-day-based toll road</a:t>
              </a:r>
              <a:endParaRPr lang="en-US" sz="1100" b="1" dirty="0">
                <a:solidFill>
                  <a:srgbClr val="F3D54E"/>
                </a:solidFill>
              </a:endParaRPr>
            </a:p>
          </p:txBody>
        </p:sp>
      </p:grpSp>
      <p:sp>
        <p:nvSpPr>
          <p:cNvPr id="57" name="Text Placeholder 9"/>
          <p:cNvSpPr>
            <a:spLocks noGrp="1"/>
          </p:cNvSpPr>
          <p:nvPr>
            <p:ph type="body" sz="quarter" idx="13"/>
          </p:nvPr>
        </p:nvSpPr>
        <p:spPr>
          <a:xfrm>
            <a:off x="353962" y="4615773"/>
            <a:ext cx="8436076" cy="189732"/>
          </a:xfrm>
        </p:spPr>
        <p:txBody>
          <a:bodyPr/>
          <a:lstStyle/>
          <a:p>
            <a:r>
              <a:rPr lang="en-US" dirty="0" smtClean="0"/>
              <a:t>Source: Optimize, Charge, Operate, Extend model - Gartner</a:t>
            </a:r>
            <a:endParaRPr lang="en-US" dirty="0"/>
          </a:p>
        </p:txBody>
      </p:sp>
    </p:spTree>
    <p:extLst>
      <p:ext uri="{BB962C8B-B14F-4D97-AF65-F5344CB8AC3E}">
        <p14:creationId xmlns:p14="http://schemas.microsoft.com/office/powerpoint/2010/main" val="183820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0"/>
                                        </p:tgtEl>
                                      </p:cBhvr>
                                    </p:animEffect>
                                    <p:set>
                                      <p:cBhvr>
                                        <p:cTn id="7" dur="1" fill="hold">
                                          <p:stCondLst>
                                            <p:cond delay="499"/>
                                          </p:stCondLst>
                                        </p:cTn>
                                        <p:tgtEl>
                                          <p:spTgt spid="1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2"/>
                                        </p:tgtEl>
                                      </p:cBhvr>
                                    </p:animEffect>
                                    <p:set>
                                      <p:cBhvr>
                                        <p:cTn id="10" dur="1" fill="hold">
                                          <p:stCondLst>
                                            <p:cond delay="499"/>
                                          </p:stCondLst>
                                        </p:cTn>
                                        <p:tgtEl>
                                          <p:spTgt spid="11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13"/>
                                        </p:tgtEl>
                                      </p:cBhvr>
                                    </p:animEffect>
                                    <p:set>
                                      <p:cBhvr>
                                        <p:cTn id="13" dur="1" fill="hold">
                                          <p:stCondLst>
                                            <p:cond delay="499"/>
                                          </p:stCondLst>
                                        </p:cTn>
                                        <p:tgtEl>
                                          <p:spTgt spid="11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11"/>
                                        </p:tgtEl>
                                      </p:cBhvr>
                                    </p:animEffect>
                                    <p:set>
                                      <p:cBhvr>
                                        <p:cTn id="16" dur="1" fill="hold">
                                          <p:stCondLst>
                                            <p:cond delay="499"/>
                                          </p:stCondLst>
                                        </p:cTn>
                                        <p:tgtEl>
                                          <p:spTgt spid="111"/>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500"/>
                                        <p:tgtEl>
                                          <p:spTgt spid="73"/>
                                        </p:tgtEl>
                                      </p:cBhvr>
                                    </p:animEffect>
                                  </p:childTnLst>
                                </p:cTn>
                              </p:par>
                              <p:par>
                                <p:cTn id="20" presetID="10" presetClass="exit" presetSubtype="0" fill="hold" grpId="0" nodeType="withEffect">
                                  <p:stCondLst>
                                    <p:cond delay="0"/>
                                  </p:stCondLst>
                                  <p:childTnLst>
                                    <p:animEffect transition="out" filter="fade">
                                      <p:cBhvr>
                                        <p:cTn id="21" dur="500"/>
                                        <p:tgtEl>
                                          <p:spTgt spid="54"/>
                                        </p:tgtEl>
                                      </p:cBhvr>
                                    </p:animEffect>
                                    <p:set>
                                      <p:cBhvr>
                                        <p:cTn id="22" dur="1" fill="hold">
                                          <p:stCondLst>
                                            <p:cond delay="499"/>
                                          </p:stCondLst>
                                        </p:cTn>
                                        <p:tgtEl>
                                          <p:spTgt spid="54"/>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55"/>
                                        </p:tgtEl>
                                      </p:cBhvr>
                                    </p:animEffect>
                                    <p:set>
                                      <p:cBhvr>
                                        <p:cTn id="25" dur="1" fill="hold">
                                          <p:stCondLst>
                                            <p:cond delay="499"/>
                                          </p:stCondLst>
                                        </p:cTn>
                                        <p:tgtEl>
                                          <p:spTgt spid="55"/>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9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9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90"/>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04"/>
                                        </p:tgtEl>
                                        <p:attrNameLst>
                                          <p:attrName>style.visibility</p:attrName>
                                        </p:attrNameLst>
                                      </p:cBhvr>
                                      <p:to>
                                        <p:strVal val="visible"/>
                                      </p:to>
                                    </p:set>
                                  </p:childTnLst>
                                </p:cTn>
                              </p:par>
                              <p:par>
                                <p:cTn id="36" presetID="10" presetClass="entr" presetSubtype="0" fill="hold" grpId="0" nodeType="withEffect">
                                  <p:stCondLst>
                                    <p:cond delay="0"/>
                                  </p:stCondLst>
                                  <p:childTnLst>
                                    <p:set>
                                      <p:cBhvr>
                                        <p:cTn id="37" dur="1" fill="hold">
                                          <p:stCondLst>
                                            <p:cond delay="0"/>
                                          </p:stCondLst>
                                        </p:cTn>
                                        <p:tgtEl>
                                          <p:spTgt spid="108"/>
                                        </p:tgtEl>
                                        <p:attrNameLst>
                                          <p:attrName>style.visibility</p:attrName>
                                        </p:attrNameLst>
                                      </p:cBhvr>
                                      <p:to>
                                        <p:strVal val="visible"/>
                                      </p:to>
                                    </p:set>
                                    <p:animEffect transition="in" filter="fade">
                                      <p:cBhvr>
                                        <p:cTn id="38" dur="500"/>
                                        <p:tgtEl>
                                          <p:spTgt spid="10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fade">
                                      <p:cBhvr>
                                        <p:cTn id="41" dur="500"/>
                                        <p:tgtEl>
                                          <p:spTgt spid="9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7"/>
                                        </p:tgtEl>
                                        <p:attrNameLst>
                                          <p:attrName>style.visibility</p:attrName>
                                        </p:attrNameLst>
                                      </p:cBhvr>
                                      <p:to>
                                        <p:strVal val="visible"/>
                                      </p:to>
                                    </p:set>
                                    <p:animEffect transition="in" filter="fade">
                                      <p:cBhvr>
                                        <p:cTn id="44" dur="500"/>
                                        <p:tgtEl>
                                          <p:spTgt spid="9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9"/>
                                        </p:tgtEl>
                                        <p:attrNameLst>
                                          <p:attrName>style.visibility</p:attrName>
                                        </p:attrNameLst>
                                      </p:cBhvr>
                                      <p:to>
                                        <p:strVal val="visible"/>
                                      </p:to>
                                    </p:set>
                                    <p:animEffect transition="in" filter="fade">
                                      <p:cBhvr>
                                        <p:cTn id="47" dur="500"/>
                                        <p:tgtEl>
                                          <p:spTgt spid="10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fade">
                                      <p:cBhvr>
                                        <p:cTn id="50" dur="500"/>
                                        <p:tgtEl>
                                          <p:spTgt spid="7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fade">
                                      <p:cBhvr>
                                        <p:cTn id="53" dur="500"/>
                                        <p:tgtEl>
                                          <p:spTgt spid="71"/>
                                        </p:tgtEl>
                                      </p:cBhvr>
                                    </p:animEffect>
                                  </p:childTnLst>
                                </p:cTn>
                              </p:par>
                            </p:childTnLst>
                          </p:cTn>
                        </p:par>
                        <p:par>
                          <p:cTn id="54" fill="hold">
                            <p:stCondLst>
                              <p:cond delay="500"/>
                            </p:stCondLst>
                            <p:childTnLst>
                              <p:par>
                                <p:cTn id="55" presetID="2" presetClass="entr" presetSubtype="2" fill="hold" nodeType="afterEffect">
                                  <p:stCondLst>
                                    <p:cond delay="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500" fill="hold"/>
                                        <p:tgtEl>
                                          <p:spTgt spid="61"/>
                                        </p:tgtEl>
                                        <p:attrNameLst>
                                          <p:attrName>ppt_x</p:attrName>
                                        </p:attrNameLst>
                                      </p:cBhvr>
                                      <p:tavLst>
                                        <p:tav tm="0">
                                          <p:val>
                                            <p:strVal val="1+#ppt_w/2"/>
                                          </p:val>
                                        </p:tav>
                                        <p:tav tm="100000">
                                          <p:val>
                                            <p:strVal val="#ppt_x"/>
                                          </p:val>
                                        </p:tav>
                                      </p:tavLst>
                                    </p:anim>
                                    <p:anim calcmode="lin" valueType="num">
                                      <p:cBhvr additive="base">
                                        <p:cTn id="58" dur="500" fill="hold"/>
                                        <p:tgtEl>
                                          <p:spTgt spid="61"/>
                                        </p:tgtEl>
                                        <p:attrNameLst>
                                          <p:attrName>ppt_y</p:attrName>
                                        </p:attrNameLst>
                                      </p:cBhvr>
                                      <p:tavLst>
                                        <p:tav tm="0">
                                          <p:val>
                                            <p:strVal val="#ppt_y"/>
                                          </p:val>
                                        </p:tav>
                                        <p:tav tm="100000">
                                          <p:val>
                                            <p:strVal val="#ppt_y"/>
                                          </p:val>
                                        </p:tav>
                                      </p:tavLst>
                                    </p:anim>
                                  </p:childTnLst>
                                </p:cTn>
                              </p:par>
                            </p:childTnLst>
                          </p:cTn>
                        </p:par>
                        <p:par>
                          <p:cTn id="59" fill="hold">
                            <p:stCondLst>
                              <p:cond delay="1000"/>
                            </p:stCondLst>
                            <p:childTnLst>
                              <p:par>
                                <p:cTn id="60" presetID="2" presetClass="entr" presetSubtype="2" fill="hold" nodeType="afterEffect">
                                  <p:stCondLst>
                                    <p:cond delay="0"/>
                                  </p:stCondLst>
                                  <p:childTnLst>
                                    <p:set>
                                      <p:cBhvr>
                                        <p:cTn id="61" dur="1" fill="hold">
                                          <p:stCondLst>
                                            <p:cond delay="0"/>
                                          </p:stCondLst>
                                        </p:cTn>
                                        <p:tgtEl>
                                          <p:spTgt spid="65"/>
                                        </p:tgtEl>
                                        <p:attrNameLst>
                                          <p:attrName>style.visibility</p:attrName>
                                        </p:attrNameLst>
                                      </p:cBhvr>
                                      <p:to>
                                        <p:strVal val="visible"/>
                                      </p:to>
                                    </p:set>
                                    <p:anim calcmode="lin" valueType="num">
                                      <p:cBhvr additive="base">
                                        <p:cTn id="62" dur="500" fill="hold"/>
                                        <p:tgtEl>
                                          <p:spTgt spid="65"/>
                                        </p:tgtEl>
                                        <p:attrNameLst>
                                          <p:attrName>ppt_x</p:attrName>
                                        </p:attrNameLst>
                                      </p:cBhvr>
                                      <p:tavLst>
                                        <p:tav tm="0">
                                          <p:val>
                                            <p:strVal val="1+#ppt_w/2"/>
                                          </p:val>
                                        </p:tav>
                                        <p:tav tm="100000">
                                          <p:val>
                                            <p:strVal val="#ppt_x"/>
                                          </p:val>
                                        </p:tav>
                                      </p:tavLst>
                                    </p:anim>
                                    <p:anim calcmode="lin" valueType="num">
                                      <p:cBhvr additive="base">
                                        <p:cTn id="63" dur="500" fill="hold"/>
                                        <p:tgtEl>
                                          <p:spTgt spid="65"/>
                                        </p:tgtEl>
                                        <p:attrNameLst>
                                          <p:attrName>ppt_y</p:attrName>
                                        </p:attrNameLst>
                                      </p:cBhvr>
                                      <p:tavLst>
                                        <p:tav tm="0">
                                          <p:val>
                                            <p:strVal val="#ppt_y"/>
                                          </p:val>
                                        </p:tav>
                                        <p:tav tm="100000">
                                          <p:val>
                                            <p:strVal val="#ppt_y"/>
                                          </p:val>
                                        </p:tav>
                                      </p:tavLst>
                                    </p:anim>
                                  </p:childTnLst>
                                </p:cTn>
                              </p:par>
                            </p:childTnLst>
                          </p:cTn>
                        </p:par>
                        <p:par>
                          <p:cTn id="64" fill="hold">
                            <p:stCondLst>
                              <p:cond delay="1500"/>
                            </p:stCondLst>
                            <p:childTnLst>
                              <p:par>
                                <p:cTn id="65" presetID="10" presetClass="entr" presetSubtype="0" fill="hold" grpId="0" nodeType="after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fade">
                                      <p:cBhvr>
                                        <p:cTn id="6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1" grpId="0"/>
      <p:bldP spid="112" grpId="0"/>
      <p:bldP spid="113" grpId="0"/>
      <p:bldP spid="54" grpId="0"/>
      <p:bldP spid="55" grpId="0"/>
      <p:bldP spid="95" grpId="0" animBg="1"/>
      <p:bldP spid="73" grpId="0" animBg="1"/>
      <p:bldP spid="69" grpId="0"/>
      <p:bldP spid="97" grpId="0"/>
      <p:bldP spid="98" grpId="0"/>
      <p:bldP spid="108" grpId="0"/>
      <p:bldP spid="71" grpId="0"/>
      <p:bldP spid="72" grpId="0"/>
      <p:bldP spid="10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57600" y="0"/>
            <a:ext cx="1828800" cy="4805504"/>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04" y="0"/>
            <a:ext cx="1827187" cy="480550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16013" y="0"/>
            <a:ext cx="1827188" cy="4805505"/>
          </a:xfrm>
          <a:prstGeom prst="rect">
            <a:avLst/>
          </a:prstGeom>
        </p:spPr>
      </p:pic>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29600" y="0"/>
            <a:ext cx="1827188" cy="4805504"/>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487202" y="-7"/>
            <a:ext cx="1827190" cy="4805512"/>
          </a:xfrm>
          <a:prstGeom prst="rect">
            <a:avLst/>
          </a:prstGeom>
        </p:spPr>
      </p:pic>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16</a:t>
            </a:fld>
            <a:endParaRPr lang="en-US" dirty="0"/>
          </a:p>
        </p:txBody>
      </p:sp>
      <p:sp>
        <p:nvSpPr>
          <p:cNvPr id="30" name="Rectangle 29"/>
          <p:cNvSpPr/>
          <p:nvPr/>
        </p:nvSpPr>
        <p:spPr>
          <a:xfrm>
            <a:off x="1828794" y="3474720"/>
            <a:ext cx="1829204" cy="1330785"/>
          </a:xfrm>
          <a:prstGeom prst="rect">
            <a:avLst/>
          </a:prstGeom>
          <a:gradFill flip="none" rotWithShape="1">
            <a:gsLst>
              <a:gs pos="21000">
                <a:schemeClr val="tx1">
                  <a:alpha val="60000"/>
                </a:schemeClr>
              </a:gs>
              <a:gs pos="100000">
                <a:schemeClr val="tx1">
                  <a:alpha val="0"/>
                </a:schemeClr>
              </a:gs>
            </a:gsLst>
            <a:lin ang="16200000" scaled="1"/>
            <a:tileRect/>
          </a:gradFill>
        </p:spPr>
        <p:txBody>
          <a:bodyPr wrap="square" anchor="b" anchorCtr="0">
            <a:noAutofit/>
          </a:bodyPr>
          <a:lstStyle/>
          <a:p>
            <a:pPr>
              <a:lnSpc>
                <a:spcPct val="65000"/>
              </a:lnSpc>
            </a:pPr>
            <a:r>
              <a:rPr lang="en-US" sz="4000" dirty="0" smtClean="0">
                <a:solidFill>
                  <a:schemeClr val="bg1"/>
                </a:solidFill>
                <a:latin typeface="+mj-lt"/>
              </a:rPr>
              <a:t>Robots</a:t>
            </a:r>
          </a:p>
          <a:p>
            <a:pPr>
              <a:lnSpc>
                <a:spcPct val="65000"/>
              </a:lnSpc>
            </a:pPr>
            <a:r>
              <a:rPr lang="en-US" sz="4000" dirty="0" smtClean="0">
                <a:solidFill>
                  <a:schemeClr val="bg1"/>
                </a:solidFill>
                <a:latin typeface="+mj-lt"/>
              </a:rPr>
              <a:t>DRONES</a:t>
            </a:r>
            <a:endParaRPr lang="en-US" sz="4000" dirty="0">
              <a:solidFill>
                <a:schemeClr val="bg1"/>
              </a:solidFill>
              <a:latin typeface="+mj-lt"/>
            </a:endParaRPr>
          </a:p>
        </p:txBody>
      </p:sp>
      <p:sp>
        <p:nvSpPr>
          <p:cNvPr id="31" name="Rectangle 30"/>
          <p:cNvSpPr/>
          <p:nvPr/>
        </p:nvSpPr>
        <p:spPr>
          <a:xfrm>
            <a:off x="3657998" y="3474720"/>
            <a:ext cx="1829204" cy="1330785"/>
          </a:xfrm>
          <a:prstGeom prst="rect">
            <a:avLst/>
          </a:prstGeom>
          <a:gradFill flip="none" rotWithShape="1">
            <a:gsLst>
              <a:gs pos="21000">
                <a:schemeClr val="tx1">
                  <a:alpha val="60000"/>
                </a:schemeClr>
              </a:gs>
              <a:gs pos="100000">
                <a:schemeClr val="tx1">
                  <a:alpha val="0"/>
                </a:schemeClr>
              </a:gs>
            </a:gsLst>
            <a:lin ang="16200000" scaled="1"/>
            <a:tileRect/>
          </a:gradFill>
        </p:spPr>
        <p:txBody>
          <a:bodyPr wrap="square" anchor="b" anchorCtr="0">
            <a:noAutofit/>
          </a:bodyPr>
          <a:lstStyle/>
          <a:p>
            <a:pPr>
              <a:lnSpc>
                <a:spcPct val="65000"/>
              </a:lnSpc>
            </a:pPr>
            <a:r>
              <a:rPr lang="en-US" sz="4000" dirty="0">
                <a:solidFill>
                  <a:schemeClr val="bg1"/>
                </a:solidFill>
                <a:latin typeface="+mj-lt"/>
              </a:rPr>
              <a:t>Maker Community</a:t>
            </a:r>
          </a:p>
        </p:txBody>
      </p:sp>
      <p:sp>
        <p:nvSpPr>
          <p:cNvPr id="32" name="Rectangle 31"/>
          <p:cNvSpPr/>
          <p:nvPr/>
        </p:nvSpPr>
        <p:spPr>
          <a:xfrm>
            <a:off x="7316013" y="3474719"/>
            <a:ext cx="1829204" cy="1330785"/>
          </a:xfrm>
          <a:prstGeom prst="rect">
            <a:avLst/>
          </a:prstGeom>
          <a:gradFill flip="none" rotWithShape="1">
            <a:gsLst>
              <a:gs pos="21000">
                <a:schemeClr val="tx1">
                  <a:alpha val="60000"/>
                </a:schemeClr>
              </a:gs>
              <a:gs pos="100000">
                <a:schemeClr val="tx1">
                  <a:alpha val="0"/>
                </a:schemeClr>
              </a:gs>
            </a:gsLst>
            <a:lin ang="16200000" scaled="1"/>
            <a:tileRect/>
          </a:gradFill>
        </p:spPr>
        <p:txBody>
          <a:bodyPr wrap="square" anchor="b" anchorCtr="0">
            <a:noAutofit/>
          </a:bodyPr>
          <a:lstStyle/>
          <a:p>
            <a:pPr>
              <a:lnSpc>
                <a:spcPct val="65000"/>
              </a:lnSpc>
            </a:pPr>
            <a:r>
              <a:rPr lang="en-US" sz="4000" dirty="0">
                <a:solidFill>
                  <a:schemeClr val="bg1"/>
                </a:solidFill>
                <a:latin typeface="+mj-lt"/>
              </a:rPr>
              <a:t>Smart Cities</a:t>
            </a:r>
          </a:p>
        </p:txBody>
      </p:sp>
      <p:sp>
        <p:nvSpPr>
          <p:cNvPr id="33" name="Rectangle 32"/>
          <p:cNvSpPr/>
          <p:nvPr/>
        </p:nvSpPr>
        <p:spPr>
          <a:xfrm>
            <a:off x="5485186" y="3474719"/>
            <a:ext cx="1829204" cy="1330785"/>
          </a:xfrm>
          <a:prstGeom prst="rect">
            <a:avLst/>
          </a:prstGeom>
          <a:gradFill flip="none" rotWithShape="1">
            <a:gsLst>
              <a:gs pos="21000">
                <a:schemeClr val="tx1">
                  <a:alpha val="60000"/>
                </a:schemeClr>
              </a:gs>
              <a:gs pos="100000">
                <a:schemeClr val="tx1">
                  <a:alpha val="0"/>
                </a:schemeClr>
              </a:gs>
            </a:gsLst>
            <a:lin ang="16200000" scaled="1"/>
            <a:tileRect/>
          </a:gradFill>
        </p:spPr>
        <p:txBody>
          <a:bodyPr wrap="square" anchor="b" anchorCtr="0">
            <a:noAutofit/>
          </a:bodyPr>
          <a:lstStyle/>
          <a:p>
            <a:pPr>
              <a:lnSpc>
                <a:spcPct val="65000"/>
              </a:lnSpc>
            </a:pPr>
            <a:r>
              <a:rPr lang="en-US" sz="2800" dirty="0">
                <a:solidFill>
                  <a:schemeClr val="bg1"/>
                </a:solidFill>
                <a:latin typeface="+mj-lt"/>
              </a:rPr>
              <a:t>Shared Power Economy</a:t>
            </a:r>
          </a:p>
          <a:p>
            <a:pPr>
              <a:lnSpc>
                <a:spcPct val="65000"/>
              </a:lnSpc>
            </a:pPr>
            <a:r>
              <a:rPr lang="en-US" sz="4000" dirty="0">
                <a:solidFill>
                  <a:schemeClr val="bg1"/>
                </a:solidFill>
                <a:latin typeface="+mj-lt"/>
              </a:rPr>
              <a:t>Energy</a:t>
            </a:r>
          </a:p>
        </p:txBody>
      </p:sp>
      <p:sp>
        <p:nvSpPr>
          <p:cNvPr id="34" name="Rectangle 33"/>
          <p:cNvSpPr/>
          <p:nvPr/>
        </p:nvSpPr>
        <p:spPr>
          <a:xfrm>
            <a:off x="396" y="3474720"/>
            <a:ext cx="1829204" cy="1330785"/>
          </a:xfrm>
          <a:prstGeom prst="rect">
            <a:avLst/>
          </a:prstGeom>
          <a:gradFill flip="none" rotWithShape="1">
            <a:gsLst>
              <a:gs pos="21000">
                <a:schemeClr val="tx1">
                  <a:alpha val="60000"/>
                </a:schemeClr>
              </a:gs>
              <a:gs pos="100000">
                <a:schemeClr val="tx1">
                  <a:alpha val="0"/>
                </a:schemeClr>
              </a:gs>
            </a:gsLst>
            <a:lin ang="16200000" scaled="1"/>
            <a:tileRect/>
          </a:gradFill>
        </p:spPr>
        <p:txBody>
          <a:bodyPr wrap="square" anchor="b" anchorCtr="0">
            <a:noAutofit/>
          </a:bodyPr>
          <a:lstStyle/>
          <a:p>
            <a:pPr>
              <a:lnSpc>
                <a:spcPct val="65000"/>
              </a:lnSpc>
            </a:pPr>
            <a:r>
              <a:rPr lang="en-US" sz="2800" dirty="0">
                <a:solidFill>
                  <a:schemeClr val="bg1"/>
                </a:solidFill>
                <a:latin typeface="+mj-lt"/>
              </a:rPr>
              <a:t>Autonomous Vehicles </a:t>
            </a:r>
          </a:p>
          <a:p>
            <a:pPr>
              <a:lnSpc>
                <a:spcPct val="65000"/>
              </a:lnSpc>
            </a:pPr>
            <a:r>
              <a:rPr lang="en-US" sz="4000" dirty="0">
                <a:solidFill>
                  <a:schemeClr val="bg1"/>
                </a:solidFill>
                <a:latin typeface="+mj-lt"/>
              </a:rPr>
              <a:t>Transport</a:t>
            </a:r>
          </a:p>
        </p:txBody>
      </p:sp>
      <p:grpSp>
        <p:nvGrpSpPr>
          <p:cNvPr id="22" name="Group 21"/>
          <p:cNvGrpSpPr/>
          <p:nvPr/>
        </p:nvGrpSpPr>
        <p:grpSpPr>
          <a:xfrm>
            <a:off x="1828794" y="-8"/>
            <a:ext cx="5486403" cy="4805513"/>
            <a:chOff x="1828794" y="-160934"/>
            <a:chExt cx="5486403" cy="5683910"/>
          </a:xfrm>
        </p:grpSpPr>
        <p:cxnSp>
          <p:nvCxnSpPr>
            <p:cNvPr id="17" name="Straight Connector 16"/>
            <p:cNvCxnSpPr/>
            <p:nvPr/>
          </p:nvCxnSpPr>
          <p:spPr>
            <a:xfrm>
              <a:off x="1828794" y="-160934"/>
              <a:ext cx="0" cy="5683910"/>
            </a:xfrm>
            <a:prstGeom prst="line">
              <a:avLst/>
            </a:prstGeom>
            <a:solidFill>
              <a:schemeClr val="tx1">
                <a:alpha val="25000"/>
              </a:schemeClr>
            </a:solidFill>
            <a:ln w="9525">
              <a:solidFill>
                <a:schemeClr val="bg2">
                  <a:lumMod val="75000"/>
                </a:schemeClr>
              </a:solidFill>
            </a:ln>
          </p:spPr>
        </p:cxnSp>
        <p:cxnSp>
          <p:nvCxnSpPr>
            <p:cNvPr id="18" name="Straight Connector 17"/>
            <p:cNvCxnSpPr/>
            <p:nvPr/>
          </p:nvCxnSpPr>
          <p:spPr>
            <a:xfrm>
              <a:off x="3657595" y="-160934"/>
              <a:ext cx="0" cy="5683910"/>
            </a:xfrm>
            <a:prstGeom prst="line">
              <a:avLst/>
            </a:prstGeom>
            <a:solidFill>
              <a:schemeClr val="tx1">
                <a:alpha val="25000"/>
              </a:schemeClr>
            </a:solidFill>
            <a:ln w="9525">
              <a:solidFill>
                <a:schemeClr val="bg2">
                  <a:lumMod val="75000"/>
                </a:schemeClr>
              </a:solidFill>
            </a:ln>
          </p:spPr>
        </p:cxnSp>
        <p:cxnSp>
          <p:nvCxnSpPr>
            <p:cNvPr id="19" name="Straight Connector 18"/>
            <p:cNvCxnSpPr/>
            <p:nvPr/>
          </p:nvCxnSpPr>
          <p:spPr>
            <a:xfrm>
              <a:off x="5486396" y="-160934"/>
              <a:ext cx="0" cy="5683910"/>
            </a:xfrm>
            <a:prstGeom prst="line">
              <a:avLst/>
            </a:prstGeom>
            <a:solidFill>
              <a:schemeClr val="tx1">
                <a:alpha val="25000"/>
              </a:schemeClr>
            </a:solidFill>
            <a:ln w="9525">
              <a:solidFill>
                <a:schemeClr val="bg2">
                  <a:lumMod val="75000"/>
                </a:schemeClr>
              </a:solidFill>
            </a:ln>
          </p:spPr>
        </p:cxnSp>
        <p:cxnSp>
          <p:nvCxnSpPr>
            <p:cNvPr id="20" name="Straight Connector 19"/>
            <p:cNvCxnSpPr/>
            <p:nvPr/>
          </p:nvCxnSpPr>
          <p:spPr>
            <a:xfrm>
              <a:off x="7315197" y="-160934"/>
              <a:ext cx="0" cy="5683910"/>
            </a:xfrm>
            <a:prstGeom prst="line">
              <a:avLst/>
            </a:prstGeom>
            <a:solidFill>
              <a:schemeClr val="tx1">
                <a:alpha val="25000"/>
              </a:schemeClr>
            </a:solidFill>
            <a:ln w="9525">
              <a:solidFill>
                <a:schemeClr val="bg2">
                  <a:lumMod val="75000"/>
                </a:schemeClr>
              </a:solidFill>
            </a:ln>
          </p:spPr>
        </p:cxnSp>
      </p:grpSp>
      <p:sp>
        <p:nvSpPr>
          <p:cNvPr id="13" name="Rectangle 12"/>
          <p:cNvSpPr/>
          <p:nvPr/>
        </p:nvSpPr>
        <p:spPr>
          <a:xfrm rot="10800000">
            <a:off x="-7" y="-1"/>
            <a:ext cx="9144005" cy="1296538"/>
          </a:xfrm>
          <a:prstGeom prst="rect">
            <a:avLst/>
          </a:prstGeom>
          <a:gradFill>
            <a:gsLst>
              <a:gs pos="5500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lvl="0" algn="ctr"/>
            <a:endParaRPr lang="en-US" sz="1400" dirty="0">
              <a:solidFill>
                <a:srgbClr val="F3D54E"/>
              </a:solidFill>
            </a:endParaRPr>
          </a:p>
        </p:txBody>
      </p:sp>
      <p:sp>
        <p:nvSpPr>
          <p:cNvPr id="2" name="Title 1"/>
          <p:cNvSpPr>
            <a:spLocks noGrp="1"/>
          </p:cNvSpPr>
          <p:nvPr>
            <p:ph type="title"/>
          </p:nvPr>
        </p:nvSpPr>
        <p:spPr>
          <a:xfrm>
            <a:off x="353962" y="228525"/>
            <a:ext cx="8436076" cy="461665"/>
          </a:xfrm>
        </p:spPr>
        <p:txBody>
          <a:bodyPr/>
          <a:lstStyle/>
          <a:p>
            <a:r>
              <a:rPr lang="en-GB" sz="2400" dirty="0" smtClean="0">
                <a:solidFill>
                  <a:srgbClr val="FFFFFF"/>
                </a:solidFill>
              </a:rPr>
              <a:t>Smart World – Areas to Watch</a:t>
            </a:r>
            <a:endParaRPr lang="en-US" sz="2400" dirty="0">
              <a:solidFill>
                <a:srgbClr val="FFFFFF"/>
              </a:solidFill>
            </a:endParaRPr>
          </a:p>
        </p:txBody>
      </p:sp>
    </p:spTree>
    <p:extLst>
      <p:ext uri="{BB962C8B-B14F-4D97-AF65-F5344CB8AC3E}">
        <p14:creationId xmlns:p14="http://schemas.microsoft.com/office/powerpoint/2010/main" val="328769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17</a:t>
            </a:fld>
            <a:endParaRPr lang="en-US"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7213" y="170822"/>
            <a:ext cx="8194987" cy="4607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http://www.guidedroid.org/back-button.jpg">
            <a:hlinkClick r:id="rId4" action="ppaction://hlinksldjump"/>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152355" y="-6"/>
            <a:ext cx="991643" cy="539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66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32" name="Group 31"/>
          <p:cNvGrpSpPr/>
          <p:nvPr/>
        </p:nvGrpSpPr>
        <p:grpSpPr>
          <a:xfrm>
            <a:off x="635786" y="675069"/>
            <a:ext cx="7772414" cy="4084780"/>
            <a:chOff x="0" y="0"/>
            <a:chExt cx="9144017" cy="4805623"/>
          </a:xfrm>
        </p:grpSpPr>
        <p:grpSp>
          <p:nvGrpSpPr>
            <p:cNvPr id="33" name="Group 32"/>
            <p:cNvGrpSpPr/>
            <p:nvPr/>
          </p:nvGrpSpPr>
          <p:grpSpPr>
            <a:xfrm>
              <a:off x="0" y="0"/>
              <a:ext cx="9144000" cy="4805506"/>
              <a:chOff x="506362" y="1560571"/>
              <a:chExt cx="5319503" cy="2795593"/>
            </a:xfrm>
          </p:grpSpPr>
          <p:sp>
            <p:nvSpPr>
              <p:cNvPr id="63" name="Rectangle 62"/>
              <p:cNvSpPr/>
              <p:nvPr/>
            </p:nvSpPr>
            <p:spPr>
              <a:xfrm>
                <a:off x="506362" y="1560572"/>
                <a:ext cx="2659751" cy="13977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64" name="Rectangle 63"/>
              <p:cNvSpPr/>
              <p:nvPr/>
            </p:nvSpPr>
            <p:spPr>
              <a:xfrm>
                <a:off x="3166114" y="2958367"/>
                <a:ext cx="2659751" cy="13977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65" name="Rectangle 64"/>
              <p:cNvSpPr/>
              <p:nvPr/>
            </p:nvSpPr>
            <p:spPr>
              <a:xfrm>
                <a:off x="3166114" y="1560571"/>
                <a:ext cx="2659751" cy="13977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66" name="Rectangle 65"/>
              <p:cNvSpPr/>
              <p:nvPr/>
            </p:nvSpPr>
            <p:spPr>
              <a:xfrm>
                <a:off x="506363" y="2958368"/>
                <a:ext cx="2659751" cy="13977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grpSp>
        <p:pic>
          <p:nvPicPr>
            <p:cNvPr id="34" name="Picture 3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0" y="466"/>
              <a:ext cx="4571261" cy="1944310"/>
            </a:xfrm>
            <a:prstGeom prst="rect">
              <a:avLst/>
            </a:prstGeom>
          </p:spPr>
        </p:pic>
        <p:sp>
          <p:nvSpPr>
            <p:cNvPr id="35" name="Rectangle 34"/>
            <p:cNvSpPr/>
            <p:nvPr/>
          </p:nvSpPr>
          <p:spPr>
            <a:xfrm>
              <a:off x="0" y="1944806"/>
              <a:ext cx="4572000" cy="4578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As a Service</a:t>
              </a:r>
            </a:p>
          </p:txBody>
        </p:sp>
        <p:sp>
          <p:nvSpPr>
            <p:cNvPr id="36" name="Rectangle 35"/>
            <p:cNvSpPr/>
            <p:nvPr/>
          </p:nvSpPr>
          <p:spPr>
            <a:xfrm>
              <a:off x="2" y="4347675"/>
              <a:ext cx="4572000" cy="4578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Cloud Economics</a:t>
              </a:r>
            </a:p>
          </p:txBody>
        </p:sp>
        <p:sp>
          <p:nvSpPr>
            <p:cNvPr id="37" name="Rectangle 36"/>
            <p:cNvSpPr/>
            <p:nvPr/>
          </p:nvSpPr>
          <p:spPr>
            <a:xfrm>
              <a:off x="4572002" y="1944923"/>
              <a:ext cx="4572000" cy="4578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Agility/Response</a:t>
              </a:r>
            </a:p>
          </p:txBody>
        </p:sp>
        <p:sp>
          <p:nvSpPr>
            <p:cNvPr id="38" name="Rectangle 37"/>
            <p:cNvSpPr/>
            <p:nvPr/>
          </p:nvSpPr>
          <p:spPr>
            <a:xfrm>
              <a:off x="4572004" y="4347792"/>
              <a:ext cx="4572000" cy="4578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Open for Innovation</a:t>
              </a:r>
            </a:p>
          </p:txBody>
        </p:sp>
        <p:sp>
          <p:nvSpPr>
            <p:cNvPr id="39" name="Rectangle 38"/>
            <p:cNvSpPr/>
            <p:nvPr/>
          </p:nvSpPr>
          <p:spPr>
            <a:xfrm>
              <a:off x="0" y="1201378"/>
              <a:ext cx="4572004" cy="743428"/>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lvl="0" algn="ctr"/>
              <a:r>
                <a:rPr lang="en-US" sz="1200" dirty="0">
                  <a:solidFill>
                    <a:srgbClr val="F3D54E"/>
                  </a:solidFill>
                </a:rPr>
                <a:t>IaaS, PaaS, SaaS</a:t>
              </a:r>
            </a:p>
          </p:txBody>
        </p:sp>
        <p:pic>
          <p:nvPicPr>
            <p:cNvPr id="40" name="Picture 3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403168"/>
              <a:ext cx="4572000" cy="1944624"/>
            </a:xfrm>
            <a:prstGeom prst="rect">
              <a:avLst/>
            </a:prstGeom>
          </p:spPr>
        </p:pic>
        <p:pic>
          <p:nvPicPr>
            <p:cNvPr id="47" name="Picture 4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71993" y="2402957"/>
              <a:ext cx="4572024" cy="1944634"/>
            </a:xfrm>
            <a:prstGeom prst="rect">
              <a:avLst/>
            </a:prstGeom>
          </p:spPr>
        </p:pic>
        <p:sp>
          <p:nvSpPr>
            <p:cNvPr id="48" name="Rectangle 47"/>
            <p:cNvSpPr/>
            <p:nvPr/>
          </p:nvSpPr>
          <p:spPr>
            <a:xfrm>
              <a:off x="4572006" y="3604364"/>
              <a:ext cx="4572004" cy="743428"/>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lvl="0" algn="ctr"/>
              <a:r>
                <a:rPr lang="en-US" sz="1200" dirty="0" smtClean="0">
                  <a:solidFill>
                    <a:srgbClr val="F3D54E"/>
                  </a:solidFill>
                </a:rPr>
                <a:t>API’s e.g. “DHL </a:t>
              </a:r>
              <a:r>
                <a:rPr lang="en-US" sz="1200" dirty="0">
                  <a:solidFill>
                    <a:srgbClr val="F3D54E"/>
                  </a:solidFill>
                </a:rPr>
                <a:t>button”</a:t>
              </a:r>
            </a:p>
          </p:txBody>
        </p:sp>
        <p:pic>
          <p:nvPicPr>
            <p:cNvPr id="60" name="Picture 5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72000" y="148"/>
              <a:ext cx="4572009" cy="1944628"/>
            </a:xfrm>
            <a:prstGeom prst="rect">
              <a:avLst/>
            </a:prstGeom>
          </p:spPr>
        </p:pic>
        <p:sp>
          <p:nvSpPr>
            <p:cNvPr id="61" name="Rectangle 60"/>
            <p:cNvSpPr/>
            <p:nvPr/>
          </p:nvSpPr>
          <p:spPr>
            <a:xfrm>
              <a:off x="4572004" y="1201378"/>
              <a:ext cx="4572004" cy="743428"/>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r>
                <a:rPr lang="en-US" sz="1200" dirty="0">
                  <a:solidFill>
                    <a:srgbClr val="F3D54E"/>
                  </a:solidFill>
                </a:rPr>
                <a:t>Weeks to Days, Hours to </a:t>
              </a:r>
              <a:r>
                <a:rPr lang="en-US" sz="1200" dirty="0" smtClean="0">
                  <a:solidFill>
                    <a:srgbClr val="F3D54E"/>
                  </a:solidFill>
                </a:rPr>
                <a:t>Minutes</a:t>
              </a:r>
              <a:endParaRPr lang="en-US" sz="1200" dirty="0">
                <a:solidFill>
                  <a:srgbClr val="F3D54E"/>
                </a:solidFill>
              </a:endParaRPr>
            </a:p>
          </p:txBody>
        </p:sp>
        <p:sp>
          <p:nvSpPr>
            <p:cNvPr id="62" name="Rectangle 61"/>
            <p:cNvSpPr/>
            <p:nvPr/>
          </p:nvSpPr>
          <p:spPr>
            <a:xfrm>
              <a:off x="2" y="3604364"/>
              <a:ext cx="4572004" cy="743428"/>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r>
                <a:rPr lang="en-US" sz="1200" dirty="0">
                  <a:solidFill>
                    <a:srgbClr val="F3D54E"/>
                  </a:solidFill>
                </a:rPr>
                <a:t>Orchestration and </a:t>
              </a:r>
              <a:r>
                <a:rPr lang="en-US" sz="1200" dirty="0" smtClean="0">
                  <a:solidFill>
                    <a:srgbClr val="F3D54E"/>
                  </a:solidFill>
                </a:rPr>
                <a:t>Automation</a:t>
              </a:r>
              <a:endParaRPr lang="en-US" sz="1200" dirty="0">
                <a:solidFill>
                  <a:srgbClr val="F3D54E"/>
                </a:solidFill>
              </a:endParaRPr>
            </a:p>
          </p:txBody>
        </p:sp>
      </p:grpSp>
      <p:sp>
        <p:nvSpPr>
          <p:cNvPr id="67" name="Rectangle 66"/>
          <p:cNvSpPr/>
          <p:nvPr/>
        </p:nvSpPr>
        <p:spPr>
          <a:xfrm>
            <a:off x="0" y="-2"/>
            <a:ext cx="9144017" cy="48055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6" name="Rectangle 85"/>
          <p:cNvSpPr/>
          <p:nvPr/>
        </p:nvSpPr>
        <p:spPr>
          <a:xfrm rot="10800000">
            <a:off x="-7" y="-1"/>
            <a:ext cx="9144005" cy="1296538"/>
          </a:xfrm>
          <a:prstGeom prst="rect">
            <a:avLst/>
          </a:prstGeom>
          <a:gradFill>
            <a:gsLst>
              <a:gs pos="5500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lvl="0" algn="ctr"/>
            <a:endParaRPr lang="en-US" sz="1400" dirty="0">
              <a:solidFill>
                <a:srgbClr val="F3D54E"/>
              </a:solidFill>
            </a:endParaRPr>
          </a:p>
        </p:txBody>
      </p:sp>
      <p:grpSp>
        <p:nvGrpSpPr>
          <p:cNvPr id="68" name="Group 67"/>
          <p:cNvGrpSpPr/>
          <p:nvPr/>
        </p:nvGrpSpPr>
        <p:grpSpPr>
          <a:xfrm>
            <a:off x="353963" y="1606478"/>
            <a:ext cx="5319502" cy="2795658"/>
            <a:chOff x="0" y="0"/>
            <a:chExt cx="9144010" cy="4805623"/>
          </a:xfrm>
        </p:grpSpPr>
        <p:grpSp>
          <p:nvGrpSpPr>
            <p:cNvPr id="69" name="Group 68"/>
            <p:cNvGrpSpPr/>
            <p:nvPr/>
          </p:nvGrpSpPr>
          <p:grpSpPr>
            <a:xfrm>
              <a:off x="0" y="0"/>
              <a:ext cx="9144000" cy="4805506"/>
              <a:chOff x="506362" y="1560571"/>
              <a:chExt cx="5319503" cy="2795593"/>
            </a:xfrm>
          </p:grpSpPr>
          <p:sp>
            <p:nvSpPr>
              <p:cNvPr id="82" name="Rectangle 81"/>
              <p:cNvSpPr/>
              <p:nvPr/>
            </p:nvSpPr>
            <p:spPr>
              <a:xfrm>
                <a:off x="506362" y="1560572"/>
                <a:ext cx="2659751" cy="13977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p>
            </p:txBody>
          </p:sp>
          <p:sp>
            <p:nvSpPr>
              <p:cNvPr id="83" name="Rectangle 82"/>
              <p:cNvSpPr/>
              <p:nvPr/>
            </p:nvSpPr>
            <p:spPr>
              <a:xfrm>
                <a:off x="3166114" y="2958367"/>
                <a:ext cx="2659751" cy="13977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p>
            </p:txBody>
          </p:sp>
          <p:sp>
            <p:nvSpPr>
              <p:cNvPr id="84" name="Rectangle 83"/>
              <p:cNvSpPr/>
              <p:nvPr/>
            </p:nvSpPr>
            <p:spPr>
              <a:xfrm>
                <a:off x="3166114" y="1560571"/>
                <a:ext cx="2659751" cy="13977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p>
            </p:txBody>
          </p:sp>
          <p:sp>
            <p:nvSpPr>
              <p:cNvPr id="85" name="Rectangle 84"/>
              <p:cNvSpPr/>
              <p:nvPr/>
            </p:nvSpPr>
            <p:spPr>
              <a:xfrm>
                <a:off x="506363" y="2958368"/>
                <a:ext cx="2659751" cy="13977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p>
            </p:txBody>
          </p:sp>
        </p:grpSp>
        <p:pic>
          <p:nvPicPr>
            <p:cNvPr id="70" name="Picture 6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6" y="466"/>
              <a:ext cx="4571610" cy="1944458"/>
            </a:xfrm>
            <a:prstGeom prst="rect">
              <a:avLst/>
            </a:prstGeom>
          </p:spPr>
        </p:pic>
        <p:sp>
          <p:nvSpPr>
            <p:cNvPr id="71" name="Rectangle 70"/>
            <p:cNvSpPr/>
            <p:nvPr/>
          </p:nvSpPr>
          <p:spPr>
            <a:xfrm>
              <a:off x="0" y="1944806"/>
              <a:ext cx="4572000" cy="4578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As a Service</a:t>
              </a:r>
            </a:p>
          </p:txBody>
        </p:sp>
        <p:sp>
          <p:nvSpPr>
            <p:cNvPr id="72" name="Rectangle 71"/>
            <p:cNvSpPr/>
            <p:nvPr/>
          </p:nvSpPr>
          <p:spPr>
            <a:xfrm>
              <a:off x="2" y="4347675"/>
              <a:ext cx="4572000" cy="4578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Cloud Economics</a:t>
              </a:r>
            </a:p>
          </p:txBody>
        </p:sp>
        <p:sp>
          <p:nvSpPr>
            <p:cNvPr id="73" name="Rectangle 72"/>
            <p:cNvSpPr/>
            <p:nvPr/>
          </p:nvSpPr>
          <p:spPr>
            <a:xfrm>
              <a:off x="4572002" y="1944923"/>
              <a:ext cx="4572000" cy="4578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Agility/Response</a:t>
              </a:r>
            </a:p>
          </p:txBody>
        </p:sp>
        <p:sp>
          <p:nvSpPr>
            <p:cNvPr id="74" name="Rectangle 73"/>
            <p:cNvSpPr/>
            <p:nvPr/>
          </p:nvSpPr>
          <p:spPr>
            <a:xfrm>
              <a:off x="4572004" y="4347792"/>
              <a:ext cx="4572000" cy="4578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Open for Innovation</a:t>
              </a:r>
            </a:p>
          </p:txBody>
        </p:sp>
        <p:sp>
          <p:nvSpPr>
            <p:cNvPr id="75" name="Rectangle 74"/>
            <p:cNvSpPr/>
            <p:nvPr/>
          </p:nvSpPr>
          <p:spPr>
            <a:xfrm>
              <a:off x="0" y="1201378"/>
              <a:ext cx="4572004" cy="743428"/>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45720" bIns="45720" rtlCol="0" anchor="b" anchorCtr="0"/>
            <a:lstStyle/>
            <a:p>
              <a:pPr lvl="0" algn="ctr"/>
              <a:r>
                <a:rPr lang="en-US" sz="800" dirty="0">
                  <a:solidFill>
                    <a:srgbClr val="F3D54E"/>
                  </a:solidFill>
                </a:rPr>
                <a:t>IaaS, PaaS, SaaS</a:t>
              </a:r>
            </a:p>
          </p:txBody>
        </p:sp>
        <p:pic>
          <p:nvPicPr>
            <p:cNvPr id="76" name="Picture 7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2402638"/>
              <a:ext cx="4572000" cy="1945152"/>
            </a:xfrm>
            <a:prstGeom prst="rect">
              <a:avLst/>
            </a:prstGeom>
          </p:spPr>
        </p:pic>
        <p:pic>
          <p:nvPicPr>
            <p:cNvPr id="77" name="Picture 7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2007" y="2402964"/>
              <a:ext cx="4571993" cy="1944619"/>
            </a:xfrm>
            <a:prstGeom prst="rect">
              <a:avLst/>
            </a:prstGeom>
          </p:spPr>
        </p:pic>
        <p:sp>
          <p:nvSpPr>
            <p:cNvPr id="78" name="Rectangle 77"/>
            <p:cNvSpPr/>
            <p:nvPr/>
          </p:nvSpPr>
          <p:spPr>
            <a:xfrm>
              <a:off x="4572006" y="3604364"/>
              <a:ext cx="4572004" cy="743428"/>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45720" bIns="45720" rtlCol="0" anchor="b" anchorCtr="0"/>
            <a:lstStyle/>
            <a:p>
              <a:pPr lvl="0" algn="ctr"/>
              <a:r>
                <a:rPr lang="en-US" sz="800" dirty="0" smtClean="0">
                  <a:solidFill>
                    <a:srgbClr val="F3D54E"/>
                  </a:solidFill>
                </a:rPr>
                <a:t>API’s e.g. “DHL </a:t>
              </a:r>
              <a:r>
                <a:rPr lang="en-US" sz="800" dirty="0">
                  <a:solidFill>
                    <a:srgbClr val="F3D54E"/>
                  </a:solidFill>
                </a:rPr>
                <a:t>button”</a:t>
              </a:r>
            </a:p>
          </p:txBody>
        </p:sp>
        <p:pic>
          <p:nvPicPr>
            <p:cNvPr id="79" name="Picture 7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72000" y="148"/>
              <a:ext cx="4572008" cy="1944628"/>
            </a:xfrm>
            <a:prstGeom prst="rect">
              <a:avLst/>
            </a:prstGeom>
          </p:spPr>
        </p:pic>
        <p:sp>
          <p:nvSpPr>
            <p:cNvPr id="80" name="Rectangle 79"/>
            <p:cNvSpPr/>
            <p:nvPr/>
          </p:nvSpPr>
          <p:spPr>
            <a:xfrm>
              <a:off x="4572004" y="1201378"/>
              <a:ext cx="4572004" cy="743428"/>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45720" bIns="45720" rtlCol="0" anchor="b" anchorCtr="0"/>
            <a:lstStyle/>
            <a:p>
              <a:pPr lvl="0" algn="ctr"/>
              <a:r>
                <a:rPr lang="en-US" sz="800" dirty="0">
                  <a:solidFill>
                    <a:srgbClr val="F3D54E"/>
                  </a:solidFill>
                </a:rPr>
                <a:t>Weeks to Days, Hours to Minutes</a:t>
              </a:r>
            </a:p>
          </p:txBody>
        </p:sp>
        <p:sp>
          <p:nvSpPr>
            <p:cNvPr id="81" name="Rectangle 80"/>
            <p:cNvSpPr/>
            <p:nvPr/>
          </p:nvSpPr>
          <p:spPr>
            <a:xfrm>
              <a:off x="2" y="3604364"/>
              <a:ext cx="4572004" cy="743428"/>
            </a:xfrm>
            <a:prstGeom prst="rect">
              <a:avLst/>
            </a:prstGeom>
            <a:gradFill>
              <a:gsLst>
                <a:gs pos="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45720" bIns="45720" rtlCol="0" anchor="b" anchorCtr="0"/>
            <a:lstStyle/>
            <a:p>
              <a:pPr algn="ctr"/>
              <a:r>
                <a:rPr lang="en-US" sz="800" dirty="0">
                  <a:solidFill>
                    <a:srgbClr val="F3D54E"/>
                  </a:solidFill>
                </a:rPr>
                <a:t>Orchestration and </a:t>
              </a:r>
              <a:r>
                <a:rPr lang="en-US" sz="800" dirty="0" smtClean="0">
                  <a:solidFill>
                    <a:srgbClr val="F3D54E"/>
                  </a:solidFill>
                </a:rPr>
                <a:t>Automation</a:t>
              </a:r>
              <a:endParaRPr lang="en-US" sz="800" dirty="0">
                <a:solidFill>
                  <a:srgbClr val="F3D54E"/>
                </a:solidFill>
              </a:endParaRPr>
            </a:p>
          </p:txBody>
        </p:sp>
      </p:grpSp>
      <p:sp>
        <p:nvSpPr>
          <p:cNvPr id="2" name="Title 1"/>
          <p:cNvSpPr>
            <a:spLocks noGrp="1"/>
          </p:cNvSpPr>
          <p:nvPr>
            <p:ph type="title"/>
          </p:nvPr>
        </p:nvSpPr>
        <p:spPr>
          <a:xfrm>
            <a:off x="353962" y="228525"/>
            <a:ext cx="8436076" cy="1077218"/>
          </a:xfrm>
        </p:spPr>
        <p:txBody>
          <a:bodyPr/>
          <a:lstStyle/>
          <a:p>
            <a:r>
              <a:rPr lang="en-GB" dirty="0" smtClean="0">
                <a:solidFill>
                  <a:schemeClr val="bg1"/>
                </a:solidFill>
              </a:rPr>
              <a:t>On-Demand  …with Cloud</a:t>
            </a:r>
            <a:br>
              <a:rPr lang="en-GB" dirty="0" smtClean="0">
                <a:solidFill>
                  <a:schemeClr val="bg1"/>
                </a:solidFill>
              </a:rPr>
            </a:br>
            <a:endParaRPr lang="en-US" sz="3600" spc="-100" dirty="0">
              <a:solidFill>
                <a:schemeClr val="accent3"/>
              </a:solidFill>
              <a:latin typeface="+mj-lt"/>
            </a:endParaRPr>
          </a:p>
        </p:txBody>
      </p:sp>
      <p:grpSp>
        <p:nvGrpSpPr>
          <p:cNvPr id="20" name="Group 19"/>
          <p:cNvGrpSpPr/>
          <p:nvPr/>
        </p:nvGrpSpPr>
        <p:grpSpPr>
          <a:xfrm>
            <a:off x="5837577" y="1479749"/>
            <a:ext cx="3010767" cy="2795321"/>
            <a:chOff x="5837577" y="1408443"/>
            <a:chExt cx="3010767" cy="2795321"/>
          </a:xfrm>
        </p:grpSpPr>
        <p:grpSp>
          <p:nvGrpSpPr>
            <p:cNvPr id="87" name="Group 86"/>
            <p:cNvGrpSpPr/>
            <p:nvPr/>
          </p:nvGrpSpPr>
          <p:grpSpPr>
            <a:xfrm>
              <a:off x="5837577" y="3397102"/>
              <a:ext cx="2952460" cy="806662"/>
              <a:chOff x="5837578" y="3397102"/>
              <a:chExt cx="2952460" cy="806662"/>
            </a:xfrm>
          </p:grpSpPr>
          <p:sp>
            <p:nvSpPr>
              <p:cNvPr id="88" name="Rectangle 87"/>
              <p:cNvSpPr/>
              <p:nvPr/>
            </p:nvSpPr>
            <p:spPr>
              <a:xfrm>
                <a:off x="6801528" y="3397102"/>
                <a:ext cx="1988510" cy="80666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1380" dirty="0">
                    <a:solidFill>
                      <a:srgbClr val="FFFFFF"/>
                    </a:solidFill>
                  </a:rPr>
                  <a:t>Do you have a strategy for Software </a:t>
                </a:r>
                <a:r>
                  <a:rPr lang="en-US" sz="1380" dirty="0" smtClean="0">
                    <a:solidFill>
                      <a:srgbClr val="FFFFFF"/>
                    </a:solidFill>
                  </a:rPr>
                  <a:t>Defined Infrastructure?</a:t>
                </a:r>
                <a:endParaRPr lang="en-US" sz="1380" dirty="0">
                  <a:solidFill>
                    <a:srgbClr val="FFFFFF"/>
                  </a:solidFill>
                </a:endParaRPr>
              </a:p>
            </p:txBody>
          </p:sp>
          <p:sp>
            <p:nvSpPr>
              <p:cNvPr id="89" name="Rectangle 88"/>
              <p:cNvSpPr/>
              <p:nvPr/>
            </p:nvSpPr>
            <p:spPr>
              <a:xfrm>
                <a:off x="5837578" y="3397102"/>
                <a:ext cx="963950" cy="80666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600" dirty="0">
                  <a:solidFill>
                    <a:schemeClr val="lt1">
                      <a:alpha val="60000"/>
                    </a:schemeClr>
                  </a:solidFill>
                  <a:latin typeface="+mj-lt"/>
                </a:endParaRPr>
              </a:p>
            </p:txBody>
          </p:sp>
          <p:sp>
            <p:nvSpPr>
              <p:cNvPr id="90" name="Freeform 9"/>
              <p:cNvSpPr>
                <a:spLocks noEditPoints="1"/>
              </p:cNvSpPr>
              <p:nvPr/>
            </p:nvSpPr>
            <p:spPr bwMode="auto">
              <a:xfrm>
                <a:off x="5968992" y="3448035"/>
                <a:ext cx="701125" cy="704795"/>
              </a:xfrm>
              <a:custGeom>
                <a:avLst/>
                <a:gdLst>
                  <a:gd name="T0" fmla="*/ 528 w 1056"/>
                  <a:gd name="T1" fmla="*/ 0 h 1056"/>
                  <a:gd name="T2" fmla="*/ 0 w 1056"/>
                  <a:gd name="T3" fmla="*/ 528 h 1056"/>
                  <a:gd name="T4" fmla="*/ 80 w 1056"/>
                  <a:gd name="T5" fmla="*/ 807 h 1056"/>
                  <a:gd name="T6" fmla="*/ 34 w 1056"/>
                  <a:gd name="T7" fmla="*/ 1019 h 1056"/>
                  <a:gd name="T8" fmla="*/ 212 w 1056"/>
                  <a:gd name="T9" fmla="*/ 951 h 1056"/>
                  <a:gd name="T10" fmla="*/ 528 w 1056"/>
                  <a:gd name="T11" fmla="*/ 1056 h 1056"/>
                  <a:gd name="T12" fmla="*/ 1056 w 1056"/>
                  <a:gd name="T13" fmla="*/ 528 h 1056"/>
                  <a:gd name="T14" fmla="*/ 528 w 1056"/>
                  <a:gd name="T15" fmla="*/ 0 h 1056"/>
                  <a:gd name="T16" fmla="*/ 559 w 1056"/>
                  <a:gd name="T17" fmla="*/ 801 h 1056"/>
                  <a:gd name="T18" fmla="*/ 518 w 1056"/>
                  <a:gd name="T19" fmla="*/ 817 h 1056"/>
                  <a:gd name="T20" fmla="*/ 477 w 1056"/>
                  <a:gd name="T21" fmla="*/ 801 h 1056"/>
                  <a:gd name="T22" fmla="*/ 459 w 1056"/>
                  <a:gd name="T23" fmla="*/ 758 h 1056"/>
                  <a:gd name="T24" fmla="*/ 476 w 1056"/>
                  <a:gd name="T25" fmla="*/ 717 h 1056"/>
                  <a:gd name="T26" fmla="*/ 518 w 1056"/>
                  <a:gd name="T27" fmla="*/ 701 h 1056"/>
                  <a:gd name="T28" fmla="*/ 559 w 1056"/>
                  <a:gd name="T29" fmla="*/ 717 h 1056"/>
                  <a:gd name="T30" fmla="*/ 576 w 1056"/>
                  <a:gd name="T31" fmla="*/ 758 h 1056"/>
                  <a:gd name="T32" fmla="*/ 559 w 1056"/>
                  <a:gd name="T33" fmla="*/ 801 h 1056"/>
                  <a:gd name="T34" fmla="*/ 707 w 1056"/>
                  <a:gd name="T35" fmla="*/ 454 h 1056"/>
                  <a:gd name="T36" fmla="*/ 675 w 1056"/>
                  <a:gd name="T37" fmla="*/ 497 h 1056"/>
                  <a:gd name="T38" fmla="*/ 609 w 1056"/>
                  <a:gd name="T39" fmla="*/ 558 h 1056"/>
                  <a:gd name="T40" fmla="*/ 588 w 1056"/>
                  <a:gd name="T41" fmla="*/ 579 h 1056"/>
                  <a:gd name="T42" fmla="*/ 576 w 1056"/>
                  <a:gd name="T43" fmla="*/ 596 h 1056"/>
                  <a:gd name="T44" fmla="*/ 570 w 1056"/>
                  <a:gd name="T45" fmla="*/ 611 h 1056"/>
                  <a:gd name="T46" fmla="*/ 563 w 1056"/>
                  <a:gd name="T47" fmla="*/ 637 h 1056"/>
                  <a:gd name="T48" fmla="*/ 557 w 1056"/>
                  <a:gd name="T49" fmla="*/ 669 h 1056"/>
                  <a:gd name="T50" fmla="*/ 472 w 1056"/>
                  <a:gd name="T51" fmla="*/ 669 h 1056"/>
                  <a:gd name="T52" fmla="*/ 470 w 1056"/>
                  <a:gd name="T53" fmla="*/ 625 h 1056"/>
                  <a:gd name="T54" fmla="*/ 480 w 1056"/>
                  <a:gd name="T55" fmla="*/ 569 h 1056"/>
                  <a:gd name="T56" fmla="*/ 506 w 1056"/>
                  <a:gd name="T57" fmla="*/ 527 h 1056"/>
                  <a:gd name="T58" fmla="*/ 551 w 1056"/>
                  <a:gd name="T59" fmla="*/ 484 h 1056"/>
                  <a:gd name="T60" fmla="*/ 587 w 1056"/>
                  <a:gd name="T61" fmla="*/ 452 h 1056"/>
                  <a:gd name="T62" fmla="*/ 606 w 1056"/>
                  <a:gd name="T63" fmla="*/ 427 h 1056"/>
                  <a:gd name="T64" fmla="*/ 614 w 1056"/>
                  <a:gd name="T65" fmla="*/ 397 h 1056"/>
                  <a:gd name="T66" fmla="*/ 590 w 1056"/>
                  <a:gd name="T67" fmla="*/ 345 h 1056"/>
                  <a:gd name="T68" fmla="*/ 531 w 1056"/>
                  <a:gd name="T69" fmla="*/ 324 h 1056"/>
                  <a:gd name="T70" fmla="*/ 468 w 1056"/>
                  <a:gd name="T71" fmla="*/ 345 h 1056"/>
                  <a:gd name="T72" fmla="*/ 434 w 1056"/>
                  <a:gd name="T73" fmla="*/ 409 h 1056"/>
                  <a:gd name="T74" fmla="*/ 334 w 1056"/>
                  <a:gd name="T75" fmla="*/ 410 h 1056"/>
                  <a:gd name="T76" fmla="*/ 356 w 1056"/>
                  <a:gd name="T77" fmla="*/ 329 h 1056"/>
                  <a:gd name="T78" fmla="*/ 425 w 1056"/>
                  <a:gd name="T79" fmla="*/ 267 h 1056"/>
                  <a:gd name="T80" fmla="*/ 531 w 1056"/>
                  <a:gd name="T81" fmla="*/ 242 h 1056"/>
                  <a:gd name="T82" fmla="*/ 630 w 1056"/>
                  <a:gd name="T83" fmla="*/ 263 h 1056"/>
                  <a:gd name="T84" fmla="*/ 697 w 1056"/>
                  <a:gd name="T85" fmla="*/ 319 h 1056"/>
                  <a:gd name="T86" fmla="*/ 720 w 1056"/>
                  <a:gd name="T87" fmla="*/ 397 h 1056"/>
                  <a:gd name="T88" fmla="*/ 707 w 1056"/>
                  <a:gd name="T89" fmla="*/ 454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56" h="1056">
                    <a:moveTo>
                      <a:pt x="528" y="0"/>
                    </a:moveTo>
                    <a:cubicBezTo>
                      <a:pt x="236" y="0"/>
                      <a:pt x="0" y="236"/>
                      <a:pt x="0" y="528"/>
                    </a:cubicBezTo>
                    <a:cubicBezTo>
                      <a:pt x="0" y="630"/>
                      <a:pt x="29" y="726"/>
                      <a:pt x="80" y="807"/>
                    </a:cubicBezTo>
                    <a:cubicBezTo>
                      <a:pt x="34" y="1019"/>
                      <a:pt x="34" y="1019"/>
                      <a:pt x="34" y="1019"/>
                    </a:cubicBezTo>
                    <a:cubicBezTo>
                      <a:pt x="212" y="951"/>
                      <a:pt x="212" y="951"/>
                      <a:pt x="212" y="951"/>
                    </a:cubicBezTo>
                    <a:cubicBezTo>
                      <a:pt x="300" y="1017"/>
                      <a:pt x="410" y="1056"/>
                      <a:pt x="528" y="1056"/>
                    </a:cubicBezTo>
                    <a:cubicBezTo>
                      <a:pt x="820" y="1056"/>
                      <a:pt x="1056" y="819"/>
                      <a:pt x="1056" y="528"/>
                    </a:cubicBezTo>
                    <a:cubicBezTo>
                      <a:pt x="1056" y="236"/>
                      <a:pt x="820" y="0"/>
                      <a:pt x="528" y="0"/>
                    </a:cubicBezTo>
                    <a:close/>
                    <a:moveTo>
                      <a:pt x="559" y="801"/>
                    </a:moveTo>
                    <a:cubicBezTo>
                      <a:pt x="547" y="811"/>
                      <a:pt x="534" y="817"/>
                      <a:pt x="518" y="817"/>
                    </a:cubicBezTo>
                    <a:cubicBezTo>
                      <a:pt x="503" y="817"/>
                      <a:pt x="489" y="812"/>
                      <a:pt x="477" y="801"/>
                    </a:cubicBezTo>
                    <a:cubicBezTo>
                      <a:pt x="465" y="791"/>
                      <a:pt x="459" y="777"/>
                      <a:pt x="459" y="758"/>
                    </a:cubicBezTo>
                    <a:cubicBezTo>
                      <a:pt x="459" y="742"/>
                      <a:pt x="465" y="729"/>
                      <a:pt x="476" y="717"/>
                    </a:cubicBezTo>
                    <a:cubicBezTo>
                      <a:pt x="488" y="706"/>
                      <a:pt x="502" y="701"/>
                      <a:pt x="518" y="701"/>
                    </a:cubicBezTo>
                    <a:cubicBezTo>
                      <a:pt x="535" y="701"/>
                      <a:pt x="548" y="706"/>
                      <a:pt x="559" y="717"/>
                    </a:cubicBezTo>
                    <a:cubicBezTo>
                      <a:pt x="571" y="729"/>
                      <a:pt x="576" y="742"/>
                      <a:pt x="576" y="758"/>
                    </a:cubicBezTo>
                    <a:cubicBezTo>
                      <a:pt x="576" y="777"/>
                      <a:pt x="570" y="791"/>
                      <a:pt x="559" y="801"/>
                    </a:cubicBezTo>
                    <a:close/>
                    <a:moveTo>
                      <a:pt x="707" y="454"/>
                    </a:moveTo>
                    <a:cubicBezTo>
                      <a:pt x="698" y="471"/>
                      <a:pt x="687" y="485"/>
                      <a:pt x="675" y="497"/>
                    </a:cubicBezTo>
                    <a:cubicBezTo>
                      <a:pt x="663" y="509"/>
                      <a:pt x="641" y="530"/>
                      <a:pt x="609" y="558"/>
                    </a:cubicBezTo>
                    <a:cubicBezTo>
                      <a:pt x="600" y="566"/>
                      <a:pt x="593" y="573"/>
                      <a:pt x="588" y="579"/>
                    </a:cubicBezTo>
                    <a:cubicBezTo>
                      <a:pt x="582" y="585"/>
                      <a:pt x="578" y="591"/>
                      <a:pt x="576" y="596"/>
                    </a:cubicBezTo>
                    <a:cubicBezTo>
                      <a:pt x="573" y="601"/>
                      <a:pt x="571" y="606"/>
                      <a:pt x="570" y="611"/>
                    </a:cubicBezTo>
                    <a:cubicBezTo>
                      <a:pt x="568" y="616"/>
                      <a:pt x="566" y="625"/>
                      <a:pt x="563" y="637"/>
                    </a:cubicBezTo>
                    <a:cubicBezTo>
                      <a:pt x="561" y="652"/>
                      <a:pt x="566" y="661"/>
                      <a:pt x="557" y="669"/>
                    </a:cubicBezTo>
                    <a:cubicBezTo>
                      <a:pt x="472" y="669"/>
                      <a:pt x="472" y="669"/>
                      <a:pt x="472" y="669"/>
                    </a:cubicBezTo>
                    <a:cubicBezTo>
                      <a:pt x="463" y="661"/>
                      <a:pt x="470" y="643"/>
                      <a:pt x="470" y="625"/>
                    </a:cubicBezTo>
                    <a:cubicBezTo>
                      <a:pt x="470" y="603"/>
                      <a:pt x="473" y="585"/>
                      <a:pt x="480" y="569"/>
                    </a:cubicBezTo>
                    <a:cubicBezTo>
                      <a:pt x="486" y="553"/>
                      <a:pt x="495" y="539"/>
                      <a:pt x="506" y="527"/>
                    </a:cubicBezTo>
                    <a:cubicBezTo>
                      <a:pt x="518" y="515"/>
                      <a:pt x="533" y="501"/>
                      <a:pt x="551" y="484"/>
                    </a:cubicBezTo>
                    <a:cubicBezTo>
                      <a:pt x="568" y="470"/>
                      <a:pt x="580" y="459"/>
                      <a:pt x="587" y="452"/>
                    </a:cubicBezTo>
                    <a:cubicBezTo>
                      <a:pt x="595" y="444"/>
                      <a:pt x="601" y="436"/>
                      <a:pt x="606" y="427"/>
                    </a:cubicBezTo>
                    <a:cubicBezTo>
                      <a:pt x="611" y="418"/>
                      <a:pt x="614" y="408"/>
                      <a:pt x="614" y="397"/>
                    </a:cubicBezTo>
                    <a:cubicBezTo>
                      <a:pt x="614" y="377"/>
                      <a:pt x="606" y="359"/>
                      <a:pt x="590" y="345"/>
                    </a:cubicBezTo>
                    <a:cubicBezTo>
                      <a:pt x="575" y="331"/>
                      <a:pt x="555" y="324"/>
                      <a:pt x="531" y="324"/>
                    </a:cubicBezTo>
                    <a:cubicBezTo>
                      <a:pt x="502" y="324"/>
                      <a:pt x="482" y="331"/>
                      <a:pt x="468" y="345"/>
                    </a:cubicBezTo>
                    <a:cubicBezTo>
                      <a:pt x="455" y="360"/>
                      <a:pt x="434" y="409"/>
                      <a:pt x="434" y="409"/>
                    </a:cubicBezTo>
                    <a:cubicBezTo>
                      <a:pt x="334" y="410"/>
                      <a:pt x="334" y="410"/>
                      <a:pt x="334" y="410"/>
                    </a:cubicBezTo>
                    <a:cubicBezTo>
                      <a:pt x="334" y="410"/>
                      <a:pt x="340" y="355"/>
                      <a:pt x="356" y="329"/>
                    </a:cubicBezTo>
                    <a:cubicBezTo>
                      <a:pt x="372" y="304"/>
                      <a:pt x="395" y="283"/>
                      <a:pt x="425" y="267"/>
                    </a:cubicBezTo>
                    <a:cubicBezTo>
                      <a:pt x="455" y="250"/>
                      <a:pt x="491" y="242"/>
                      <a:pt x="531" y="242"/>
                    </a:cubicBezTo>
                    <a:cubicBezTo>
                      <a:pt x="568" y="242"/>
                      <a:pt x="601" y="249"/>
                      <a:pt x="630" y="263"/>
                    </a:cubicBezTo>
                    <a:cubicBezTo>
                      <a:pt x="659" y="277"/>
                      <a:pt x="681" y="295"/>
                      <a:pt x="697" y="319"/>
                    </a:cubicBezTo>
                    <a:cubicBezTo>
                      <a:pt x="712" y="343"/>
                      <a:pt x="720" y="369"/>
                      <a:pt x="720" y="397"/>
                    </a:cubicBezTo>
                    <a:cubicBezTo>
                      <a:pt x="720" y="419"/>
                      <a:pt x="716" y="438"/>
                      <a:pt x="707" y="454"/>
                    </a:cubicBezTo>
                    <a:close/>
                  </a:path>
                </a:pathLst>
              </a:custGeom>
              <a:solidFill>
                <a:srgbClr val="FFFFFF">
                  <a:alpha val="50000"/>
                </a:srgbClr>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91" name="Group 90"/>
            <p:cNvGrpSpPr/>
            <p:nvPr/>
          </p:nvGrpSpPr>
          <p:grpSpPr>
            <a:xfrm>
              <a:off x="6641708" y="1886534"/>
              <a:ext cx="2206636" cy="1265240"/>
              <a:chOff x="3869781" y="5387345"/>
              <a:chExt cx="1923309" cy="1177847"/>
            </a:xfrm>
          </p:grpSpPr>
          <p:pic>
            <p:nvPicPr>
              <p:cNvPr id="92" name="Picture 2" descr="C:\Users\Amber\Pictures\Stock MIM\shutterstock_122562271b.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869781" y="5387345"/>
                <a:ext cx="1923309" cy="1177847"/>
              </a:xfrm>
              <a:prstGeom prst="rect">
                <a:avLst/>
              </a:prstGeom>
              <a:noFill/>
              <a:effectLst>
                <a:outerShdw blurRad="190500" dist="127000" dir="2700000" algn="tl" rotWithShape="0">
                  <a:schemeClr val="accent1">
                    <a:alpha val="46000"/>
                  </a:schemeClr>
                </a:outerShdw>
              </a:effectLst>
              <a:extLst>
                <a:ext uri="{909E8E84-426E-40DD-AFC4-6F175D3DCCD1}">
                  <a14:hiddenFill xmlns:a14="http://schemas.microsoft.com/office/drawing/2010/main">
                    <a:solidFill>
                      <a:srgbClr val="FFFFFF"/>
                    </a:solidFill>
                  </a14:hiddenFill>
                </a:ext>
              </a:extLst>
            </p:spPr>
          </p:pic>
          <p:sp>
            <p:nvSpPr>
              <p:cNvPr id="93" name="TextBox 92"/>
              <p:cNvSpPr txBox="1"/>
              <p:nvPr/>
            </p:nvSpPr>
            <p:spPr>
              <a:xfrm>
                <a:off x="4430738" y="5675424"/>
                <a:ext cx="1051198" cy="601687"/>
              </a:xfrm>
              <a:prstGeom prst="rect">
                <a:avLst/>
              </a:prstGeom>
              <a:noFill/>
            </p:spPr>
            <p:txBody>
              <a:bodyPr wrap="square" rtlCol="0">
                <a:spAutoFit/>
              </a:bodyPr>
              <a:lstStyle/>
              <a:p>
                <a:pPr algn="ctr"/>
                <a:r>
                  <a:rPr lang="en-US" sz="900" dirty="0" smtClean="0">
                    <a:solidFill>
                      <a:prstClr val="black"/>
                    </a:solidFill>
                  </a:rPr>
                  <a:t>Industry leaders embrace SDI Private Cloud infrastructure</a:t>
                </a:r>
                <a:endParaRPr lang="en-US" sz="900" dirty="0">
                  <a:solidFill>
                    <a:prstClr val="black"/>
                  </a:solidFill>
                </a:endParaRPr>
              </a:p>
            </p:txBody>
          </p:sp>
        </p:grpSp>
        <p:grpSp>
          <p:nvGrpSpPr>
            <p:cNvPr id="94" name="Group 93"/>
            <p:cNvGrpSpPr/>
            <p:nvPr/>
          </p:nvGrpSpPr>
          <p:grpSpPr>
            <a:xfrm>
              <a:off x="6143975" y="1922078"/>
              <a:ext cx="1245460" cy="1235096"/>
              <a:chOff x="1911915" y="2544318"/>
              <a:chExt cx="1246377" cy="1438296"/>
            </a:xfrm>
          </p:grpSpPr>
          <p:grpSp>
            <p:nvGrpSpPr>
              <p:cNvPr id="95" name="Group 94"/>
              <p:cNvGrpSpPr/>
              <p:nvPr/>
            </p:nvGrpSpPr>
            <p:grpSpPr>
              <a:xfrm>
                <a:off x="1911915" y="2544318"/>
                <a:ext cx="1246377" cy="1438296"/>
                <a:chOff x="2672388" y="3821854"/>
                <a:chExt cx="1994202" cy="2301274"/>
              </a:xfrm>
            </p:grpSpPr>
            <p:pic>
              <p:nvPicPr>
                <p:cNvPr id="99" name="Picture 3"/>
                <p:cNvPicPr>
                  <a:picLocks noChangeAspect="1" noChangeArrowheads="1"/>
                </p:cNvPicPr>
                <p:nvPr/>
              </p:nvPicPr>
              <p:blipFill>
                <a:blip r:embed="rId8" cstate="print">
                  <a:extLst>
                    <a:ext uri="{28A0092B-C50C-407E-A947-70E740481C1C}">
                      <a14:useLocalDpi xmlns:a14="http://schemas.microsoft.com/office/drawing/2010/main"/>
                    </a:ext>
                  </a:extLst>
                </a:blip>
                <a:stretch>
                  <a:fillRect/>
                </a:stretch>
              </p:blipFill>
              <p:spPr bwMode="auto">
                <a:xfrm>
                  <a:off x="3942816" y="4507692"/>
                  <a:ext cx="723774" cy="929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 name="Picture 3"/>
                <p:cNvPicPr>
                  <a:picLocks noChangeAspect="1" noChangeArrowheads="1"/>
                </p:cNvPicPr>
                <p:nvPr/>
              </p:nvPicPr>
              <p:blipFill>
                <a:blip r:embed="rId9" cstate="print">
                  <a:extLst>
                    <a:ext uri="{28A0092B-C50C-407E-A947-70E740481C1C}">
                      <a14:useLocalDpi xmlns:a14="http://schemas.microsoft.com/office/drawing/2010/main"/>
                    </a:ext>
                  </a:extLst>
                </a:blip>
                <a:stretch>
                  <a:fillRect/>
                </a:stretch>
              </p:blipFill>
              <p:spPr bwMode="auto">
                <a:xfrm>
                  <a:off x="2949537" y="4944779"/>
                  <a:ext cx="910791" cy="1178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Picture 3"/>
                <p:cNvPicPr>
                  <a:picLocks noChangeAspect="1" noChangeArrowheads="1"/>
                </p:cNvPicPr>
                <p:nvPr/>
              </p:nvPicPr>
              <p:blipFill>
                <a:blip r:embed="rId10" cstate="print">
                  <a:extLst>
                    <a:ext uri="{28A0092B-C50C-407E-A947-70E740481C1C}">
                      <a14:useLocalDpi xmlns:a14="http://schemas.microsoft.com/office/drawing/2010/main"/>
                    </a:ext>
                  </a:extLst>
                </a:blip>
                <a:stretch>
                  <a:fillRect/>
                </a:stretch>
              </p:blipFill>
              <p:spPr bwMode="auto">
                <a:xfrm>
                  <a:off x="2672388" y="3821854"/>
                  <a:ext cx="1629241" cy="1632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96" name="Straight Arrow Connector 95"/>
              <p:cNvCxnSpPr/>
              <p:nvPr/>
            </p:nvCxnSpPr>
            <p:spPr>
              <a:xfrm flipH="1" flipV="1">
                <a:off x="2693636" y="3169046"/>
                <a:ext cx="160198" cy="232833"/>
              </a:xfrm>
              <a:prstGeom prst="straightConnector1">
                <a:avLst/>
              </a:prstGeom>
              <a:ln w="19050">
                <a:solidFill>
                  <a:schemeClr val="bg1"/>
                </a:solidFill>
                <a:headEnd type="arrow"/>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V="1">
                <a:off x="2626292" y="3184920"/>
                <a:ext cx="52917" cy="386293"/>
              </a:xfrm>
              <a:prstGeom prst="straightConnector1">
                <a:avLst/>
              </a:prstGeom>
              <a:ln w="19050">
                <a:solidFill>
                  <a:schemeClr val="bg1"/>
                </a:solidFill>
                <a:headEnd type="arrow"/>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V="1">
                <a:off x="2610417" y="3420400"/>
                <a:ext cx="269875" cy="203729"/>
              </a:xfrm>
              <a:prstGeom prst="straightConnector1">
                <a:avLst/>
              </a:prstGeom>
              <a:ln w="19050">
                <a:solidFill>
                  <a:schemeClr val="bg1"/>
                </a:solidFill>
                <a:headEnd type="arrow"/>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5837578" y="1408443"/>
              <a:ext cx="2952460" cy="307777"/>
            </a:xfrm>
            <a:prstGeom prst="rect">
              <a:avLst/>
            </a:prstGeom>
          </p:spPr>
          <p:txBody>
            <a:bodyPr wrap="square">
              <a:spAutoFit/>
            </a:bodyPr>
            <a:lstStyle/>
            <a:p>
              <a:pPr algn="ctr"/>
              <a:r>
                <a:rPr lang="en-GB" sz="1400" dirty="0">
                  <a:solidFill>
                    <a:schemeClr val="bg1"/>
                  </a:solidFill>
                </a:rPr>
                <a:t>Software Defined Infrastructure</a:t>
              </a:r>
              <a:endParaRPr lang="en-US" sz="1400" dirty="0">
                <a:solidFill>
                  <a:schemeClr val="bg1"/>
                </a:solidFill>
              </a:endParaRPr>
            </a:p>
          </p:txBody>
        </p:sp>
      </p:grpSp>
      <p:sp>
        <p:nvSpPr>
          <p:cNvPr id="18" name="Isosceles Triangle 17"/>
          <p:cNvSpPr/>
          <p:nvPr/>
        </p:nvSpPr>
        <p:spPr>
          <a:xfrm rot="5400000">
            <a:off x="5257108" y="2536778"/>
            <a:ext cx="1342023" cy="18108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 name="TextBox 2"/>
          <p:cNvSpPr txBox="1"/>
          <p:nvPr/>
        </p:nvSpPr>
        <p:spPr>
          <a:xfrm>
            <a:off x="353943" y="638678"/>
            <a:ext cx="8394802" cy="584775"/>
          </a:xfrm>
          <a:prstGeom prst="rect">
            <a:avLst/>
          </a:prstGeom>
          <a:noFill/>
        </p:spPr>
        <p:txBody>
          <a:bodyPr wrap="square" rtlCol="0">
            <a:spAutoFit/>
          </a:bodyPr>
          <a:lstStyle/>
          <a:p>
            <a:r>
              <a:rPr lang="en-US" sz="3200" spc="-100" dirty="0">
                <a:solidFill>
                  <a:schemeClr val="accent3"/>
                </a:solidFill>
                <a:latin typeface="+mj-lt"/>
              </a:rPr>
              <a:t>Cloud: Increase agility whilst reducing operational cost</a:t>
            </a:r>
            <a:endParaRPr lang="en-US" sz="3200" dirty="0" smtClean="0">
              <a:solidFill>
                <a:schemeClr val="tx2"/>
              </a:solidFill>
              <a:latin typeface="+mj-lt"/>
            </a:endParaRPr>
          </a:p>
        </p:txBody>
      </p:sp>
      <p:sp>
        <p:nvSpPr>
          <p:cNvPr id="5" name="Slide Number Placeholder 4"/>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18</a:t>
            </a:fld>
            <a:endParaRPr lang="en-US" dirty="0"/>
          </a:p>
        </p:txBody>
      </p:sp>
      <p:sp>
        <p:nvSpPr>
          <p:cNvPr id="102" name="Text Placeholder 6"/>
          <p:cNvSpPr>
            <a:spLocks noGrp="1"/>
          </p:cNvSpPr>
          <p:nvPr>
            <p:ph type="body" sz="quarter" idx="13"/>
          </p:nvPr>
        </p:nvSpPr>
        <p:spPr>
          <a:xfrm>
            <a:off x="353962" y="4615773"/>
            <a:ext cx="8436076" cy="189732"/>
          </a:xfrm>
        </p:spPr>
        <p:txBody>
          <a:bodyPr/>
          <a:lstStyle/>
          <a:p>
            <a:r>
              <a:rPr lang="en-US" dirty="0"/>
              <a:t>Other names and brands may be claimed as the property of others.</a:t>
            </a:r>
          </a:p>
        </p:txBody>
      </p:sp>
      <p:pic>
        <p:nvPicPr>
          <p:cNvPr id="103" name="Picture 2" descr="http://www.guidedroid.org/back-button.jpg">
            <a:hlinkClick r:id="rId11" action="ppaction://hlinksldjump"/>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8152355" y="-6"/>
            <a:ext cx="991643" cy="539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02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6"/>
                                        </p:tgtEl>
                                      </p:cBhvr>
                                    </p:animEffect>
                                    <p:set>
                                      <p:cBhvr>
                                        <p:cTn id="7" dur="1" fill="hold">
                                          <p:stCondLst>
                                            <p:cond delay="499"/>
                                          </p:stCondLst>
                                        </p:cTn>
                                        <p:tgtEl>
                                          <p:spTgt spid="86"/>
                                        </p:tgtEl>
                                        <p:attrNameLst>
                                          <p:attrName>style.visibility</p:attrName>
                                        </p:attrNameLst>
                                      </p:cBhvr>
                                      <p:to>
                                        <p:strVal val="hidden"/>
                                      </p:to>
                                    </p:set>
                                  </p:childTnLst>
                                </p:cTn>
                              </p:par>
                              <p:par>
                                <p:cTn id="8" presetID="42" presetClass="path" presetSubtype="0" fill="hold" nodeType="withEffect">
                                  <p:stCondLst>
                                    <p:cond delay="0"/>
                                  </p:stCondLst>
                                  <p:childTnLst>
                                    <p:animMotion origin="layout" path="M -4.44444E-6 3.58025E-6 L -0.16197 0.05 " pathEditMode="relative" rAng="0" ptsTypes="AA">
                                      <p:cBhvr>
                                        <p:cTn id="9" dur="500" fill="hold"/>
                                        <p:tgtEl>
                                          <p:spTgt spid="32"/>
                                        </p:tgtEl>
                                        <p:attrNameLst>
                                          <p:attrName>ppt_x</p:attrName>
                                          <p:attrName>ppt_y</p:attrName>
                                        </p:attrNameLst>
                                      </p:cBhvr>
                                      <p:rCtr x="-8108" y="2500"/>
                                    </p:animMotion>
                                  </p:childTnLst>
                                </p:cTn>
                              </p:par>
                              <p:par>
                                <p:cTn id="10" presetID="6" presetClass="emph" presetSubtype="0" fill="hold" nodeType="withEffect">
                                  <p:stCondLst>
                                    <p:cond delay="0"/>
                                  </p:stCondLst>
                                  <p:childTnLst>
                                    <p:animScale>
                                      <p:cBhvr>
                                        <p:cTn id="11" dur="500" fill="hold"/>
                                        <p:tgtEl>
                                          <p:spTgt spid="32"/>
                                        </p:tgtEl>
                                      </p:cBhvr>
                                      <p:by x="70000" y="70000"/>
                                    </p:animScale>
                                  </p:childTnLst>
                                </p:cTn>
                              </p:par>
                            </p:childTnLst>
                          </p:cTn>
                        </p:par>
                        <p:par>
                          <p:cTn id="12" fill="hold">
                            <p:stCondLst>
                              <p:cond delay="500"/>
                            </p:stCondLst>
                            <p:childTnLst>
                              <p:par>
                                <p:cTn id="13" presetID="1" presetClass="exit" presetSubtype="0" fill="hold" nodeType="afterEffect">
                                  <p:stCondLst>
                                    <p:cond delay="0"/>
                                  </p:stCondLst>
                                  <p:childTnLst>
                                    <p:set>
                                      <p:cBhvr>
                                        <p:cTn id="14" dur="1" fill="hold">
                                          <p:stCondLst>
                                            <p:cond delay="0"/>
                                          </p:stCondLst>
                                        </p:cTn>
                                        <p:tgtEl>
                                          <p:spTgt spid="3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2" presetClass="entr" presetSubtype="2"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86" grpId="0" animBg="1"/>
      <p:bldP spid="18"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9144000" cy="4805505"/>
          </a:xfrm>
          <a:prstGeom prst="rect">
            <a:avLst/>
          </a:prstGeom>
        </p:spPr>
      </p:pic>
      <p:sp>
        <p:nvSpPr>
          <p:cNvPr id="11" name="Rectangle 10"/>
          <p:cNvSpPr/>
          <p:nvPr/>
        </p:nvSpPr>
        <p:spPr>
          <a:xfrm rot="16200000">
            <a:off x="3668863" y="-669632"/>
            <a:ext cx="1806273" cy="9144000"/>
          </a:xfrm>
          <a:prstGeom prst="rect">
            <a:avLst/>
          </a:prstGeom>
          <a:gradFill flip="none" rotWithShape="1">
            <a:gsLst>
              <a:gs pos="0">
                <a:schemeClr val="tx1">
                  <a:alpha val="68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 name="Rectangle 8"/>
          <p:cNvSpPr/>
          <p:nvPr/>
        </p:nvSpPr>
        <p:spPr>
          <a:xfrm>
            <a:off x="0" y="-13349"/>
            <a:ext cx="4345229" cy="4805505"/>
          </a:xfrm>
          <a:prstGeom prst="rect">
            <a:avLst/>
          </a:prstGeom>
          <a:gradFill flip="none" rotWithShape="1">
            <a:gsLst>
              <a:gs pos="0">
                <a:schemeClr val="tx1">
                  <a:alpha val="68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a:xfrm>
            <a:off x="353961" y="191454"/>
            <a:ext cx="8374292" cy="1569660"/>
          </a:xfrm>
        </p:spPr>
        <p:txBody>
          <a:bodyPr/>
          <a:lstStyle/>
          <a:p>
            <a:r>
              <a:rPr lang="en-GB" sz="4000" dirty="0" smtClean="0">
                <a:solidFill>
                  <a:schemeClr val="bg1"/>
                </a:solidFill>
              </a:rPr>
              <a:t>Trust</a:t>
            </a:r>
            <a:r>
              <a:rPr lang="en-GB" dirty="0" smtClean="0">
                <a:solidFill>
                  <a:schemeClr val="bg1"/>
                </a:solidFill>
              </a:rPr>
              <a:t/>
            </a:r>
            <a:br>
              <a:rPr lang="en-GB" dirty="0" smtClean="0">
                <a:solidFill>
                  <a:schemeClr val="bg1"/>
                </a:solidFill>
              </a:rPr>
            </a:br>
            <a:r>
              <a:rPr lang="en-GB" dirty="0" smtClean="0">
                <a:solidFill>
                  <a:schemeClr val="bg1"/>
                </a:solidFill>
              </a:rPr>
              <a:t>How Exposed </a:t>
            </a:r>
            <a:br>
              <a:rPr lang="en-GB" dirty="0" smtClean="0">
                <a:solidFill>
                  <a:schemeClr val="bg1"/>
                </a:solidFill>
              </a:rPr>
            </a:br>
            <a:r>
              <a:rPr lang="en-GB" dirty="0" smtClean="0">
                <a:solidFill>
                  <a:schemeClr val="bg1"/>
                </a:solidFill>
              </a:rPr>
              <a:t>Are You?</a:t>
            </a:r>
            <a:endParaRPr lang="en-US" dirty="0">
              <a:solidFill>
                <a:schemeClr val="bg1"/>
              </a:solidFill>
            </a:endParaRPr>
          </a:p>
        </p:txBody>
      </p:sp>
      <p:sp>
        <p:nvSpPr>
          <p:cNvPr id="4" name="TextBox 3"/>
          <p:cNvSpPr txBox="1"/>
          <p:nvPr/>
        </p:nvSpPr>
        <p:spPr>
          <a:xfrm>
            <a:off x="353961" y="2005890"/>
            <a:ext cx="2579434" cy="1611210"/>
          </a:xfrm>
          <a:prstGeom prst="rect">
            <a:avLst/>
          </a:prstGeom>
          <a:noFill/>
        </p:spPr>
        <p:txBody>
          <a:bodyPr wrap="square" rtlCol="0">
            <a:spAutoFit/>
          </a:bodyPr>
          <a:lstStyle/>
          <a:p>
            <a:pPr>
              <a:lnSpc>
                <a:spcPct val="80000"/>
              </a:lnSpc>
            </a:pPr>
            <a:r>
              <a:rPr lang="en-GB" sz="2800" i="1" dirty="0" smtClean="0">
                <a:solidFill>
                  <a:srgbClr val="FFDA00"/>
                </a:solidFill>
                <a:latin typeface="Intel Clear Light"/>
              </a:rPr>
              <a:t>“Trust is won in drips, and lost in buckets”</a:t>
            </a:r>
          </a:p>
          <a:p>
            <a:r>
              <a:rPr lang="en-US" sz="1050" i="1" dirty="0">
                <a:solidFill>
                  <a:srgbClr val="FFFFFF"/>
                </a:solidFill>
              </a:rPr>
              <a:t>- Malcolm Harkins, </a:t>
            </a:r>
            <a:r>
              <a:rPr lang="en-US" sz="1050" i="1" dirty="0" smtClean="0">
                <a:solidFill>
                  <a:srgbClr val="FFFFFF"/>
                </a:solidFill>
              </a:rPr>
              <a:t/>
            </a:r>
            <a:br>
              <a:rPr lang="en-US" sz="1050" i="1" dirty="0" smtClean="0">
                <a:solidFill>
                  <a:srgbClr val="FFFFFF"/>
                </a:solidFill>
              </a:rPr>
            </a:br>
            <a:r>
              <a:rPr lang="en-US" sz="1050" i="1" dirty="0" smtClean="0">
                <a:solidFill>
                  <a:srgbClr val="FFFFFF"/>
                </a:solidFill>
              </a:rPr>
              <a:t>Chief </a:t>
            </a:r>
            <a:r>
              <a:rPr lang="en-US" sz="1050" i="1" dirty="0">
                <a:solidFill>
                  <a:srgbClr val="FFFFFF"/>
                </a:solidFill>
              </a:rPr>
              <a:t>Security &amp; Privacy </a:t>
            </a:r>
            <a:r>
              <a:rPr lang="en-US" sz="1050" i="1" dirty="0" smtClean="0">
                <a:solidFill>
                  <a:srgbClr val="FFFFFF"/>
                </a:solidFill>
              </a:rPr>
              <a:t>Officer,</a:t>
            </a:r>
            <a:br>
              <a:rPr lang="en-US" sz="1050" i="1" dirty="0" smtClean="0">
                <a:solidFill>
                  <a:srgbClr val="FFFFFF"/>
                </a:solidFill>
              </a:rPr>
            </a:br>
            <a:r>
              <a:rPr lang="en-US" sz="1050" i="1" dirty="0" smtClean="0">
                <a:solidFill>
                  <a:srgbClr val="FFFFFF"/>
                </a:solidFill>
              </a:rPr>
              <a:t>Intel Corp.</a:t>
            </a:r>
            <a:endParaRPr lang="en-GB" sz="1050" i="1" dirty="0" smtClean="0">
              <a:solidFill>
                <a:srgbClr val="FFFFFF"/>
              </a:solidFill>
            </a:endParaRPr>
          </a:p>
        </p:txBody>
      </p:sp>
      <p:sp>
        <p:nvSpPr>
          <p:cNvPr id="13" name="TextBox 12"/>
          <p:cNvSpPr txBox="1"/>
          <p:nvPr/>
        </p:nvSpPr>
        <p:spPr>
          <a:xfrm>
            <a:off x="0" y="3907760"/>
            <a:ext cx="9144000" cy="867930"/>
          </a:xfrm>
          <a:prstGeom prst="rect">
            <a:avLst/>
          </a:prstGeom>
          <a:noFill/>
        </p:spPr>
        <p:txBody>
          <a:bodyPr wrap="square" rtlCol="0">
            <a:spAutoFit/>
          </a:bodyPr>
          <a:lstStyle/>
          <a:p>
            <a:pPr algn="ctr">
              <a:lnSpc>
                <a:spcPct val="70000"/>
              </a:lnSpc>
            </a:pPr>
            <a:r>
              <a:rPr lang="en-US" sz="3600" dirty="0">
                <a:solidFill>
                  <a:schemeClr val="accent3"/>
                </a:solidFill>
                <a:latin typeface="+mj-lt"/>
              </a:rPr>
              <a:t>Reduce business risk and protect brand value </a:t>
            </a:r>
          </a:p>
          <a:p>
            <a:pPr algn="ctr">
              <a:lnSpc>
                <a:spcPct val="70000"/>
              </a:lnSpc>
            </a:pPr>
            <a:r>
              <a:rPr lang="en-US" sz="3600" dirty="0">
                <a:solidFill>
                  <a:schemeClr val="accent3"/>
                </a:solidFill>
                <a:latin typeface="+mj-lt"/>
              </a:rPr>
              <a:t>with security and privacy</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19</a:t>
            </a:fld>
            <a:endParaRPr lang="en-US" dirty="0"/>
          </a:p>
        </p:txBody>
      </p:sp>
    </p:spTree>
    <p:custDataLst>
      <p:tags r:id="rId1"/>
    </p:custDataLst>
    <p:extLst>
      <p:ext uri="{BB962C8B-B14F-4D97-AF65-F5344CB8AC3E}">
        <p14:creationId xmlns:p14="http://schemas.microsoft.com/office/powerpoint/2010/main" val="22376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Group 82"/>
          <p:cNvGrpSpPr/>
          <p:nvPr/>
        </p:nvGrpSpPr>
        <p:grpSpPr>
          <a:xfrm>
            <a:off x="5158227" y="0"/>
            <a:ext cx="3985773" cy="4805505"/>
            <a:chOff x="5158227" y="0"/>
            <a:chExt cx="3985773" cy="4805505"/>
          </a:xfrm>
        </p:grpSpPr>
        <p:sp>
          <p:nvSpPr>
            <p:cNvPr id="81" name="Rectangle 80"/>
            <p:cNvSpPr/>
            <p:nvPr/>
          </p:nvSpPr>
          <p:spPr>
            <a:xfrm>
              <a:off x="5158227" y="0"/>
              <a:ext cx="3985773" cy="480550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accent3"/>
                </a:solidFill>
              </a:endParaRPr>
            </a:p>
          </p:txBody>
        </p:sp>
        <p:pic>
          <p:nvPicPr>
            <p:cNvPr id="80" name="Picture 7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58227" y="863600"/>
              <a:ext cx="3985773" cy="3589867"/>
            </a:xfrm>
            <a:prstGeom prst="rect">
              <a:avLst/>
            </a:prstGeom>
          </p:spPr>
        </p:pic>
      </p:grpSp>
      <p:sp>
        <p:nvSpPr>
          <p:cNvPr id="82" name="Rectangle 81"/>
          <p:cNvSpPr/>
          <p:nvPr/>
        </p:nvSpPr>
        <p:spPr>
          <a:xfrm>
            <a:off x="0" y="0"/>
            <a:ext cx="9144000" cy="4805505"/>
          </a:xfrm>
          <a:prstGeom prst="rect">
            <a:avLst/>
          </a:prstGeom>
          <a:gradFill flip="none" rotWithShape="1">
            <a:gsLst>
              <a:gs pos="0">
                <a:schemeClr val="accent1"/>
              </a:gs>
              <a:gs pos="46000">
                <a:schemeClr val="tx2"/>
              </a:gs>
              <a:gs pos="64000">
                <a:schemeClr val="tx2"/>
              </a:gs>
              <a:gs pos="100000">
                <a:srgbClr val="004280">
                  <a:alpha val="20000"/>
                </a:srgbClr>
              </a:gs>
            </a:gsLst>
            <a:lin ang="0" scaled="1"/>
            <a:tileRect/>
          </a:gradFill>
          <a:ln w="26425" cap="flat" cmpd="sng" algn="ctr">
            <a:noFill/>
            <a:prstDash val="solid"/>
          </a:ln>
          <a:effectLst/>
        </p:spPr>
        <p:txBody>
          <a:bodyPr lIns="57150" tIns="28575" rIns="57150" bIns="28575"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smtClean="0">
              <a:ln>
                <a:noFill/>
              </a:ln>
              <a:solidFill>
                <a:prstClr val="white"/>
              </a:solidFill>
              <a:effectLst/>
              <a:uLnTx/>
              <a:uFillTx/>
              <a:latin typeface="Intel Clear"/>
              <a:ea typeface="+mn-ea"/>
              <a:cs typeface="+mn-cs"/>
            </a:endParaRPr>
          </a:p>
        </p:txBody>
      </p:sp>
      <p:sp>
        <p:nvSpPr>
          <p:cNvPr id="4" name="Title 3"/>
          <p:cNvSpPr>
            <a:spLocks noGrp="1"/>
          </p:cNvSpPr>
          <p:nvPr>
            <p:ph type="title"/>
          </p:nvPr>
        </p:nvSpPr>
        <p:spPr/>
        <p:txBody>
          <a:bodyPr/>
          <a:lstStyle/>
          <a:p>
            <a:r>
              <a:rPr lang="en-US" dirty="0">
                <a:solidFill>
                  <a:srgbClr val="FFFFFF"/>
                </a:solidFill>
              </a:rPr>
              <a:t>Every 100-150 Years We Hit an Accelerated Innovation Wave</a:t>
            </a:r>
          </a:p>
        </p:txBody>
      </p:sp>
      <p:sp>
        <p:nvSpPr>
          <p:cNvPr id="2" name="Text Placeholder 1"/>
          <p:cNvSpPr>
            <a:spLocks noGrp="1"/>
          </p:cNvSpPr>
          <p:nvPr>
            <p:ph type="body" sz="quarter" idx="13"/>
          </p:nvPr>
        </p:nvSpPr>
        <p:spPr>
          <a:xfrm>
            <a:off x="353962" y="4528506"/>
            <a:ext cx="8436076" cy="276999"/>
          </a:xfrm>
        </p:spPr>
        <p:txBody>
          <a:bodyPr/>
          <a:lstStyle/>
          <a:p>
            <a:r>
              <a:rPr lang="en-US" dirty="0"/>
              <a:t>Source: </a:t>
            </a:r>
            <a:r>
              <a:rPr lang="en-US" dirty="0" smtClean="0"/>
              <a:t>Internetlivestats.com; Intel 4004 photo: Hellisp</a:t>
            </a:r>
            <a:r>
              <a:rPr lang="en-US" dirty="0"/>
              <a:t> </a:t>
            </a:r>
            <a:r>
              <a:rPr lang="en-US" dirty="0" smtClean="0"/>
              <a:t>/ Wikipedia; Compaq portable photo: Geni / Wikipedia; iPad photo</a:t>
            </a:r>
            <a:r>
              <a:rPr lang="en-US" dirty="0"/>
              <a:t>: mama_mia / </a:t>
            </a:r>
            <a:r>
              <a:rPr lang="en-US" dirty="0" smtClean="0"/>
              <a:t>Shutterstock.com; iPhone photo</a:t>
            </a:r>
            <a:r>
              <a:rPr lang="en-US" dirty="0"/>
              <a:t>: Zeynep Demir / Shutterstock.com</a:t>
            </a:r>
          </a:p>
        </p:txBody>
      </p:sp>
      <p:sp>
        <p:nvSpPr>
          <p:cNvPr id="85" name="Rectangle 84"/>
          <p:cNvSpPr/>
          <p:nvPr/>
        </p:nvSpPr>
        <p:spPr>
          <a:xfrm>
            <a:off x="353962" y="3840455"/>
            <a:ext cx="8436076" cy="695575"/>
          </a:xfrm>
          <a:prstGeom prst="rect">
            <a:avLst/>
          </a:prstGeom>
        </p:spPr>
        <p:txBody>
          <a:bodyPr wrap="square" anchor="b" anchorCtr="0">
            <a:spAutoFit/>
          </a:bodyPr>
          <a:lstStyle/>
          <a:p>
            <a:pPr algn="ctr">
              <a:lnSpc>
                <a:spcPct val="70000"/>
              </a:lnSpc>
            </a:pPr>
            <a:r>
              <a:rPr lang="en-US" sz="2800" dirty="0">
                <a:solidFill>
                  <a:schemeClr val="accent3"/>
                </a:solidFill>
                <a:latin typeface="+mj-lt"/>
              </a:rPr>
              <a:t>Rise of the Connected, “as a Service” World Disrupts Entire Industries </a:t>
            </a:r>
          </a:p>
          <a:p>
            <a:pPr algn="ctr">
              <a:lnSpc>
                <a:spcPct val="70000"/>
              </a:lnSpc>
            </a:pPr>
            <a:r>
              <a:rPr lang="en-US" sz="2800" dirty="0">
                <a:solidFill>
                  <a:schemeClr val="accent3"/>
                </a:solidFill>
                <a:latin typeface="+mj-lt"/>
              </a:rPr>
              <a:t>…yet, 60% of the Worlds Population are Still Unconnected</a:t>
            </a:r>
          </a:p>
        </p:txBody>
      </p:sp>
      <p:sp>
        <p:nvSpPr>
          <p:cNvPr id="375" name="Rectangle 374"/>
          <p:cNvSpPr/>
          <p:nvPr/>
        </p:nvSpPr>
        <p:spPr>
          <a:xfrm>
            <a:off x="1017779" y="2583638"/>
            <a:ext cx="854668" cy="804834"/>
          </a:xfrm>
          <a:prstGeom prst="rect">
            <a:avLst/>
          </a:prstGeom>
          <a:effectLst/>
        </p:spPr>
        <p:txBody>
          <a:bodyPr wrap="square" lIns="0" tIns="0" rIns="0" bIns="50290" anchor="b" anchorCtr="0">
            <a:spAutoFit/>
          </a:bodyPr>
          <a:lstStyle/>
          <a:p>
            <a:pPr defTabSz="402310">
              <a:defRPr/>
            </a:pPr>
            <a:r>
              <a:rPr lang="en-US" sz="2800" kern="0" spc="-88" dirty="0">
                <a:solidFill>
                  <a:schemeClr val="accent4"/>
                </a:solidFill>
                <a:latin typeface="+mj-lt"/>
              </a:rPr>
              <a:t>1951</a:t>
            </a:r>
          </a:p>
          <a:p>
            <a:pPr defTabSz="402310">
              <a:defRPr/>
            </a:pPr>
            <a:r>
              <a:rPr lang="it-IT" sz="700" kern="0" dirty="0">
                <a:solidFill>
                  <a:prstClr val="white"/>
                </a:solidFill>
              </a:rPr>
              <a:t>First Commercial Computer </a:t>
            </a:r>
            <a:br>
              <a:rPr lang="it-IT" sz="700" kern="0" dirty="0">
                <a:solidFill>
                  <a:prstClr val="white"/>
                </a:solidFill>
              </a:rPr>
            </a:br>
            <a:r>
              <a:rPr lang="it-IT" sz="700" kern="0" dirty="0">
                <a:solidFill>
                  <a:prstClr val="white"/>
                </a:solidFill>
              </a:rPr>
              <a:t>(Ferranti Mark 1)</a:t>
            </a:r>
          </a:p>
        </p:txBody>
      </p:sp>
      <p:sp>
        <p:nvSpPr>
          <p:cNvPr id="376" name="Rectangle 375"/>
          <p:cNvSpPr/>
          <p:nvPr/>
        </p:nvSpPr>
        <p:spPr>
          <a:xfrm>
            <a:off x="1838470" y="2687557"/>
            <a:ext cx="1051960" cy="697112"/>
          </a:xfrm>
          <a:prstGeom prst="rect">
            <a:avLst/>
          </a:prstGeom>
          <a:effectLst/>
        </p:spPr>
        <p:txBody>
          <a:bodyPr wrap="square" lIns="0" tIns="0" rIns="0" bIns="50290" anchor="b" anchorCtr="0">
            <a:spAutoFit/>
          </a:bodyPr>
          <a:lstStyle/>
          <a:p>
            <a:pPr defTabSz="402310">
              <a:defRPr/>
            </a:pPr>
            <a:r>
              <a:rPr lang="en-US" sz="2800" kern="0" spc="-88" dirty="0">
                <a:solidFill>
                  <a:schemeClr val="accent4"/>
                </a:solidFill>
                <a:latin typeface="+mj-lt"/>
              </a:rPr>
              <a:t>1959</a:t>
            </a:r>
          </a:p>
          <a:p>
            <a:pPr defTabSz="402310">
              <a:defRPr/>
            </a:pPr>
            <a:r>
              <a:rPr lang="en-US" sz="700" kern="0" dirty="0">
                <a:solidFill>
                  <a:prstClr val="white"/>
                </a:solidFill>
              </a:rPr>
              <a:t>Integrated Circuit is patented (Noyce/Kilby)</a:t>
            </a:r>
          </a:p>
        </p:txBody>
      </p:sp>
      <p:sp>
        <p:nvSpPr>
          <p:cNvPr id="377" name="Rectangle 376"/>
          <p:cNvSpPr/>
          <p:nvPr/>
        </p:nvSpPr>
        <p:spPr>
          <a:xfrm>
            <a:off x="2303879" y="2040856"/>
            <a:ext cx="611185" cy="804834"/>
          </a:xfrm>
          <a:prstGeom prst="rect">
            <a:avLst/>
          </a:prstGeom>
          <a:effectLst/>
        </p:spPr>
        <p:txBody>
          <a:bodyPr wrap="square" lIns="0" tIns="0" rIns="0" bIns="50290" anchor="b" anchorCtr="0">
            <a:spAutoFit/>
          </a:bodyPr>
          <a:lstStyle/>
          <a:p>
            <a:pPr algn="r" defTabSz="402310">
              <a:defRPr/>
            </a:pPr>
            <a:r>
              <a:rPr lang="en-US" sz="2800" kern="0" spc="-88" dirty="0">
                <a:solidFill>
                  <a:schemeClr val="accent4"/>
                </a:solidFill>
                <a:latin typeface="+mj-lt"/>
              </a:rPr>
              <a:t>1969</a:t>
            </a:r>
            <a:br>
              <a:rPr lang="en-US" sz="2800" kern="0" spc="-88" dirty="0">
                <a:solidFill>
                  <a:schemeClr val="accent4"/>
                </a:solidFill>
                <a:latin typeface="+mj-lt"/>
              </a:rPr>
            </a:br>
            <a:r>
              <a:rPr lang="en-US" sz="700" kern="0" dirty="0">
                <a:solidFill>
                  <a:prstClr val="white"/>
                </a:solidFill>
              </a:rPr>
              <a:t>ARPANET (internet forerunner)</a:t>
            </a:r>
          </a:p>
        </p:txBody>
      </p:sp>
      <p:sp>
        <p:nvSpPr>
          <p:cNvPr id="378" name="Rectangle 377"/>
          <p:cNvSpPr/>
          <p:nvPr/>
        </p:nvSpPr>
        <p:spPr>
          <a:xfrm>
            <a:off x="3061687" y="2577093"/>
            <a:ext cx="782857" cy="804834"/>
          </a:xfrm>
          <a:prstGeom prst="rect">
            <a:avLst/>
          </a:prstGeom>
          <a:effectLst/>
        </p:spPr>
        <p:txBody>
          <a:bodyPr wrap="square" lIns="0" tIns="0" rIns="0" bIns="50290" anchor="b" anchorCtr="0">
            <a:spAutoFit/>
          </a:bodyPr>
          <a:lstStyle/>
          <a:p>
            <a:pPr defTabSz="402310">
              <a:defRPr/>
            </a:pPr>
            <a:r>
              <a:rPr lang="en-US" sz="2800" kern="0" spc="-88" dirty="0">
                <a:solidFill>
                  <a:schemeClr val="accent4"/>
                </a:solidFill>
                <a:latin typeface="+mj-lt"/>
              </a:rPr>
              <a:t>1971</a:t>
            </a:r>
            <a:r>
              <a:rPr lang="en-US" sz="800" kern="0" spc="-88" dirty="0">
                <a:solidFill>
                  <a:schemeClr val="accent4"/>
                </a:solidFill>
              </a:rPr>
              <a:t/>
            </a:r>
            <a:br>
              <a:rPr lang="en-US" sz="800" kern="0" spc="-88" dirty="0">
                <a:solidFill>
                  <a:schemeClr val="accent4"/>
                </a:solidFill>
              </a:rPr>
            </a:br>
            <a:r>
              <a:rPr lang="en-US" sz="700" kern="0" dirty="0">
                <a:solidFill>
                  <a:prstClr val="white"/>
                </a:solidFill>
              </a:rPr>
              <a:t>First microprocessor (Intel 4004)</a:t>
            </a:r>
          </a:p>
        </p:txBody>
      </p:sp>
      <p:pic>
        <p:nvPicPr>
          <p:cNvPr id="379" name="Picture 2"/>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3937465" y="2252040"/>
            <a:ext cx="375121" cy="331598"/>
          </a:xfrm>
          <a:prstGeom prst="rect">
            <a:avLst/>
          </a:prstGeom>
          <a:noFill/>
          <a:ln>
            <a:noFill/>
          </a:ln>
          <a:effectLst>
            <a:outerShdw blurRad="1905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0" name="Picture 2"/>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3061687" y="2316305"/>
            <a:ext cx="287812" cy="277259"/>
          </a:xfrm>
          <a:prstGeom prst="rect">
            <a:avLst/>
          </a:prstGeom>
          <a:noFill/>
          <a:ln>
            <a:noFill/>
          </a:ln>
          <a:effectLst>
            <a:outerShdw blurRad="1905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1" name="Picture 2"/>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2516753" y="1858846"/>
            <a:ext cx="375121" cy="268586"/>
          </a:xfrm>
          <a:prstGeom prst="rect">
            <a:avLst/>
          </a:prstGeom>
          <a:noFill/>
          <a:ln>
            <a:noFill/>
          </a:ln>
          <a:effectLst>
            <a:outerShdw blurRad="1905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2" name="Picture 2"/>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1854511" y="2348261"/>
            <a:ext cx="375121" cy="369930"/>
          </a:xfrm>
          <a:prstGeom prst="rect">
            <a:avLst/>
          </a:prstGeom>
          <a:noFill/>
          <a:ln>
            <a:noFill/>
          </a:ln>
          <a:effectLst>
            <a:outerShdw blurRad="1905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3" name="Picture 2"/>
          <p:cNvPicPr>
            <a:picLocks noChangeAspect="1" noChangeArrowheads="1"/>
          </p:cNvPicPr>
          <p:nvPr/>
        </p:nvPicPr>
        <p:blipFill>
          <a:blip r:embed="rId8" cstate="print">
            <a:extLst>
              <a:ext uri="{28A0092B-C50C-407E-A947-70E740481C1C}">
                <a14:useLocalDpi xmlns:a14="http://schemas.microsoft.com/office/drawing/2010/main"/>
              </a:ext>
            </a:extLst>
          </a:blip>
          <a:stretch>
            <a:fillRect/>
          </a:stretch>
        </p:blipFill>
        <p:spPr bwMode="auto">
          <a:xfrm>
            <a:off x="1017779" y="2244063"/>
            <a:ext cx="364120" cy="400532"/>
          </a:xfrm>
          <a:prstGeom prst="rect">
            <a:avLst/>
          </a:prstGeom>
          <a:noFill/>
          <a:ln>
            <a:noFill/>
          </a:ln>
          <a:effectLst>
            <a:outerShdw blurRad="1905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4" name="Rectangle 383"/>
          <p:cNvSpPr/>
          <p:nvPr/>
        </p:nvSpPr>
        <p:spPr>
          <a:xfrm>
            <a:off x="3711983" y="2529784"/>
            <a:ext cx="626833" cy="804834"/>
          </a:xfrm>
          <a:prstGeom prst="rect">
            <a:avLst/>
          </a:prstGeom>
          <a:noFill/>
          <a:effectLst/>
        </p:spPr>
        <p:txBody>
          <a:bodyPr wrap="square" lIns="0" tIns="0" rIns="0" bIns="50290" anchor="b" anchorCtr="0">
            <a:spAutoFit/>
          </a:bodyPr>
          <a:lstStyle/>
          <a:p>
            <a:pPr algn="r" defTabSz="402310">
              <a:defRPr/>
            </a:pPr>
            <a:r>
              <a:rPr lang="en-US" sz="2800" kern="0" spc="-88" dirty="0">
                <a:solidFill>
                  <a:schemeClr val="accent4"/>
                </a:solidFill>
                <a:latin typeface="+mj-lt"/>
              </a:rPr>
              <a:t>1983</a:t>
            </a:r>
            <a:br>
              <a:rPr lang="en-US" sz="2800" kern="0" spc="-88" dirty="0">
                <a:solidFill>
                  <a:schemeClr val="accent4"/>
                </a:solidFill>
                <a:latin typeface="+mj-lt"/>
              </a:rPr>
            </a:br>
            <a:r>
              <a:rPr lang="en-US" sz="700" kern="0" dirty="0">
                <a:solidFill>
                  <a:prstClr val="white"/>
                </a:solidFill>
              </a:rPr>
              <a:t>First IBM PC compatible laptops</a:t>
            </a:r>
          </a:p>
        </p:txBody>
      </p:sp>
      <p:pic>
        <p:nvPicPr>
          <p:cNvPr id="385" name="Picture 2"/>
          <p:cNvPicPr>
            <a:picLocks noChangeAspect="1" noChangeArrowheads="1"/>
          </p:cNvPicPr>
          <p:nvPr/>
        </p:nvPicPr>
        <p:blipFill>
          <a:blip r:embed="rId9" cstate="print">
            <a:extLst>
              <a:ext uri="{28A0092B-C50C-407E-A947-70E740481C1C}">
                <a14:useLocalDpi xmlns:a14="http://schemas.microsoft.com/office/drawing/2010/main"/>
              </a:ext>
            </a:extLst>
          </a:blip>
          <a:stretch>
            <a:fillRect/>
          </a:stretch>
        </p:blipFill>
        <p:spPr bwMode="auto">
          <a:xfrm>
            <a:off x="4808310" y="2281892"/>
            <a:ext cx="375121" cy="247892"/>
          </a:xfrm>
          <a:prstGeom prst="rect">
            <a:avLst/>
          </a:prstGeom>
          <a:noFill/>
          <a:ln>
            <a:noFill/>
          </a:ln>
          <a:effectLst>
            <a:outerShdw blurRad="1905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6" name="Rectangle 385"/>
          <p:cNvSpPr/>
          <p:nvPr/>
        </p:nvSpPr>
        <p:spPr>
          <a:xfrm>
            <a:off x="4447066" y="2465494"/>
            <a:ext cx="736365" cy="804834"/>
          </a:xfrm>
          <a:prstGeom prst="rect">
            <a:avLst/>
          </a:prstGeom>
          <a:effectLst/>
        </p:spPr>
        <p:txBody>
          <a:bodyPr wrap="square" lIns="0" tIns="0" rIns="0" bIns="50290" anchor="b" anchorCtr="0">
            <a:spAutoFit/>
          </a:bodyPr>
          <a:lstStyle/>
          <a:p>
            <a:pPr algn="r" defTabSz="402310">
              <a:defRPr/>
            </a:pPr>
            <a:r>
              <a:rPr lang="en-US" sz="2800" kern="0" spc="-88" dirty="0">
                <a:solidFill>
                  <a:schemeClr val="accent4"/>
                </a:solidFill>
                <a:latin typeface="+mj-lt"/>
              </a:rPr>
              <a:t>1991</a:t>
            </a:r>
            <a:br>
              <a:rPr lang="en-US" sz="2800" kern="0" spc="-88" dirty="0">
                <a:solidFill>
                  <a:schemeClr val="accent4"/>
                </a:solidFill>
                <a:latin typeface="+mj-lt"/>
              </a:rPr>
            </a:br>
            <a:r>
              <a:rPr lang="en-US" sz="700" kern="0" dirty="0">
                <a:solidFill>
                  <a:prstClr val="white"/>
                </a:solidFill>
              </a:rPr>
              <a:t>Tim Berners Lee publishes World Wide Web</a:t>
            </a:r>
          </a:p>
        </p:txBody>
      </p:sp>
      <p:grpSp>
        <p:nvGrpSpPr>
          <p:cNvPr id="387" name="Group 386"/>
          <p:cNvGrpSpPr/>
          <p:nvPr/>
        </p:nvGrpSpPr>
        <p:grpSpPr>
          <a:xfrm>
            <a:off x="777830" y="3671355"/>
            <a:ext cx="6912362" cy="160989"/>
            <a:chOff x="0" y="6517082"/>
            <a:chExt cx="12438802" cy="340918"/>
          </a:xfrm>
        </p:grpSpPr>
        <p:sp>
          <p:nvSpPr>
            <p:cNvPr id="388" name="Rectangle 387"/>
            <p:cNvSpPr/>
            <p:nvPr/>
          </p:nvSpPr>
          <p:spPr>
            <a:xfrm>
              <a:off x="0" y="6517082"/>
              <a:ext cx="888486" cy="340918"/>
            </a:xfrm>
            <a:prstGeom prst="rect">
              <a:avLst/>
            </a:prstGeom>
            <a:noFill/>
            <a:ln w="26425" cap="flat" cmpd="sng" algn="ctr">
              <a:noFill/>
              <a:prstDash val="solid"/>
            </a:ln>
            <a:effectLst/>
          </p:spPr>
          <p:txBody>
            <a:bodyPr wrap="none" rtlCol="0" anchor="ctr"/>
            <a:lstStyle/>
            <a:p>
              <a:pPr algn="ctr" defTabSz="402310">
                <a:defRPr/>
              </a:pPr>
              <a:r>
                <a:rPr lang="en-US" sz="700" kern="0" dirty="0">
                  <a:solidFill>
                    <a:prstClr val="white"/>
                  </a:solidFill>
                  <a:effectLst>
                    <a:outerShdw blurRad="38100" dist="38100" dir="2700000" algn="tl">
                      <a:srgbClr val="000000">
                        <a:alpha val="43137"/>
                      </a:srgbClr>
                    </a:outerShdw>
                  </a:effectLst>
                  <a:latin typeface="Intel Clear" panose="020B0604020203020204" pitchFamily="34" charset="0"/>
                </a:rPr>
                <a:t>1950</a:t>
              </a:r>
            </a:p>
          </p:txBody>
        </p:sp>
        <p:sp>
          <p:nvSpPr>
            <p:cNvPr id="389" name="Rectangle 388"/>
            <p:cNvSpPr/>
            <p:nvPr/>
          </p:nvSpPr>
          <p:spPr>
            <a:xfrm>
              <a:off x="888486" y="6517082"/>
              <a:ext cx="888486" cy="340918"/>
            </a:xfrm>
            <a:prstGeom prst="rect">
              <a:avLst/>
            </a:prstGeom>
            <a:noFill/>
            <a:ln w="26425" cap="flat" cmpd="sng" algn="ctr">
              <a:noFill/>
              <a:prstDash val="solid"/>
            </a:ln>
            <a:effectLst/>
          </p:spPr>
          <p:txBody>
            <a:bodyPr wrap="none" rtlCol="0" anchor="ctr"/>
            <a:lstStyle/>
            <a:p>
              <a:pPr algn="ctr" defTabSz="402310">
                <a:defRPr/>
              </a:pPr>
              <a:r>
                <a:rPr lang="en-US" sz="700" kern="0" dirty="0">
                  <a:solidFill>
                    <a:prstClr val="white"/>
                  </a:solidFill>
                  <a:effectLst>
                    <a:outerShdw blurRad="38100" dist="38100" dir="2700000" algn="tl">
                      <a:srgbClr val="000000">
                        <a:alpha val="43137"/>
                      </a:srgbClr>
                    </a:outerShdw>
                  </a:effectLst>
                  <a:latin typeface="Intel Clear" panose="020B0604020203020204" pitchFamily="34" charset="0"/>
                </a:rPr>
                <a:t>1955</a:t>
              </a:r>
            </a:p>
          </p:txBody>
        </p:sp>
        <p:sp>
          <p:nvSpPr>
            <p:cNvPr id="390" name="Rectangle 389"/>
            <p:cNvSpPr/>
            <p:nvPr/>
          </p:nvSpPr>
          <p:spPr>
            <a:xfrm>
              <a:off x="1776972" y="6517082"/>
              <a:ext cx="888486" cy="340918"/>
            </a:xfrm>
            <a:prstGeom prst="rect">
              <a:avLst/>
            </a:prstGeom>
            <a:noFill/>
            <a:ln w="26425" cap="flat" cmpd="sng" algn="ctr">
              <a:noFill/>
              <a:prstDash val="solid"/>
            </a:ln>
            <a:effectLst/>
          </p:spPr>
          <p:txBody>
            <a:bodyPr wrap="none" rtlCol="0" anchor="ctr"/>
            <a:lstStyle/>
            <a:p>
              <a:pPr algn="ctr" defTabSz="402310">
                <a:defRPr/>
              </a:pPr>
              <a:r>
                <a:rPr lang="en-US" sz="700" kern="0" dirty="0">
                  <a:solidFill>
                    <a:prstClr val="white"/>
                  </a:solidFill>
                  <a:effectLst>
                    <a:outerShdw blurRad="38100" dist="38100" dir="2700000" algn="tl">
                      <a:srgbClr val="000000">
                        <a:alpha val="43137"/>
                      </a:srgbClr>
                    </a:outerShdw>
                  </a:effectLst>
                  <a:latin typeface="Intel Clear" panose="020B0604020203020204" pitchFamily="34" charset="0"/>
                </a:rPr>
                <a:t>1960</a:t>
              </a:r>
            </a:p>
          </p:txBody>
        </p:sp>
        <p:sp>
          <p:nvSpPr>
            <p:cNvPr id="391" name="Rectangle 390"/>
            <p:cNvSpPr/>
            <p:nvPr/>
          </p:nvSpPr>
          <p:spPr>
            <a:xfrm>
              <a:off x="2665457" y="6517082"/>
              <a:ext cx="888486" cy="340918"/>
            </a:xfrm>
            <a:prstGeom prst="rect">
              <a:avLst/>
            </a:prstGeom>
            <a:noFill/>
            <a:ln w="26425" cap="flat" cmpd="sng" algn="ctr">
              <a:noFill/>
              <a:prstDash val="solid"/>
            </a:ln>
            <a:effectLst/>
          </p:spPr>
          <p:txBody>
            <a:bodyPr wrap="none" rtlCol="0" anchor="ctr"/>
            <a:lstStyle/>
            <a:p>
              <a:pPr algn="ctr" defTabSz="402310">
                <a:defRPr/>
              </a:pPr>
              <a:r>
                <a:rPr lang="en-US" sz="700" kern="0" dirty="0">
                  <a:solidFill>
                    <a:prstClr val="white"/>
                  </a:solidFill>
                  <a:effectLst>
                    <a:outerShdw blurRad="38100" dist="38100" dir="2700000" algn="tl">
                      <a:srgbClr val="000000">
                        <a:alpha val="43137"/>
                      </a:srgbClr>
                    </a:outerShdw>
                  </a:effectLst>
                  <a:latin typeface="Intel Clear" panose="020B0604020203020204" pitchFamily="34" charset="0"/>
                </a:rPr>
                <a:t>1965</a:t>
              </a:r>
            </a:p>
          </p:txBody>
        </p:sp>
        <p:sp>
          <p:nvSpPr>
            <p:cNvPr id="392" name="Rectangle 391"/>
            <p:cNvSpPr/>
            <p:nvPr/>
          </p:nvSpPr>
          <p:spPr>
            <a:xfrm>
              <a:off x="3553943" y="6517082"/>
              <a:ext cx="888486" cy="340918"/>
            </a:xfrm>
            <a:prstGeom prst="rect">
              <a:avLst/>
            </a:prstGeom>
            <a:noFill/>
            <a:ln w="26425" cap="flat" cmpd="sng" algn="ctr">
              <a:noFill/>
              <a:prstDash val="solid"/>
            </a:ln>
            <a:effectLst/>
          </p:spPr>
          <p:txBody>
            <a:bodyPr wrap="none" rtlCol="0" anchor="ctr"/>
            <a:lstStyle/>
            <a:p>
              <a:pPr algn="ctr" defTabSz="402310">
                <a:defRPr/>
              </a:pPr>
              <a:r>
                <a:rPr lang="en-US" sz="700" kern="0" dirty="0">
                  <a:solidFill>
                    <a:prstClr val="white"/>
                  </a:solidFill>
                  <a:effectLst>
                    <a:outerShdw blurRad="38100" dist="38100" dir="2700000" algn="tl">
                      <a:srgbClr val="000000">
                        <a:alpha val="43137"/>
                      </a:srgbClr>
                    </a:outerShdw>
                  </a:effectLst>
                  <a:latin typeface="Intel Clear" panose="020B0604020203020204" pitchFamily="34" charset="0"/>
                </a:rPr>
                <a:t>1970</a:t>
              </a:r>
            </a:p>
          </p:txBody>
        </p:sp>
        <p:sp>
          <p:nvSpPr>
            <p:cNvPr id="393" name="Rectangle 392"/>
            <p:cNvSpPr/>
            <p:nvPr/>
          </p:nvSpPr>
          <p:spPr>
            <a:xfrm>
              <a:off x="4442429" y="6517082"/>
              <a:ext cx="888486" cy="340918"/>
            </a:xfrm>
            <a:prstGeom prst="rect">
              <a:avLst/>
            </a:prstGeom>
            <a:noFill/>
            <a:ln w="26425" cap="flat" cmpd="sng" algn="ctr">
              <a:noFill/>
              <a:prstDash val="solid"/>
            </a:ln>
            <a:effectLst/>
          </p:spPr>
          <p:txBody>
            <a:bodyPr wrap="none" rtlCol="0" anchor="ctr"/>
            <a:lstStyle/>
            <a:p>
              <a:pPr algn="ctr" defTabSz="402310">
                <a:defRPr/>
              </a:pPr>
              <a:r>
                <a:rPr lang="en-US" sz="700" kern="0" dirty="0">
                  <a:solidFill>
                    <a:prstClr val="white"/>
                  </a:solidFill>
                  <a:effectLst>
                    <a:outerShdw blurRad="38100" dist="38100" dir="2700000" algn="tl">
                      <a:srgbClr val="000000">
                        <a:alpha val="43137"/>
                      </a:srgbClr>
                    </a:outerShdw>
                  </a:effectLst>
                  <a:latin typeface="Intel Clear" panose="020B0604020203020204" pitchFamily="34" charset="0"/>
                </a:rPr>
                <a:t>1975</a:t>
              </a:r>
            </a:p>
          </p:txBody>
        </p:sp>
        <p:sp>
          <p:nvSpPr>
            <p:cNvPr id="394" name="Rectangle 393"/>
            <p:cNvSpPr/>
            <p:nvPr/>
          </p:nvSpPr>
          <p:spPr>
            <a:xfrm>
              <a:off x="5330915" y="6517082"/>
              <a:ext cx="888486" cy="340918"/>
            </a:xfrm>
            <a:prstGeom prst="rect">
              <a:avLst/>
            </a:prstGeom>
            <a:noFill/>
            <a:ln w="26425" cap="flat" cmpd="sng" algn="ctr">
              <a:noFill/>
              <a:prstDash val="solid"/>
            </a:ln>
            <a:effectLst/>
          </p:spPr>
          <p:txBody>
            <a:bodyPr wrap="none" rtlCol="0" anchor="ctr"/>
            <a:lstStyle/>
            <a:p>
              <a:pPr algn="ctr" defTabSz="402310">
                <a:defRPr/>
              </a:pPr>
              <a:r>
                <a:rPr lang="en-US" sz="700" kern="0" dirty="0">
                  <a:solidFill>
                    <a:prstClr val="white"/>
                  </a:solidFill>
                  <a:effectLst>
                    <a:outerShdw blurRad="38100" dist="38100" dir="2700000" algn="tl">
                      <a:srgbClr val="000000">
                        <a:alpha val="43137"/>
                      </a:srgbClr>
                    </a:outerShdw>
                  </a:effectLst>
                  <a:latin typeface="Intel Clear" panose="020B0604020203020204" pitchFamily="34" charset="0"/>
                </a:rPr>
                <a:t>1980</a:t>
              </a:r>
            </a:p>
          </p:txBody>
        </p:sp>
        <p:sp>
          <p:nvSpPr>
            <p:cNvPr id="395" name="Rectangle 394"/>
            <p:cNvSpPr/>
            <p:nvPr/>
          </p:nvSpPr>
          <p:spPr>
            <a:xfrm>
              <a:off x="6219401" y="6517082"/>
              <a:ext cx="888486" cy="340918"/>
            </a:xfrm>
            <a:prstGeom prst="rect">
              <a:avLst/>
            </a:prstGeom>
            <a:noFill/>
            <a:ln w="26425" cap="flat" cmpd="sng" algn="ctr">
              <a:noFill/>
              <a:prstDash val="solid"/>
            </a:ln>
            <a:effectLst/>
          </p:spPr>
          <p:txBody>
            <a:bodyPr wrap="none" rtlCol="0" anchor="ctr"/>
            <a:lstStyle/>
            <a:p>
              <a:pPr algn="ctr" defTabSz="402310">
                <a:defRPr/>
              </a:pPr>
              <a:r>
                <a:rPr lang="en-US" sz="700" kern="0" dirty="0">
                  <a:solidFill>
                    <a:prstClr val="white"/>
                  </a:solidFill>
                  <a:effectLst>
                    <a:outerShdw blurRad="38100" dist="38100" dir="2700000" algn="tl">
                      <a:srgbClr val="000000">
                        <a:alpha val="43137"/>
                      </a:srgbClr>
                    </a:outerShdw>
                  </a:effectLst>
                  <a:latin typeface="Intel Clear" panose="020B0604020203020204" pitchFamily="34" charset="0"/>
                </a:rPr>
                <a:t>1985</a:t>
              </a:r>
            </a:p>
          </p:txBody>
        </p:sp>
        <p:sp>
          <p:nvSpPr>
            <p:cNvPr id="396" name="Rectangle 395"/>
            <p:cNvSpPr/>
            <p:nvPr/>
          </p:nvSpPr>
          <p:spPr>
            <a:xfrm>
              <a:off x="7107887" y="6517082"/>
              <a:ext cx="888486" cy="340918"/>
            </a:xfrm>
            <a:prstGeom prst="rect">
              <a:avLst/>
            </a:prstGeom>
            <a:noFill/>
            <a:ln w="26425" cap="flat" cmpd="sng" algn="ctr">
              <a:noFill/>
              <a:prstDash val="solid"/>
            </a:ln>
            <a:effectLst/>
          </p:spPr>
          <p:txBody>
            <a:bodyPr wrap="none" rtlCol="0" anchor="ctr"/>
            <a:lstStyle/>
            <a:p>
              <a:pPr algn="ctr" defTabSz="402310">
                <a:defRPr/>
              </a:pPr>
              <a:r>
                <a:rPr lang="en-US" sz="700" kern="0" dirty="0">
                  <a:solidFill>
                    <a:prstClr val="white"/>
                  </a:solidFill>
                  <a:effectLst>
                    <a:outerShdw blurRad="38100" dist="38100" dir="2700000" algn="tl">
                      <a:srgbClr val="000000">
                        <a:alpha val="43137"/>
                      </a:srgbClr>
                    </a:outerShdw>
                  </a:effectLst>
                  <a:latin typeface="Intel Clear" panose="020B0604020203020204" pitchFamily="34" charset="0"/>
                </a:rPr>
                <a:t>1990</a:t>
              </a:r>
            </a:p>
          </p:txBody>
        </p:sp>
        <p:sp>
          <p:nvSpPr>
            <p:cNvPr id="397" name="Rectangle 396"/>
            <p:cNvSpPr/>
            <p:nvPr/>
          </p:nvSpPr>
          <p:spPr>
            <a:xfrm>
              <a:off x="7996373" y="6517082"/>
              <a:ext cx="888486" cy="340918"/>
            </a:xfrm>
            <a:prstGeom prst="rect">
              <a:avLst/>
            </a:prstGeom>
            <a:noFill/>
            <a:ln w="26425" cap="flat" cmpd="sng" algn="ctr">
              <a:noFill/>
              <a:prstDash val="solid"/>
            </a:ln>
            <a:effectLst/>
          </p:spPr>
          <p:txBody>
            <a:bodyPr wrap="none" rtlCol="0" anchor="ctr"/>
            <a:lstStyle/>
            <a:p>
              <a:pPr algn="ctr" defTabSz="402310">
                <a:defRPr/>
              </a:pPr>
              <a:r>
                <a:rPr lang="en-US" sz="700" kern="0" dirty="0">
                  <a:solidFill>
                    <a:prstClr val="white"/>
                  </a:solidFill>
                  <a:effectLst>
                    <a:outerShdw blurRad="38100" dist="38100" dir="2700000" algn="tl">
                      <a:srgbClr val="000000">
                        <a:alpha val="43137"/>
                      </a:srgbClr>
                    </a:outerShdw>
                  </a:effectLst>
                  <a:latin typeface="Intel Clear" panose="020B0604020203020204" pitchFamily="34" charset="0"/>
                </a:rPr>
                <a:t>1995</a:t>
              </a:r>
            </a:p>
          </p:txBody>
        </p:sp>
        <p:sp>
          <p:nvSpPr>
            <p:cNvPr id="398" name="Rectangle 397"/>
            <p:cNvSpPr/>
            <p:nvPr/>
          </p:nvSpPr>
          <p:spPr>
            <a:xfrm>
              <a:off x="8884859" y="6517082"/>
              <a:ext cx="888486" cy="340918"/>
            </a:xfrm>
            <a:prstGeom prst="rect">
              <a:avLst/>
            </a:prstGeom>
            <a:noFill/>
            <a:ln w="26425" cap="flat" cmpd="sng" algn="ctr">
              <a:noFill/>
              <a:prstDash val="solid"/>
            </a:ln>
            <a:effectLst/>
          </p:spPr>
          <p:txBody>
            <a:bodyPr wrap="none" rtlCol="0" anchor="ctr"/>
            <a:lstStyle/>
            <a:p>
              <a:pPr algn="ctr" defTabSz="402310">
                <a:defRPr/>
              </a:pPr>
              <a:r>
                <a:rPr lang="en-US" sz="700" kern="0" dirty="0">
                  <a:solidFill>
                    <a:prstClr val="white"/>
                  </a:solidFill>
                  <a:effectLst>
                    <a:outerShdw blurRad="38100" dist="38100" dir="2700000" algn="tl">
                      <a:srgbClr val="000000">
                        <a:alpha val="43137"/>
                      </a:srgbClr>
                    </a:outerShdw>
                  </a:effectLst>
                  <a:latin typeface="Intel Clear" panose="020B0604020203020204" pitchFamily="34" charset="0"/>
                </a:rPr>
                <a:t>2000</a:t>
              </a:r>
            </a:p>
          </p:txBody>
        </p:sp>
        <p:sp>
          <p:nvSpPr>
            <p:cNvPr id="399" name="Rectangle 398"/>
            <p:cNvSpPr/>
            <p:nvPr/>
          </p:nvSpPr>
          <p:spPr>
            <a:xfrm>
              <a:off x="9773344" y="6517082"/>
              <a:ext cx="888486" cy="340918"/>
            </a:xfrm>
            <a:prstGeom prst="rect">
              <a:avLst/>
            </a:prstGeom>
            <a:noFill/>
            <a:ln w="26425" cap="flat" cmpd="sng" algn="ctr">
              <a:noFill/>
              <a:prstDash val="solid"/>
            </a:ln>
            <a:effectLst/>
          </p:spPr>
          <p:txBody>
            <a:bodyPr wrap="none" rtlCol="0" anchor="ctr"/>
            <a:lstStyle/>
            <a:p>
              <a:pPr algn="ctr" defTabSz="402310">
                <a:defRPr/>
              </a:pPr>
              <a:r>
                <a:rPr lang="en-US" sz="700" kern="0" dirty="0">
                  <a:solidFill>
                    <a:prstClr val="white"/>
                  </a:solidFill>
                  <a:effectLst>
                    <a:outerShdw blurRad="38100" dist="38100" dir="2700000" algn="tl">
                      <a:srgbClr val="000000">
                        <a:alpha val="43137"/>
                      </a:srgbClr>
                    </a:outerShdw>
                  </a:effectLst>
                  <a:latin typeface="Intel Clear" panose="020B0604020203020204" pitchFamily="34" charset="0"/>
                </a:rPr>
                <a:t>2005</a:t>
              </a:r>
            </a:p>
          </p:txBody>
        </p:sp>
        <p:sp>
          <p:nvSpPr>
            <p:cNvPr id="400" name="Rectangle 399"/>
            <p:cNvSpPr/>
            <p:nvPr/>
          </p:nvSpPr>
          <p:spPr>
            <a:xfrm>
              <a:off x="10661830" y="6517082"/>
              <a:ext cx="888486" cy="340918"/>
            </a:xfrm>
            <a:prstGeom prst="rect">
              <a:avLst/>
            </a:prstGeom>
            <a:noFill/>
            <a:ln w="26425" cap="flat" cmpd="sng" algn="ctr">
              <a:noFill/>
              <a:prstDash val="solid"/>
            </a:ln>
            <a:effectLst/>
          </p:spPr>
          <p:txBody>
            <a:bodyPr wrap="none" rtlCol="0" anchor="ctr"/>
            <a:lstStyle/>
            <a:p>
              <a:pPr algn="ctr" defTabSz="402310">
                <a:defRPr/>
              </a:pPr>
              <a:r>
                <a:rPr lang="en-US" sz="700" kern="0" dirty="0">
                  <a:solidFill>
                    <a:prstClr val="white"/>
                  </a:solidFill>
                  <a:effectLst>
                    <a:outerShdw blurRad="38100" dist="38100" dir="2700000" algn="tl">
                      <a:srgbClr val="000000">
                        <a:alpha val="43137"/>
                      </a:srgbClr>
                    </a:outerShdw>
                  </a:effectLst>
                  <a:latin typeface="Intel Clear" panose="020B0604020203020204" pitchFamily="34" charset="0"/>
                </a:rPr>
                <a:t>2010</a:t>
              </a:r>
            </a:p>
          </p:txBody>
        </p:sp>
        <p:sp>
          <p:nvSpPr>
            <p:cNvPr id="401" name="Rectangle 400"/>
            <p:cNvSpPr/>
            <p:nvPr/>
          </p:nvSpPr>
          <p:spPr>
            <a:xfrm>
              <a:off x="11550316" y="6517082"/>
              <a:ext cx="888486" cy="340918"/>
            </a:xfrm>
            <a:prstGeom prst="rect">
              <a:avLst/>
            </a:prstGeom>
            <a:noFill/>
            <a:ln w="26425" cap="flat" cmpd="sng" algn="ctr">
              <a:noFill/>
              <a:prstDash val="solid"/>
            </a:ln>
            <a:effectLst/>
          </p:spPr>
          <p:txBody>
            <a:bodyPr wrap="none" rtlCol="0" anchor="ctr"/>
            <a:lstStyle/>
            <a:p>
              <a:pPr algn="ctr" defTabSz="402310">
                <a:defRPr/>
              </a:pPr>
              <a:r>
                <a:rPr lang="en-US" sz="700" kern="0" dirty="0">
                  <a:solidFill>
                    <a:prstClr val="white"/>
                  </a:solidFill>
                  <a:effectLst>
                    <a:outerShdw blurRad="38100" dist="38100" dir="2700000" algn="tl">
                      <a:srgbClr val="000000">
                        <a:alpha val="43137"/>
                      </a:srgbClr>
                    </a:outerShdw>
                  </a:effectLst>
                  <a:latin typeface="Intel Clear" panose="020B0604020203020204" pitchFamily="34" charset="0"/>
                </a:rPr>
                <a:t>2015</a:t>
              </a:r>
            </a:p>
          </p:txBody>
        </p:sp>
      </p:grpSp>
      <p:sp>
        <p:nvSpPr>
          <p:cNvPr id="402" name="Title 1"/>
          <p:cNvSpPr txBox="1">
            <a:spLocks/>
          </p:cNvSpPr>
          <p:nvPr/>
        </p:nvSpPr>
        <p:spPr>
          <a:xfrm>
            <a:off x="1256220" y="1263681"/>
            <a:ext cx="4972961" cy="356209"/>
          </a:xfrm>
          <a:prstGeom prst="rect">
            <a:avLst/>
          </a:prstGeom>
        </p:spPr>
        <p:txBody>
          <a:bodyPr vert="horz" lIns="80464" tIns="40233" rIns="80464" bIns="40233" rtlCol="0" anchor="t" anchorCtr="0">
            <a:noAutofit/>
          </a:bodyPr>
          <a:lstStyle>
            <a:lvl1pPr algn="l" defTabSz="914400" rtl="0" eaLnBrk="1" latinLnBrk="0" hangingPunct="1">
              <a:spcBef>
                <a:spcPct val="0"/>
              </a:spcBef>
              <a:buNone/>
              <a:defRPr sz="2800" b="0" kern="1200">
                <a:solidFill>
                  <a:schemeClr val="accent1"/>
                </a:solidFill>
                <a:latin typeface="+mj-lt"/>
                <a:ea typeface="+mj-ea"/>
                <a:cs typeface="+mj-cs"/>
              </a:defRPr>
            </a:lvl1pPr>
          </a:lstStyle>
          <a:p>
            <a:pPr algn="r"/>
            <a:r>
              <a:rPr lang="en-GB" sz="1200" i="1" dirty="0">
                <a:solidFill>
                  <a:prstClr val="white"/>
                </a:solidFill>
                <a:effectLst>
                  <a:outerShdw blurRad="38100" dist="38100" dir="2700000" algn="tl">
                    <a:srgbClr val="000000">
                      <a:alpha val="43137"/>
                    </a:srgbClr>
                  </a:outerShdw>
                </a:effectLst>
                <a:latin typeface="Intel Clear" panose="020B0604020203020204" pitchFamily="34" charset="0"/>
              </a:rPr>
              <a:t>“If the Internet were a movie we’d still be in the opening credits” </a:t>
            </a:r>
            <a:br>
              <a:rPr lang="en-GB" sz="1200" i="1" dirty="0">
                <a:solidFill>
                  <a:prstClr val="white"/>
                </a:solidFill>
                <a:effectLst>
                  <a:outerShdw blurRad="38100" dist="38100" dir="2700000" algn="tl">
                    <a:srgbClr val="000000">
                      <a:alpha val="43137"/>
                    </a:srgbClr>
                  </a:outerShdw>
                </a:effectLst>
                <a:latin typeface="Intel Clear" panose="020B0604020203020204" pitchFamily="34" charset="0"/>
              </a:rPr>
            </a:br>
            <a:r>
              <a:rPr lang="en-GB" sz="1200" i="1" dirty="0">
                <a:solidFill>
                  <a:prstClr val="white"/>
                </a:solidFill>
                <a:effectLst>
                  <a:outerShdw blurRad="38100" dist="38100" dir="2700000" algn="tl">
                    <a:srgbClr val="000000">
                      <a:alpha val="43137"/>
                    </a:srgbClr>
                  </a:outerShdw>
                </a:effectLst>
                <a:latin typeface="Intel Clear" panose="020B0604020203020204" pitchFamily="34" charset="0"/>
              </a:rPr>
              <a:t>– Gord Graylish</a:t>
            </a:r>
            <a:endParaRPr lang="en-US" sz="1200" i="1" dirty="0">
              <a:solidFill>
                <a:prstClr val="white"/>
              </a:solidFill>
              <a:effectLst>
                <a:outerShdw blurRad="38100" dist="38100" dir="2700000" algn="tl">
                  <a:srgbClr val="000000">
                    <a:alpha val="43137"/>
                  </a:srgbClr>
                </a:outerShdw>
              </a:effectLst>
              <a:latin typeface="Intel Clear" panose="020B0604020203020204" pitchFamily="34" charset="0"/>
            </a:endParaRPr>
          </a:p>
        </p:txBody>
      </p:sp>
      <p:sp>
        <p:nvSpPr>
          <p:cNvPr id="406" name="Rectangle 405"/>
          <p:cNvSpPr/>
          <p:nvPr/>
        </p:nvSpPr>
        <p:spPr>
          <a:xfrm>
            <a:off x="7271000" y="2044470"/>
            <a:ext cx="1581775" cy="704039"/>
          </a:xfrm>
          <a:prstGeom prst="rect">
            <a:avLst/>
          </a:prstGeom>
          <a:effectLst/>
        </p:spPr>
        <p:txBody>
          <a:bodyPr wrap="square" lIns="0" tIns="0" rIns="0" bIns="57150" anchor="t" anchorCtr="0">
            <a:spAutoFit/>
          </a:bodyPr>
          <a:lstStyle/>
          <a:p>
            <a:pPr defTabSz="402310">
              <a:defRPr/>
            </a:pPr>
            <a:r>
              <a:rPr lang="en-US" sz="2800" kern="0" spc="-88" dirty="0">
                <a:solidFill>
                  <a:schemeClr val="accent4"/>
                </a:solidFill>
                <a:latin typeface="+mj-lt"/>
              </a:rPr>
              <a:t>2010</a:t>
            </a:r>
          </a:p>
          <a:p>
            <a:pPr defTabSz="402310">
              <a:defRPr/>
            </a:pPr>
            <a:r>
              <a:rPr lang="en-US" sz="700" kern="0" dirty="0">
                <a:solidFill>
                  <a:prstClr val="white"/>
                </a:solidFill>
              </a:rPr>
              <a:t>iPad launched, </a:t>
            </a:r>
            <a:br>
              <a:rPr lang="en-US" sz="700" kern="0" dirty="0">
                <a:solidFill>
                  <a:prstClr val="white"/>
                </a:solidFill>
              </a:rPr>
            </a:br>
            <a:r>
              <a:rPr lang="en-US" sz="700" kern="0" dirty="0">
                <a:solidFill>
                  <a:prstClr val="white"/>
                </a:solidFill>
              </a:rPr>
              <a:t>other Android tablets follow</a:t>
            </a:r>
          </a:p>
        </p:txBody>
      </p:sp>
      <p:pic>
        <p:nvPicPr>
          <p:cNvPr id="407" name="Picture 2"/>
          <p:cNvPicPr>
            <a:picLocks noChangeAspect="1" noChangeArrowheads="1"/>
          </p:cNvPicPr>
          <p:nvPr/>
        </p:nvPicPr>
        <p:blipFill>
          <a:blip r:embed="rId10" cstate="print">
            <a:extLst>
              <a:ext uri="{28A0092B-C50C-407E-A947-70E740481C1C}">
                <a14:useLocalDpi xmlns:a14="http://schemas.microsoft.com/office/drawing/2010/main"/>
              </a:ext>
            </a:extLst>
          </a:blip>
          <a:stretch>
            <a:fillRect/>
          </a:stretch>
        </p:blipFill>
        <p:spPr bwMode="auto">
          <a:xfrm>
            <a:off x="7723858" y="2149600"/>
            <a:ext cx="338816" cy="271756"/>
          </a:xfrm>
          <a:prstGeom prst="rect">
            <a:avLst/>
          </a:prstGeom>
          <a:noFill/>
          <a:ln>
            <a:noFill/>
          </a:ln>
          <a:effectLst>
            <a:outerShdw blurRad="1905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08" name="Straight Connector 407"/>
          <p:cNvCxnSpPr/>
          <p:nvPr/>
        </p:nvCxnSpPr>
        <p:spPr>
          <a:xfrm>
            <a:off x="7051582" y="2021703"/>
            <a:ext cx="191429" cy="143981"/>
          </a:xfrm>
          <a:prstGeom prst="line">
            <a:avLst/>
          </a:prstGeom>
          <a:noFill/>
          <a:ln w="28575" cap="rnd" cmpd="sng" algn="ctr">
            <a:solidFill>
              <a:sysClr val="window" lastClr="FFFFFF"/>
            </a:solidFill>
            <a:prstDash val="sysDot"/>
          </a:ln>
          <a:effectLst/>
        </p:spPr>
      </p:cxnSp>
      <p:sp>
        <p:nvSpPr>
          <p:cNvPr id="410" name="Rectangle 409"/>
          <p:cNvSpPr/>
          <p:nvPr/>
        </p:nvSpPr>
        <p:spPr>
          <a:xfrm>
            <a:off x="5652998" y="1727275"/>
            <a:ext cx="772059" cy="811761"/>
          </a:xfrm>
          <a:prstGeom prst="rect">
            <a:avLst/>
          </a:prstGeom>
          <a:effectLst/>
        </p:spPr>
        <p:txBody>
          <a:bodyPr wrap="square" lIns="0" tIns="0" rIns="0" bIns="57150" anchor="b" anchorCtr="0">
            <a:spAutoFit/>
          </a:bodyPr>
          <a:lstStyle/>
          <a:p>
            <a:pPr defTabSz="402310">
              <a:defRPr/>
            </a:pPr>
            <a:r>
              <a:rPr lang="en-US" sz="2800" kern="0" spc="-88" dirty="0">
                <a:solidFill>
                  <a:schemeClr val="accent4"/>
                </a:solidFill>
                <a:latin typeface="+mj-lt"/>
              </a:rPr>
              <a:t>2003</a:t>
            </a:r>
          </a:p>
          <a:p>
            <a:pPr algn="r" defTabSz="402310">
              <a:defRPr/>
            </a:pPr>
            <a:r>
              <a:rPr lang="en-US" sz="700" kern="0" dirty="0">
                <a:solidFill>
                  <a:prstClr val="white"/>
                </a:solidFill>
              </a:rPr>
              <a:t>Intel Centrino. WiFi Hot spots. Broadband</a:t>
            </a:r>
          </a:p>
        </p:txBody>
      </p:sp>
      <p:pic>
        <p:nvPicPr>
          <p:cNvPr id="411" name="Picture 2"/>
          <p:cNvPicPr>
            <a:picLocks noChangeAspect="1" noChangeArrowheads="1"/>
          </p:cNvPicPr>
          <p:nvPr/>
        </p:nvPicPr>
        <p:blipFill>
          <a:blip r:embed="rId11" cstate="print">
            <a:extLst>
              <a:ext uri="{28A0092B-C50C-407E-A947-70E740481C1C}">
                <a14:useLocalDpi xmlns:a14="http://schemas.microsoft.com/office/drawing/2010/main"/>
              </a:ext>
            </a:extLst>
          </a:blip>
          <a:stretch>
            <a:fillRect/>
          </a:stretch>
        </p:blipFill>
        <p:spPr bwMode="auto">
          <a:xfrm>
            <a:off x="6154112" y="1860072"/>
            <a:ext cx="256872" cy="277089"/>
          </a:xfrm>
          <a:prstGeom prst="rect">
            <a:avLst/>
          </a:prstGeom>
          <a:noFill/>
          <a:ln>
            <a:noFill/>
          </a:ln>
          <a:effectLst>
            <a:outerShdw blurRad="1905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12" name="Straight Connector 411"/>
          <p:cNvCxnSpPr/>
          <p:nvPr/>
        </p:nvCxnSpPr>
        <p:spPr>
          <a:xfrm flipV="1">
            <a:off x="6187732" y="2504195"/>
            <a:ext cx="0" cy="563560"/>
          </a:xfrm>
          <a:prstGeom prst="line">
            <a:avLst/>
          </a:prstGeom>
          <a:noFill/>
          <a:ln w="28575" cap="rnd" cmpd="sng" algn="ctr">
            <a:solidFill>
              <a:sysClr val="window" lastClr="FFFFFF"/>
            </a:solidFill>
            <a:prstDash val="sysDot"/>
          </a:ln>
          <a:effectLst/>
        </p:spPr>
      </p:cxnSp>
      <p:sp>
        <p:nvSpPr>
          <p:cNvPr id="414" name="Rectangle 413"/>
          <p:cNvSpPr/>
          <p:nvPr/>
        </p:nvSpPr>
        <p:spPr>
          <a:xfrm>
            <a:off x="6565794" y="3086993"/>
            <a:ext cx="869145" cy="596317"/>
          </a:xfrm>
          <a:prstGeom prst="rect">
            <a:avLst/>
          </a:prstGeom>
          <a:effectLst/>
        </p:spPr>
        <p:txBody>
          <a:bodyPr wrap="square" lIns="0" tIns="0" rIns="0" bIns="57150" anchor="t" anchorCtr="0">
            <a:spAutoFit/>
          </a:bodyPr>
          <a:lstStyle/>
          <a:p>
            <a:pPr defTabSz="402310">
              <a:defRPr/>
            </a:pPr>
            <a:r>
              <a:rPr lang="en-US" sz="2800" kern="0" spc="-88" dirty="0">
                <a:solidFill>
                  <a:schemeClr val="accent4"/>
                </a:solidFill>
                <a:latin typeface="+mj-lt"/>
              </a:rPr>
              <a:t>2004</a:t>
            </a:r>
          </a:p>
          <a:p>
            <a:pPr defTabSz="402310">
              <a:defRPr/>
            </a:pPr>
            <a:r>
              <a:rPr lang="en-US" sz="700" kern="0" dirty="0" smtClean="0">
                <a:solidFill>
                  <a:prstClr val="white"/>
                </a:solidFill>
              </a:rPr>
              <a:t>Facebook launched</a:t>
            </a:r>
            <a:endParaRPr lang="en-US" sz="700" kern="0" dirty="0">
              <a:solidFill>
                <a:prstClr val="white"/>
              </a:solidFill>
            </a:endParaRPr>
          </a:p>
        </p:txBody>
      </p:sp>
      <p:pic>
        <p:nvPicPr>
          <p:cNvPr id="415" name="Picture 2"/>
          <p:cNvPicPr>
            <a:picLocks noChangeAspect="1" noChangeArrowheads="1"/>
          </p:cNvPicPr>
          <p:nvPr/>
        </p:nvPicPr>
        <p:blipFill>
          <a:blip r:embed="rId12" cstate="print">
            <a:extLst>
              <a:ext uri="{28A0092B-C50C-407E-A947-70E740481C1C}">
                <a14:useLocalDpi xmlns:a14="http://schemas.microsoft.com/office/drawing/2010/main"/>
              </a:ext>
            </a:extLst>
          </a:blip>
          <a:stretch>
            <a:fillRect/>
          </a:stretch>
        </p:blipFill>
        <p:spPr bwMode="auto">
          <a:xfrm>
            <a:off x="7078790" y="3229301"/>
            <a:ext cx="353640" cy="234602"/>
          </a:xfrm>
          <a:prstGeom prst="rect">
            <a:avLst/>
          </a:prstGeom>
          <a:noFill/>
          <a:ln>
            <a:noFill/>
          </a:ln>
          <a:effectLst>
            <a:outerShdw blurRad="1905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16" name="Straight Connector 415"/>
          <p:cNvCxnSpPr/>
          <p:nvPr/>
        </p:nvCxnSpPr>
        <p:spPr>
          <a:xfrm>
            <a:off x="6432165" y="2922499"/>
            <a:ext cx="133629" cy="252859"/>
          </a:xfrm>
          <a:prstGeom prst="line">
            <a:avLst/>
          </a:prstGeom>
          <a:noFill/>
          <a:ln w="28575" cap="rnd" cmpd="sng" algn="ctr">
            <a:solidFill>
              <a:sysClr val="window" lastClr="FFFFFF"/>
            </a:solidFill>
            <a:prstDash val="sysDot"/>
          </a:ln>
          <a:effectLst/>
        </p:spPr>
      </p:cxnSp>
      <p:sp>
        <p:nvSpPr>
          <p:cNvPr id="418" name="Rectangle 417"/>
          <p:cNvSpPr/>
          <p:nvPr/>
        </p:nvSpPr>
        <p:spPr>
          <a:xfrm>
            <a:off x="7039393" y="2626601"/>
            <a:ext cx="941708" cy="596317"/>
          </a:xfrm>
          <a:prstGeom prst="rect">
            <a:avLst/>
          </a:prstGeom>
          <a:effectLst/>
        </p:spPr>
        <p:txBody>
          <a:bodyPr wrap="square" lIns="0" tIns="0" rIns="0" bIns="57150" anchor="t" anchorCtr="0">
            <a:spAutoFit/>
          </a:bodyPr>
          <a:lstStyle/>
          <a:p>
            <a:pPr defTabSz="402310">
              <a:defRPr/>
            </a:pPr>
            <a:r>
              <a:rPr lang="en-US" sz="2800" kern="0" spc="-88" dirty="0">
                <a:solidFill>
                  <a:schemeClr val="accent4"/>
                </a:solidFill>
                <a:latin typeface="+mj-lt"/>
              </a:rPr>
              <a:t>2007</a:t>
            </a:r>
          </a:p>
          <a:p>
            <a:pPr defTabSz="402310">
              <a:defRPr/>
            </a:pPr>
            <a:r>
              <a:rPr lang="en-US" sz="700" kern="0" dirty="0">
                <a:solidFill>
                  <a:prstClr val="white"/>
                </a:solidFill>
              </a:rPr>
              <a:t>iPhone launched</a:t>
            </a:r>
          </a:p>
        </p:txBody>
      </p:sp>
      <p:pic>
        <p:nvPicPr>
          <p:cNvPr id="419" name="Picture 2"/>
          <p:cNvPicPr>
            <a:picLocks noChangeAspect="1" noChangeArrowheads="1"/>
          </p:cNvPicPr>
          <p:nvPr/>
        </p:nvPicPr>
        <p:blipFill>
          <a:blip r:embed="rId13" cstate="print">
            <a:extLst>
              <a:ext uri="{28A0092B-C50C-407E-A947-70E740481C1C}">
                <a14:useLocalDpi xmlns:a14="http://schemas.microsoft.com/office/drawing/2010/main"/>
              </a:ext>
            </a:extLst>
          </a:blip>
          <a:stretch>
            <a:fillRect/>
          </a:stretch>
        </p:blipFill>
        <p:spPr bwMode="auto">
          <a:xfrm>
            <a:off x="7495904" y="2748509"/>
            <a:ext cx="376197" cy="250798"/>
          </a:xfrm>
          <a:prstGeom prst="rect">
            <a:avLst/>
          </a:prstGeom>
          <a:noFill/>
          <a:ln>
            <a:noFill/>
          </a:ln>
          <a:effectLst>
            <a:outerShdw blurRad="1905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20" name="Straight Connector 419"/>
          <p:cNvCxnSpPr/>
          <p:nvPr/>
        </p:nvCxnSpPr>
        <p:spPr>
          <a:xfrm>
            <a:off x="6780276" y="2510002"/>
            <a:ext cx="220090" cy="195740"/>
          </a:xfrm>
          <a:prstGeom prst="line">
            <a:avLst/>
          </a:prstGeom>
          <a:noFill/>
          <a:ln w="28575" cap="rnd" cmpd="sng" algn="ctr">
            <a:solidFill>
              <a:sysClr val="window" lastClr="FFFFFF"/>
            </a:solidFill>
            <a:prstDash val="sysDot"/>
          </a:ln>
          <a:effectLst/>
        </p:spPr>
      </p:cxnSp>
      <p:cxnSp>
        <p:nvCxnSpPr>
          <p:cNvPr id="421" name="Straight Connector 420"/>
          <p:cNvCxnSpPr/>
          <p:nvPr/>
        </p:nvCxnSpPr>
        <p:spPr>
          <a:xfrm>
            <a:off x="920086" y="1340413"/>
            <a:ext cx="0" cy="2288814"/>
          </a:xfrm>
          <a:prstGeom prst="line">
            <a:avLst/>
          </a:prstGeom>
          <a:noFill/>
          <a:ln w="19050" cap="rnd" cmpd="sng" algn="ctr">
            <a:solidFill>
              <a:sysClr val="window" lastClr="FFFFFF"/>
            </a:solidFill>
            <a:prstDash val="solid"/>
          </a:ln>
          <a:effectLst/>
        </p:spPr>
      </p:cxnSp>
      <p:cxnSp>
        <p:nvCxnSpPr>
          <p:cNvPr id="422" name="Straight Connector 421"/>
          <p:cNvCxnSpPr/>
          <p:nvPr/>
        </p:nvCxnSpPr>
        <p:spPr>
          <a:xfrm>
            <a:off x="859503" y="2868697"/>
            <a:ext cx="51910" cy="0"/>
          </a:xfrm>
          <a:prstGeom prst="line">
            <a:avLst/>
          </a:prstGeom>
          <a:noFill/>
          <a:ln w="19050" cap="rnd" cmpd="sng" algn="ctr">
            <a:solidFill>
              <a:sysClr val="window" lastClr="FFFFFF"/>
            </a:solidFill>
            <a:prstDash val="solid"/>
          </a:ln>
          <a:effectLst/>
        </p:spPr>
      </p:cxnSp>
      <p:cxnSp>
        <p:nvCxnSpPr>
          <p:cNvPr id="423" name="Straight Connector 422"/>
          <p:cNvCxnSpPr/>
          <p:nvPr/>
        </p:nvCxnSpPr>
        <p:spPr>
          <a:xfrm>
            <a:off x="859503" y="2104554"/>
            <a:ext cx="51910" cy="0"/>
          </a:xfrm>
          <a:prstGeom prst="line">
            <a:avLst/>
          </a:prstGeom>
          <a:noFill/>
          <a:ln w="19050" cap="rnd" cmpd="sng" algn="ctr">
            <a:solidFill>
              <a:sysClr val="window" lastClr="FFFFFF"/>
            </a:solidFill>
            <a:prstDash val="solid"/>
          </a:ln>
          <a:effectLst/>
        </p:spPr>
      </p:cxnSp>
      <p:grpSp>
        <p:nvGrpSpPr>
          <p:cNvPr id="424" name="Group 423"/>
          <p:cNvGrpSpPr/>
          <p:nvPr/>
        </p:nvGrpSpPr>
        <p:grpSpPr>
          <a:xfrm>
            <a:off x="867986" y="1722485"/>
            <a:ext cx="43433" cy="1528287"/>
            <a:chOff x="442818" y="1549546"/>
            <a:chExt cx="54642" cy="2022732"/>
          </a:xfrm>
        </p:grpSpPr>
        <p:cxnSp>
          <p:nvCxnSpPr>
            <p:cNvPr id="425" name="Straight Connector 424"/>
            <p:cNvCxnSpPr/>
            <p:nvPr/>
          </p:nvCxnSpPr>
          <p:spPr>
            <a:xfrm>
              <a:off x="442818" y="3572278"/>
              <a:ext cx="54642" cy="0"/>
            </a:xfrm>
            <a:prstGeom prst="line">
              <a:avLst/>
            </a:prstGeom>
            <a:noFill/>
            <a:ln w="19050" cap="rnd" cmpd="sng" algn="ctr">
              <a:solidFill>
                <a:sysClr val="window" lastClr="FFFFFF"/>
              </a:solidFill>
              <a:prstDash val="solid"/>
            </a:ln>
            <a:effectLst/>
          </p:spPr>
        </p:cxnSp>
        <p:cxnSp>
          <p:nvCxnSpPr>
            <p:cNvPr id="426" name="Straight Connector 425"/>
            <p:cNvCxnSpPr/>
            <p:nvPr/>
          </p:nvCxnSpPr>
          <p:spPr>
            <a:xfrm>
              <a:off x="442818" y="2560912"/>
              <a:ext cx="54642" cy="0"/>
            </a:xfrm>
            <a:prstGeom prst="line">
              <a:avLst/>
            </a:prstGeom>
            <a:noFill/>
            <a:ln w="19050" cap="rnd" cmpd="sng" algn="ctr">
              <a:solidFill>
                <a:sysClr val="window" lastClr="FFFFFF"/>
              </a:solidFill>
              <a:prstDash val="solid"/>
            </a:ln>
            <a:effectLst/>
          </p:spPr>
        </p:cxnSp>
        <p:cxnSp>
          <p:nvCxnSpPr>
            <p:cNvPr id="427" name="Straight Connector 426"/>
            <p:cNvCxnSpPr/>
            <p:nvPr/>
          </p:nvCxnSpPr>
          <p:spPr>
            <a:xfrm>
              <a:off x="442818" y="1549546"/>
              <a:ext cx="54642" cy="0"/>
            </a:xfrm>
            <a:prstGeom prst="line">
              <a:avLst/>
            </a:prstGeom>
            <a:noFill/>
            <a:ln w="19050" cap="rnd" cmpd="sng" algn="ctr">
              <a:solidFill>
                <a:sysClr val="window" lastClr="FFFFFF"/>
              </a:solidFill>
              <a:prstDash val="solid"/>
            </a:ln>
            <a:effectLst/>
          </p:spPr>
        </p:cxnSp>
      </p:grpSp>
      <p:cxnSp>
        <p:nvCxnSpPr>
          <p:cNvPr id="428" name="Straight Connector 427"/>
          <p:cNvCxnSpPr/>
          <p:nvPr/>
        </p:nvCxnSpPr>
        <p:spPr>
          <a:xfrm>
            <a:off x="859503" y="3632842"/>
            <a:ext cx="51910" cy="0"/>
          </a:xfrm>
          <a:prstGeom prst="line">
            <a:avLst/>
          </a:prstGeom>
          <a:noFill/>
          <a:ln w="19050" cap="rnd" cmpd="sng" algn="ctr">
            <a:solidFill>
              <a:sysClr val="window" lastClr="FFFFFF"/>
            </a:solidFill>
            <a:prstDash val="solid"/>
          </a:ln>
          <a:effectLst/>
        </p:spPr>
      </p:cxnSp>
      <p:cxnSp>
        <p:nvCxnSpPr>
          <p:cNvPr id="429" name="Straight Connector 428"/>
          <p:cNvCxnSpPr/>
          <p:nvPr/>
        </p:nvCxnSpPr>
        <p:spPr>
          <a:xfrm>
            <a:off x="859503" y="1340410"/>
            <a:ext cx="51910" cy="0"/>
          </a:xfrm>
          <a:prstGeom prst="line">
            <a:avLst/>
          </a:prstGeom>
          <a:noFill/>
          <a:ln w="19050" cap="rnd" cmpd="sng" algn="ctr">
            <a:solidFill>
              <a:sysClr val="window" lastClr="FFFFFF"/>
            </a:solidFill>
            <a:prstDash val="solid"/>
          </a:ln>
          <a:effectLst/>
        </p:spPr>
      </p:cxnSp>
      <p:sp>
        <p:nvSpPr>
          <p:cNvPr id="430" name="TextBox 429"/>
          <p:cNvSpPr txBox="1"/>
          <p:nvPr/>
        </p:nvSpPr>
        <p:spPr>
          <a:xfrm>
            <a:off x="578196" y="2787308"/>
            <a:ext cx="362241" cy="188974"/>
          </a:xfrm>
          <a:prstGeom prst="rect">
            <a:avLst/>
          </a:prstGeom>
          <a:noFill/>
        </p:spPr>
        <p:txBody>
          <a:bodyPr wrap="square" lIns="80464" tIns="40233" rIns="80464" bIns="40233" rtlCol="0">
            <a:spAutoFit/>
          </a:bodyPr>
          <a:lstStyle/>
          <a:p>
            <a:pPr defTabSz="402310">
              <a:defRPr/>
            </a:pPr>
            <a:r>
              <a:rPr lang="en-GB" sz="700" kern="0" dirty="0">
                <a:solidFill>
                  <a:prstClr val="white"/>
                </a:solidFill>
                <a:effectLst>
                  <a:outerShdw blurRad="38100" dist="38100" dir="2700000" algn="tl">
                    <a:srgbClr val="000000">
                      <a:alpha val="43137"/>
                    </a:srgbClr>
                  </a:outerShdw>
                </a:effectLst>
              </a:rPr>
              <a:t>1Bn</a:t>
            </a:r>
            <a:endParaRPr lang="en-US" sz="700" kern="0" dirty="0">
              <a:solidFill>
                <a:prstClr val="white"/>
              </a:solidFill>
              <a:effectLst>
                <a:outerShdw blurRad="38100" dist="38100" dir="2700000" algn="tl">
                  <a:srgbClr val="000000">
                    <a:alpha val="43137"/>
                  </a:srgbClr>
                </a:outerShdw>
              </a:effectLst>
            </a:endParaRPr>
          </a:p>
        </p:txBody>
      </p:sp>
      <p:sp>
        <p:nvSpPr>
          <p:cNvPr id="431" name="TextBox 430"/>
          <p:cNvSpPr txBox="1"/>
          <p:nvPr/>
        </p:nvSpPr>
        <p:spPr>
          <a:xfrm>
            <a:off x="587843" y="2021700"/>
            <a:ext cx="362241" cy="188974"/>
          </a:xfrm>
          <a:prstGeom prst="rect">
            <a:avLst/>
          </a:prstGeom>
          <a:noFill/>
        </p:spPr>
        <p:txBody>
          <a:bodyPr wrap="square" lIns="80464" tIns="40233" rIns="80464" bIns="40233" rtlCol="0">
            <a:spAutoFit/>
          </a:bodyPr>
          <a:lstStyle/>
          <a:p>
            <a:pPr defTabSz="402310">
              <a:defRPr/>
            </a:pPr>
            <a:r>
              <a:rPr lang="en-GB" sz="700" kern="0" dirty="0">
                <a:solidFill>
                  <a:prstClr val="white"/>
                </a:solidFill>
                <a:effectLst>
                  <a:outerShdw blurRad="38100" dist="38100" dir="2700000" algn="tl">
                    <a:srgbClr val="000000">
                      <a:alpha val="43137"/>
                    </a:srgbClr>
                  </a:outerShdw>
                </a:effectLst>
              </a:rPr>
              <a:t>2Bn</a:t>
            </a:r>
            <a:endParaRPr lang="en-US" sz="700" kern="0" dirty="0">
              <a:solidFill>
                <a:prstClr val="white"/>
              </a:solidFill>
              <a:effectLst>
                <a:outerShdw blurRad="38100" dist="38100" dir="2700000" algn="tl">
                  <a:srgbClr val="000000">
                    <a:alpha val="43137"/>
                  </a:srgbClr>
                </a:outerShdw>
              </a:effectLst>
            </a:endParaRPr>
          </a:p>
        </p:txBody>
      </p:sp>
      <p:sp>
        <p:nvSpPr>
          <p:cNvPr id="432" name="TextBox 431"/>
          <p:cNvSpPr txBox="1"/>
          <p:nvPr/>
        </p:nvSpPr>
        <p:spPr>
          <a:xfrm>
            <a:off x="573897" y="1265336"/>
            <a:ext cx="362241" cy="188974"/>
          </a:xfrm>
          <a:prstGeom prst="rect">
            <a:avLst/>
          </a:prstGeom>
          <a:noFill/>
        </p:spPr>
        <p:txBody>
          <a:bodyPr wrap="square" lIns="80464" tIns="40233" rIns="80464" bIns="40233" rtlCol="0">
            <a:spAutoFit/>
          </a:bodyPr>
          <a:lstStyle/>
          <a:p>
            <a:pPr defTabSz="402310">
              <a:defRPr/>
            </a:pPr>
            <a:r>
              <a:rPr lang="en-GB" sz="700" kern="0" dirty="0">
                <a:solidFill>
                  <a:prstClr val="white"/>
                </a:solidFill>
                <a:effectLst>
                  <a:outerShdw blurRad="38100" dist="38100" dir="2700000" algn="tl">
                    <a:srgbClr val="000000">
                      <a:alpha val="43137"/>
                    </a:srgbClr>
                  </a:outerShdw>
                </a:effectLst>
              </a:rPr>
              <a:t>3Bn</a:t>
            </a:r>
            <a:endParaRPr lang="en-US" sz="700" kern="0" dirty="0">
              <a:solidFill>
                <a:prstClr val="white"/>
              </a:solidFill>
              <a:effectLst>
                <a:outerShdw blurRad="38100" dist="38100" dir="2700000" algn="tl">
                  <a:srgbClr val="000000">
                    <a:alpha val="43137"/>
                  </a:srgbClr>
                </a:outerShdw>
              </a:effectLst>
            </a:endParaRPr>
          </a:p>
        </p:txBody>
      </p:sp>
      <p:cxnSp>
        <p:nvCxnSpPr>
          <p:cNvPr id="434" name="Straight Connector 433"/>
          <p:cNvCxnSpPr/>
          <p:nvPr/>
        </p:nvCxnSpPr>
        <p:spPr>
          <a:xfrm>
            <a:off x="1060462" y="3629230"/>
            <a:ext cx="1817536" cy="5185"/>
          </a:xfrm>
          <a:prstGeom prst="line">
            <a:avLst/>
          </a:prstGeom>
          <a:noFill/>
          <a:ln w="50800" cap="rnd" cmpd="sng" algn="ctr">
            <a:solidFill>
              <a:schemeClr val="accent6"/>
            </a:solidFill>
            <a:prstDash val="solid"/>
          </a:ln>
          <a:effectLst>
            <a:glow rad="101600">
              <a:schemeClr val="accent6">
                <a:alpha val="40000"/>
              </a:schemeClr>
            </a:glow>
          </a:effectLst>
        </p:spPr>
      </p:cxnSp>
      <p:sp>
        <p:nvSpPr>
          <p:cNvPr id="435" name="Freeform 434"/>
          <p:cNvSpPr/>
          <p:nvPr/>
        </p:nvSpPr>
        <p:spPr>
          <a:xfrm>
            <a:off x="2874955" y="3593779"/>
            <a:ext cx="2472860" cy="40634"/>
          </a:xfrm>
          <a:custGeom>
            <a:avLst/>
            <a:gdLst>
              <a:gd name="connsiteX0" fmla="*/ 0 w 2610465"/>
              <a:gd name="connsiteY0" fmla="*/ 103239 h 103239"/>
              <a:gd name="connsiteX1" fmla="*/ 2610465 w 2610465"/>
              <a:gd name="connsiteY1" fmla="*/ 0 h 103239"/>
            </a:gdLst>
            <a:ahLst/>
            <a:cxnLst>
              <a:cxn ang="0">
                <a:pos x="connsiteX0" y="connsiteY0"/>
              </a:cxn>
              <a:cxn ang="0">
                <a:pos x="connsiteX1" y="connsiteY1"/>
              </a:cxn>
            </a:cxnLst>
            <a:rect l="l" t="t" r="r" b="b"/>
            <a:pathLst>
              <a:path w="2610465" h="103239">
                <a:moveTo>
                  <a:pt x="0" y="103239"/>
                </a:moveTo>
                <a:lnTo>
                  <a:pt x="2610465" y="0"/>
                </a:lnTo>
              </a:path>
            </a:pathLst>
          </a:custGeom>
          <a:noFill/>
          <a:ln w="50800" cap="flat" cmpd="sng" algn="ctr">
            <a:solidFill>
              <a:schemeClr val="accent6"/>
            </a:solidFill>
            <a:prstDash val="solid"/>
          </a:ln>
          <a:effectLst>
            <a:glow rad="101600">
              <a:schemeClr val="accent6">
                <a:alpha val="40000"/>
              </a:schemeClr>
            </a:glow>
          </a:effectLst>
        </p:spPr>
        <p:txBody>
          <a:bodyPr lIns="80464" tIns="40233" rIns="80464" bIns="40233" rtlCol="0" anchor="ctr"/>
          <a:lstStyle/>
          <a:p>
            <a:pPr algn="ctr" defTabSz="402310">
              <a:defRPr/>
            </a:pPr>
            <a:endParaRPr lang="en-US" kern="0" dirty="0">
              <a:solidFill>
                <a:prstClr val="white"/>
              </a:solidFill>
              <a:latin typeface="Intel Clear"/>
            </a:endParaRPr>
          </a:p>
        </p:txBody>
      </p:sp>
      <p:cxnSp>
        <p:nvCxnSpPr>
          <p:cNvPr id="436" name="Straight Connector 435"/>
          <p:cNvCxnSpPr/>
          <p:nvPr/>
        </p:nvCxnSpPr>
        <p:spPr>
          <a:xfrm flipV="1">
            <a:off x="1048776" y="3372677"/>
            <a:ext cx="0" cy="199169"/>
          </a:xfrm>
          <a:prstGeom prst="line">
            <a:avLst/>
          </a:prstGeom>
          <a:noFill/>
          <a:ln w="28575" cap="rnd" cmpd="sng" algn="ctr">
            <a:solidFill>
              <a:sysClr val="window" lastClr="FFFFFF"/>
            </a:solidFill>
            <a:prstDash val="sysDot"/>
          </a:ln>
          <a:effectLst/>
        </p:spPr>
      </p:cxnSp>
      <p:cxnSp>
        <p:nvCxnSpPr>
          <p:cNvPr id="437" name="Straight Connector 436"/>
          <p:cNvCxnSpPr/>
          <p:nvPr/>
        </p:nvCxnSpPr>
        <p:spPr>
          <a:xfrm flipV="1">
            <a:off x="1872445" y="3372677"/>
            <a:ext cx="0" cy="199169"/>
          </a:xfrm>
          <a:prstGeom prst="line">
            <a:avLst/>
          </a:prstGeom>
          <a:noFill/>
          <a:ln w="28575" cap="rnd" cmpd="sng" algn="ctr">
            <a:solidFill>
              <a:sysClr val="window" lastClr="FFFFFF"/>
            </a:solidFill>
            <a:prstDash val="sysDot"/>
          </a:ln>
          <a:effectLst/>
        </p:spPr>
      </p:cxnSp>
      <p:cxnSp>
        <p:nvCxnSpPr>
          <p:cNvPr id="438" name="Straight Connector 437"/>
          <p:cNvCxnSpPr/>
          <p:nvPr/>
        </p:nvCxnSpPr>
        <p:spPr>
          <a:xfrm flipV="1">
            <a:off x="2900465" y="2807368"/>
            <a:ext cx="0" cy="764478"/>
          </a:xfrm>
          <a:prstGeom prst="line">
            <a:avLst/>
          </a:prstGeom>
          <a:noFill/>
          <a:ln w="28575" cap="rnd" cmpd="sng" algn="ctr">
            <a:solidFill>
              <a:sysClr val="window" lastClr="FFFFFF"/>
            </a:solidFill>
            <a:prstDash val="sysDot"/>
          </a:ln>
          <a:effectLst/>
        </p:spPr>
      </p:cxnSp>
      <p:cxnSp>
        <p:nvCxnSpPr>
          <p:cNvPr id="439" name="Straight Connector 438"/>
          <p:cNvCxnSpPr/>
          <p:nvPr/>
        </p:nvCxnSpPr>
        <p:spPr>
          <a:xfrm flipV="1">
            <a:off x="3084958" y="3375929"/>
            <a:ext cx="0" cy="199169"/>
          </a:xfrm>
          <a:prstGeom prst="line">
            <a:avLst/>
          </a:prstGeom>
          <a:noFill/>
          <a:ln w="28575" cap="rnd" cmpd="sng" algn="ctr">
            <a:solidFill>
              <a:sysClr val="window" lastClr="FFFFFF"/>
            </a:solidFill>
            <a:prstDash val="sysDot"/>
          </a:ln>
          <a:effectLst/>
        </p:spPr>
      </p:cxnSp>
      <p:cxnSp>
        <p:nvCxnSpPr>
          <p:cNvPr id="440" name="Straight Connector 439"/>
          <p:cNvCxnSpPr/>
          <p:nvPr/>
        </p:nvCxnSpPr>
        <p:spPr>
          <a:xfrm flipV="1">
            <a:off x="4316437" y="3325572"/>
            <a:ext cx="0" cy="199169"/>
          </a:xfrm>
          <a:prstGeom prst="line">
            <a:avLst/>
          </a:prstGeom>
          <a:noFill/>
          <a:ln w="28575" cap="rnd" cmpd="sng" algn="ctr">
            <a:solidFill>
              <a:sysClr val="window" lastClr="FFFFFF"/>
            </a:solidFill>
            <a:prstDash val="sysDot"/>
          </a:ln>
          <a:effectLst/>
        </p:spPr>
      </p:cxnSp>
      <p:cxnSp>
        <p:nvCxnSpPr>
          <p:cNvPr id="441" name="Straight Connector 440"/>
          <p:cNvCxnSpPr/>
          <p:nvPr/>
        </p:nvCxnSpPr>
        <p:spPr>
          <a:xfrm flipV="1">
            <a:off x="5079787" y="3264330"/>
            <a:ext cx="0" cy="260412"/>
          </a:xfrm>
          <a:prstGeom prst="line">
            <a:avLst/>
          </a:prstGeom>
          <a:noFill/>
          <a:ln w="28575" cap="rnd" cmpd="sng" algn="ctr">
            <a:solidFill>
              <a:sysClr val="window" lastClr="FFFFFF"/>
            </a:solidFill>
            <a:prstDash val="sysDot"/>
          </a:ln>
          <a:effectLst/>
        </p:spPr>
      </p:cxnSp>
      <p:sp>
        <p:nvSpPr>
          <p:cNvPr id="443" name="Rectangle 442"/>
          <p:cNvSpPr/>
          <p:nvPr/>
        </p:nvSpPr>
        <p:spPr>
          <a:xfrm>
            <a:off x="5311827" y="2555812"/>
            <a:ext cx="659477" cy="704039"/>
          </a:xfrm>
          <a:prstGeom prst="rect">
            <a:avLst/>
          </a:prstGeom>
          <a:effectLst/>
        </p:spPr>
        <p:txBody>
          <a:bodyPr wrap="square" lIns="0" tIns="0" rIns="0" bIns="57150" anchor="b" anchorCtr="0">
            <a:spAutoFit/>
          </a:bodyPr>
          <a:lstStyle/>
          <a:p>
            <a:pPr defTabSz="402310">
              <a:defRPr/>
            </a:pPr>
            <a:r>
              <a:rPr lang="en-US" sz="2800" kern="0" spc="-88" dirty="0">
                <a:solidFill>
                  <a:schemeClr val="accent4"/>
                </a:solidFill>
                <a:latin typeface="+mj-lt"/>
              </a:rPr>
              <a:t>1997</a:t>
            </a:r>
          </a:p>
          <a:p>
            <a:pPr algn="ctr" defTabSz="402310">
              <a:defRPr/>
            </a:pPr>
            <a:r>
              <a:rPr lang="en-US" sz="700" kern="0" dirty="0">
                <a:solidFill>
                  <a:prstClr val="white"/>
                </a:solidFill>
              </a:rPr>
              <a:t>Google.com registered</a:t>
            </a:r>
          </a:p>
        </p:txBody>
      </p:sp>
      <p:cxnSp>
        <p:nvCxnSpPr>
          <p:cNvPr id="445" name="Straight Connector 444"/>
          <p:cNvCxnSpPr/>
          <p:nvPr/>
        </p:nvCxnSpPr>
        <p:spPr>
          <a:xfrm flipH="1" flipV="1">
            <a:off x="5634026" y="3265743"/>
            <a:ext cx="18966" cy="231844"/>
          </a:xfrm>
          <a:prstGeom prst="line">
            <a:avLst/>
          </a:prstGeom>
          <a:noFill/>
          <a:ln w="28575" cap="rnd" cmpd="sng" algn="ctr">
            <a:solidFill>
              <a:sysClr val="window" lastClr="FFFFFF"/>
            </a:solidFill>
            <a:prstDash val="sysDot"/>
          </a:ln>
          <a:effectLst/>
        </p:spPr>
      </p:cxnSp>
      <p:sp>
        <p:nvSpPr>
          <p:cNvPr id="453" name="TextBox 452"/>
          <p:cNvSpPr txBox="1"/>
          <p:nvPr/>
        </p:nvSpPr>
        <p:spPr>
          <a:xfrm rot="16200000">
            <a:off x="-921205" y="2584731"/>
            <a:ext cx="2928301" cy="261604"/>
          </a:xfrm>
          <a:prstGeom prst="rect">
            <a:avLst/>
          </a:prstGeom>
          <a:noFill/>
        </p:spPr>
        <p:txBody>
          <a:bodyPr wrap="square" lIns="91431" tIns="45717" rIns="91431" bIns="45717" rtlCol="0">
            <a:spAutoFit/>
          </a:bodyPr>
          <a:lstStyle/>
          <a:p>
            <a:pPr algn="ctr"/>
            <a:r>
              <a:rPr lang="en-US" sz="1100" dirty="0">
                <a:solidFill>
                  <a:schemeClr val="bg1"/>
                </a:solidFill>
              </a:rPr>
              <a:t>Internet Users in the World</a:t>
            </a:r>
          </a:p>
        </p:txBody>
      </p:sp>
      <p:sp>
        <p:nvSpPr>
          <p:cNvPr id="74" name="Rectangle 73"/>
          <p:cNvSpPr/>
          <p:nvPr/>
        </p:nvSpPr>
        <p:spPr>
          <a:xfrm>
            <a:off x="7562225" y="1072309"/>
            <a:ext cx="1581775" cy="596317"/>
          </a:xfrm>
          <a:prstGeom prst="rect">
            <a:avLst/>
          </a:prstGeom>
          <a:effectLst/>
        </p:spPr>
        <p:txBody>
          <a:bodyPr wrap="square" lIns="0" tIns="0" rIns="0" bIns="57150" anchor="t" anchorCtr="0">
            <a:spAutoFit/>
          </a:bodyPr>
          <a:lstStyle/>
          <a:p>
            <a:pPr defTabSz="402310">
              <a:defRPr/>
            </a:pPr>
            <a:r>
              <a:rPr lang="en-US" sz="2800" kern="0" spc="-88" dirty="0" smtClean="0">
                <a:solidFill>
                  <a:schemeClr val="accent4"/>
                </a:solidFill>
                <a:latin typeface="+mj-lt"/>
              </a:rPr>
              <a:t>2014</a:t>
            </a:r>
            <a:endParaRPr lang="en-US" sz="2800" kern="0" spc="-88" dirty="0">
              <a:solidFill>
                <a:schemeClr val="accent4"/>
              </a:solidFill>
              <a:latin typeface="+mj-lt"/>
            </a:endParaRPr>
          </a:p>
          <a:p>
            <a:pPr defTabSz="402310">
              <a:defRPr/>
            </a:pPr>
            <a:r>
              <a:rPr lang="en-US" sz="700" kern="0" dirty="0">
                <a:solidFill>
                  <a:prstClr val="white"/>
                </a:solidFill>
              </a:rPr>
              <a:t>Machine Learning</a:t>
            </a:r>
          </a:p>
        </p:txBody>
      </p:sp>
      <p:sp>
        <p:nvSpPr>
          <p:cNvPr id="77" name="Rectangle 76"/>
          <p:cNvSpPr/>
          <p:nvPr/>
        </p:nvSpPr>
        <p:spPr>
          <a:xfrm>
            <a:off x="7427650" y="1541900"/>
            <a:ext cx="1581775" cy="596317"/>
          </a:xfrm>
          <a:prstGeom prst="rect">
            <a:avLst/>
          </a:prstGeom>
          <a:effectLst/>
        </p:spPr>
        <p:txBody>
          <a:bodyPr wrap="square" lIns="0" tIns="0" rIns="0" bIns="57150" anchor="t" anchorCtr="0">
            <a:spAutoFit/>
          </a:bodyPr>
          <a:lstStyle/>
          <a:p>
            <a:pPr defTabSz="402310">
              <a:defRPr/>
            </a:pPr>
            <a:r>
              <a:rPr lang="en-US" sz="2800" kern="0" spc="-88" dirty="0" smtClean="0">
                <a:solidFill>
                  <a:schemeClr val="accent4"/>
                </a:solidFill>
                <a:latin typeface="+mj-lt"/>
              </a:rPr>
              <a:t>2012</a:t>
            </a:r>
            <a:endParaRPr lang="en-US" sz="2800" kern="0" spc="-88" dirty="0">
              <a:solidFill>
                <a:schemeClr val="accent4"/>
              </a:solidFill>
              <a:latin typeface="+mj-lt"/>
            </a:endParaRPr>
          </a:p>
          <a:p>
            <a:pPr defTabSz="402310">
              <a:defRPr/>
            </a:pPr>
            <a:r>
              <a:rPr lang="en-US" sz="700" kern="0" dirty="0">
                <a:solidFill>
                  <a:prstClr val="white"/>
                </a:solidFill>
              </a:rPr>
              <a:t>Embedded Intelligence in WTC</a:t>
            </a:r>
          </a:p>
        </p:txBody>
      </p:sp>
      <p:pic>
        <p:nvPicPr>
          <p:cNvPr id="84" name="Picture 6"/>
          <p:cNvPicPr>
            <a:picLocks noChangeAspect="1" noChangeArrowheads="1"/>
          </p:cNvPicPr>
          <p:nvPr/>
        </p:nvPicPr>
        <p:blipFill>
          <a:blip r:embed="rId14" cstate="print">
            <a:extLst>
              <a:ext uri="{28A0092B-C50C-407E-A947-70E740481C1C}">
                <a14:useLocalDpi xmlns:a14="http://schemas.microsoft.com/office/drawing/2010/main"/>
              </a:ext>
            </a:extLst>
          </a:blip>
          <a:stretch>
            <a:fillRect/>
          </a:stretch>
        </p:blipFill>
        <p:spPr bwMode="auto">
          <a:xfrm>
            <a:off x="7872101" y="1657350"/>
            <a:ext cx="389382" cy="25912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H="1" flipV="1">
            <a:off x="7185233" y="1732089"/>
            <a:ext cx="216507" cy="107970"/>
          </a:xfrm>
          <a:prstGeom prst="line">
            <a:avLst/>
          </a:prstGeom>
          <a:noFill/>
          <a:ln w="28575" cap="rnd" cmpd="sng" algn="ctr">
            <a:solidFill>
              <a:sysClr val="window" lastClr="FFFFFF"/>
            </a:solidFill>
            <a:prstDash val="sysDot"/>
          </a:ln>
          <a:effectLst/>
        </p:spPr>
      </p:cxnSp>
      <p:cxnSp>
        <p:nvCxnSpPr>
          <p:cNvPr id="9" name="Straight Connector 8"/>
          <p:cNvCxnSpPr/>
          <p:nvPr/>
        </p:nvCxnSpPr>
        <p:spPr>
          <a:xfrm flipH="1">
            <a:off x="7293487" y="1498105"/>
            <a:ext cx="216760" cy="43795"/>
          </a:xfrm>
          <a:prstGeom prst="line">
            <a:avLst/>
          </a:prstGeom>
          <a:noFill/>
          <a:ln w="28575" cap="rnd" cmpd="sng" algn="ctr">
            <a:solidFill>
              <a:sysClr val="window" lastClr="FFFFFF"/>
            </a:solidFill>
            <a:prstDash val="sysDot"/>
          </a:ln>
          <a:effectLst/>
        </p:spPr>
      </p:cxnSp>
      <p:sp>
        <p:nvSpPr>
          <p:cNvPr id="403" name="Freeform 402"/>
          <p:cNvSpPr/>
          <p:nvPr/>
        </p:nvSpPr>
        <p:spPr>
          <a:xfrm>
            <a:off x="5337166" y="1352684"/>
            <a:ext cx="2030454" cy="2241098"/>
          </a:xfrm>
          <a:custGeom>
            <a:avLst/>
            <a:gdLst>
              <a:gd name="connsiteX0" fmla="*/ 0 w 6282612"/>
              <a:gd name="connsiteY0" fmla="*/ 2936033 h 2936033"/>
              <a:gd name="connsiteX1" fmla="*/ 1206759 w 6282612"/>
              <a:gd name="connsiteY1" fmla="*/ 2830286 h 2936033"/>
              <a:gd name="connsiteX2" fmla="*/ 2114938 w 6282612"/>
              <a:gd name="connsiteY2" fmla="*/ 2575249 h 2936033"/>
              <a:gd name="connsiteX3" fmla="*/ 4149012 w 6282612"/>
              <a:gd name="connsiteY3" fmla="*/ 1604866 h 2936033"/>
              <a:gd name="connsiteX4" fmla="*/ 5312228 w 6282612"/>
              <a:gd name="connsiteY4" fmla="*/ 678025 h 2936033"/>
              <a:gd name="connsiteX5" fmla="*/ 6282612 w 6282612"/>
              <a:gd name="connsiteY5" fmla="*/ 0 h 293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2612" h="2936033">
                <a:moveTo>
                  <a:pt x="0" y="2936033"/>
                </a:moveTo>
                <a:cubicBezTo>
                  <a:pt x="427134" y="2913225"/>
                  <a:pt x="854269" y="2890417"/>
                  <a:pt x="1206759" y="2830286"/>
                </a:cubicBezTo>
                <a:cubicBezTo>
                  <a:pt x="1559249" y="2770155"/>
                  <a:pt x="1624563" y="2779486"/>
                  <a:pt x="2114938" y="2575249"/>
                </a:cubicBezTo>
                <a:cubicBezTo>
                  <a:pt x="2605314" y="2371012"/>
                  <a:pt x="3616130" y="1921070"/>
                  <a:pt x="4149012" y="1604866"/>
                </a:cubicBezTo>
                <a:cubicBezTo>
                  <a:pt x="4681894" y="1288662"/>
                  <a:pt x="4956628" y="945503"/>
                  <a:pt x="5312228" y="678025"/>
                </a:cubicBezTo>
                <a:cubicBezTo>
                  <a:pt x="5667828" y="410547"/>
                  <a:pt x="6183086" y="118188"/>
                  <a:pt x="6282612" y="0"/>
                </a:cubicBezTo>
              </a:path>
            </a:pathLst>
          </a:custGeom>
          <a:noFill/>
          <a:ln w="50800" cap="flat" cmpd="sng" algn="ctr">
            <a:solidFill>
              <a:schemeClr val="accent6"/>
            </a:solidFill>
            <a:prstDash val="solid"/>
          </a:ln>
          <a:effectLst>
            <a:glow rad="101600">
              <a:schemeClr val="accent6">
                <a:alpha val="40000"/>
              </a:schemeClr>
            </a:glow>
          </a:effectLst>
        </p:spPr>
        <p:txBody>
          <a:bodyPr lIns="80464" tIns="40233" rIns="80464" bIns="40233" rtlCol="0" anchor="ctr"/>
          <a:lstStyle/>
          <a:p>
            <a:pPr algn="ctr" defTabSz="402310">
              <a:defRPr/>
            </a:pPr>
            <a:endParaRPr lang="en-US" kern="0" dirty="0">
              <a:solidFill>
                <a:prstClr val="white"/>
              </a:solidFill>
              <a:latin typeface="Intel Clear"/>
            </a:endParaRPr>
          </a:p>
        </p:txBody>
      </p:sp>
      <p:sp>
        <p:nvSpPr>
          <p:cNvPr id="404" name="Oval 403"/>
          <p:cNvSpPr/>
          <p:nvPr/>
        </p:nvSpPr>
        <p:spPr>
          <a:xfrm>
            <a:off x="7262977" y="1239342"/>
            <a:ext cx="197427" cy="201168"/>
          </a:xfrm>
          <a:prstGeom prst="ellipse">
            <a:avLst/>
          </a:prstGeom>
          <a:solidFill>
            <a:sysClr val="window" lastClr="FFFFFF"/>
          </a:solidFill>
          <a:ln w="50800" cap="flat" cmpd="sng" algn="ctr">
            <a:solidFill>
              <a:schemeClr val="accent6"/>
            </a:solidFill>
            <a:prstDash val="solid"/>
          </a:ln>
          <a:effectLst>
            <a:glow rad="228600">
              <a:srgbClr val="8DC8E8">
                <a:alpha val="75000"/>
              </a:srgbClr>
            </a:glow>
          </a:effectLst>
        </p:spPr>
        <p:txBody>
          <a:bodyPr lIns="80464" tIns="40233" rIns="80464" bIns="40233" rtlCol="0" anchor="ctr"/>
          <a:lstStyle/>
          <a:p>
            <a:pPr algn="ctr" defTabSz="402310">
              <a:defRPr/>
            </a:pPr>
            <a:endParaRPr lang="en-US" sz="1100" kern="0" dirty="0">
              <a:solidFill>
                <a:prstClr val="white"/>
              </a:solidFill>
              <a:latin typeface="Intel Clear"/>
            </a:endParaRP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2</a:t>
            </a:fld>
            <a:endParaRPr lang="en-US" dirty="0"/>
          </a:p>
        </p:txBody>
      </p:sp>
      <p:sp>
        <p:nvSpPr>
          <p:cNvPr id="93" name="TextBox 92"/>
          <p:cNvSpPr txBox="1"/>
          <p:nvPr/>
        </p:nvSpPr>
        <p:spPr>
          <a:xfrm>
            <a:off x="8005117" y="1192328"/>
            <a:ext cx="320601" cy="123111"/>
          </a:xfrm>
          <a:prstGeom prst="rect">
            <a:avLst/>
          </a:prstGeom>
          <a:noFill/>
        </p:spPr>
        <p:txBody>
          <a:bodyPr wrap="none" lIns="0" tIns="0" rIns="0" bIns="0" rtlCol="0">
            <a:spAutoFit/>
          </a:bodyPr>
          <a:lstStyle/>
          <a:p>
            <a:r>
              <a:rPr lang="en-GB" sz="800" b="1" dirty="0" smtClean="0">
                <a:solidFill>
                  <a:srgbClr val="FF0000"/>
                </a:solidFill>
              </a:rPr>
              <a:t>Netflix</a:t>
            </a:r>
            <a:endParaRPr lang="en-US" sz="800" b="1" dirty="0" smtClean="0">
              <a:solidFill>
                <a:srgbClr val="FF0000"/>
              </a:solidFill>
            </a:endParaRPr>
          </a:p>
        </p:txBody>
      </p:sp>
      <p:sp>
        <p:nvSpPr>
          <p:cNvPr id="94" name="TextBox 93"/>
          <p:cNvSpPr txBox="1"/>
          <p:nvPr/>
        </p:nvSpPr>
        <p:spPr>
          <a:xfrm>
            <a:off x="8005117" y="1333260"/>
            <a:ext cx="344646" cy="123111"/>
          </a:xfrm>
          <a:prstGeom prst="rect">
            <a:avLst/>
          </a:prstGeom>
          <a:noFill/>
        </p:spPr>
        <p:txBody>
          <a:bodyPr wrap="none" lIns="0" tIns="0" rIns="0" bIns="0" rtlCol="0">
            <a:spAutoFit/>
          </a:bodyPr>
          <a:lstStyle/>
          <a:p>
            <a:r>
              <a:rPr lang="en-GB" sz="800" b="1" dirty="0" smtClean="0">
                <a:solidFill>
                  <a:srgbClr val="003C71">
                    <a:lumMod val="40000"/>
                    <a:lumOff val="60000"/>
                  </a:srgbClr>
                </a:solidFill>
              </a:rPr>
              <a:t>Google</a:t>
            </a:r>
            <a:endParaRPr lang="en-US" sz="800" b="1" dirty="0" smtClean="0">
              <a:solidFill>
                <a:srgbClr val="003C71">
                  <a:lumMod val="40000"/>
                  <a:lumOff val="60000"/>
                </a:srgbClr>
              </a:solidFill>
            </a:endParaRPr>
          </a:p>
        </p:txBody>
      </p:sp>
      <p:sp>
        <p:nvSpPr>
          <p:cNvPr id="95" name="TextBox 94"/>
          <p:cNvSpPr txBox="1"/>
          <p:nvPr/>
        </p:nvSpPr>
        <p:spPr>
          <a:xfrm>
            <a:off x="5307732" y="2463547"/>
            <a:ext cx="492713" cy="161583"/>
          </a:xfrm>
          <a:prstGeom prst="rect">
            <a:avLst/>
          </a:prstGeom>
          <a:noFill/>
        </p:spPr>
        <p:txBody>
          <a:bodyPr wrap="square" lIns="0" tIns="0" rIns="0" bIns="0" rtlCol="0">
            <a:spAutoFit/>
          </a:bodyPr>
          <a:lstStyle/>
          <a:p>
            <a:r>
              <a:rPr lang="en-GB" sz="1050" b="1" dirty="0" smtClean="0">
                <a:solidFill>
                  <a:srgbClr val="003C71">
                    <a:lumMod val="40000"/>
                    <a:lumOff val="60000"/>
                  </a:srgbClr>
                </a:solidFill>
              </a:rPr>
              <a:t>Google</a:t>
            </a:r>
            <a:endParaRPr lang="en-US" sz="1050" b="1" dirty="0" smtClean="0">
              <a:solidFill>
                <a:srgbClr val="003C71">
                  <a:lumMod val="40000"/>
                  <a:lumOff val="60000"/>
                </a:srgbClr>
              </a:solidFill>
            </a:endParaRPr>
          </a:p>
        </p:txBody>
      </p:sp>
    </p:spTree>
    <p:extLst>
      <p:ext uri="{BB962C8B-B14F-4D97-AF65-F5344CB8AC3E}">
        <p14:creationId xmlns:p14="http://schemas.microsoft.com/office/powerpoint/2010/main" val="192487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85" y="-1"/>
            <a:ext cx="9142515" cy="4805505"/>
          </a:xfrm>
          <a:prstGeom prst="rect">
            <a:avLst/>
          </a:prstGeom>
        </p:spPr>
      </p:pic>
      <p:sp>
        <p:nvSpPr>
          <p:cNvPr id="40" name="Rectangle 39"/>
          <p:cNvSpPr/>
          <p:nvPr/>
        </p:nvSpPr>
        <p:spPr>
          <a:xfrm>
            <a:off x="1486" y="-1"/>
            <a:ext cx="9144000" cy="4805505"/>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7" name="Rectangle 26"/>
          <p:cNvSpPr/>
          <p:nvPr/>
        </p:nvSpPr>
        <p:spPr>
          <a:xfrm rot="10800000">
            <a:off x="-7" y="-1"/>
            <a:ext cx="9144005" cy="1296538"/>
          </a:xfrm>
          <a:prstGeom prst="rect">
            <a:avLst/>
          </a:prstGeom>
          <a:gradFill>
            <a:gsLst>
              <a:gs pos="5500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lvl="0" algn="ctr"/>
            <a:endParaRPr lang="en-US" sz="1400" dirty="0">
              <a:solidFill>
                <a:srgbClr val="F3D54E"/>
              </a:solidFill>
            </a:endParaRPr>
          </a:p>
        </p:txBody>
      </p:sp>
      <p:sp>
        <p:nvSpPr>
          <p:cNvPr id="2" name="Title 1"/>
          <p:cNvSpPr>
            <a:spLocks noGrp="1"/>
          </p:cNvSpPr>
          <p:nvPr>
            <p:ph type="title"/>
          </p:nvPr>
        </p:nvSpPr>
        <p:spPr>
          <a:xfrm>
            <a:off x="2384980" y="128677"/>
            <a:ext cx="6512065" cy="954107"/>
          </a:xfrm>
        </p:spPr>
        <p:txBody>
          <a:bodyPr/>
          <a:lstStyle/>
          <a:p>
            <a:r>
              <a:rPr lang="en-GB" dirty="0" smtClean="0">
                <a:solidFill>
                  <a:schemeClr val="bg1"/>
                </a:solidFill>
              </a:rPr>
              <a:t>Security by Design : </a:t>
            </a:r>
            <a:br>
              <a:rPr lang="en-GB" dirty="0" smtClean="0">
                <a:solidFill>
                  <a:schemeClr val="bg1"/>
                </a:solidFill>
              </a:rPr>
            </a:br>
            <a:r>
              <a:rPr lang="en-GB" dirty="0" smtClean="0">
                <a:solidFill>
                  <a:schemeClr val="bg1"/>
                </a:solidFill>
              </a:rPr>
              <a:t>In the DNA of Your Organization</a:t>
            </a:r>
            <a:endParaRPr lang="en-US" dirty="0">
              <a:solidFill>
                <a:schemeClr val="bg1"/>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460" y="126853"/>
            <a:ext cx="3240941" cy="4678652"/>
          </a:xfrm>
          <a:prstGeom prst="rect">
            <a:avLst/>
          </a:prstGeom>
        </p:spPr>
      </p:pic>
      <p:sp>
        <p:nvSpPr>
          <p:cNvPr id="6" name="Rectangle 5"/>
          <p:cNvSpPr/>
          <p:nvPr/>
        </p:nvSpPr>
        <p:spPr>
          <a:xfrm>
            <a:off x="355448" y="4027225"/>
            <a:ext cx="8790038" cy="68380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91440" rIns="182880" bIns="182880" rtlCol="0" anchor="ctr" anchorCtr="0">
            <a:noAutofit/>
          </a:bodyPr>
          <a:lstStyle/>
          <a:p>
            <a:pPr>
              <a:lnSpc>
                <a:spcPct val="90000"/>
              </a:lnSpc>
            </a:pPr>
            <a:r>
              <a:rPr lang="en-GB" sz="4400" dirty="0" smtClean="0">
                <a:solidFill>
                  <a:srgbClr val="FFFFFF"/>
                </a:solidFill>
                <a:latin typeface="+mj-lt"/>
              </a:rPr>
              <a:t>Enable Your Business to go </a:t>
            </a:r>
            <a:r>
              <a:rPr lang="en-GB" sz="4400" i="1" u="sng" dirty="0" smtClean="0">
                <a:solidFill>
                  <a:srgbClr val="FFFFFF"/>
                </a:solidFill>
                <a:latin typeface="+mj-lt"/>
              </a:rPr>
              <a:t>FAST</a:t>
            </a:r>
            <a:r>
              <a:rPr lang="en-GB" sz="4400" dirty="0" smtClean="0">
                <a:solidFill>
                  <a:srgbClr val="FFFFFF"/>
                </a:solidFill>
                <a:latin typeface="+mj-lt"/>
              </a:rPr>
              <a:t>, </a:t>
            </a:r>
            <a:r>
              <a:rPr lang="en-GB" sz="4400" i="1" u="sng" dirty="0" smtClean="0">
                <a:solidFill>
                  <a:srgbClr val="FFFFFF"/>
                </a:solidFill>
                <a:latin typeface="+mj-lt"/>
              </a:rPr>
              <a:t>SAFELY</a:t>
            </a:r>
            <a:endParaRPr lang="en-US" sz="4400" i="1" u="sng" dirty="0">
              <a:solidFill>
                <a:srgbClr val="FFFFFF"/>
              </a:solidFill>
              <a:latin typeface="+mj-lt"/>
            </a:endParaRPr>
          </a:p>
        </p:txBody>
      </p:sp>
      <p:sp>
        <p:nvSpPr>
          <p:cNvPr id="32" name="TextBox 31"/>
          <p:cNvSpPr txBox="1"/>
          <p:nvPr/>
        </p:nvSpPr>
        <p:spPr>
          <a:xfrm>
            <a:off x="554340" y="950652"/>
            <a:ext cx="1830640" cy="493340"/>
          </a:xfrm>
          <a:prstGeom prst="rect">
            <a:avLst/>
          </a:prstGeom>
          <a:noFill/>
        </p:spPr>
        <p:txBody>
          <a:bodyPr wrap="square" rtlCol="0">
            <a:spAutoFit/>
          </a:bodyPr>
          <a:lstStyle/>
          <a:p>
            <a:pPr algn="ctr">
              <a:lnSpc>
                <a:spcPct val="80000"/>
              </a:lnSpc>
            </a:pPr>
            <a:r>
              <a:rPr lang="en-GB" sz="1600" b="1" spc="-100" dirty="0" smtClean="0">
                <a:solidFill>
                  <a:schemeClr val="bg1"/>
                </a:solidFill>
                <a:effectLst>
                  <a:outerShdw blurRad="38100" dist="38100" dir="2700000" algn="tl">
                    <a:srgbClr val="000000">
                      <a:alpha val="43137"/>
                    </a:srgbClr>
                  </a:outerShdw>
                </a:effectLst>
              </a:rPr>
              <a:t>  </a:t>
            </a:r>
            <a:r>
              <a:rPr lang="en-GB" sz="1600" b="1" spc="-100" dirty="0" smtClean="0">
                <a:solidFill>
                  <a:schemeClr val="tx2"/>
                </a:solidFill>
              </a:rPr>
              <a:t>BUSINESS</a:t>
            </a:r>
            <a:br>
              <a:rPr lang="en-GB" sz="1600" b="1" spc="-100" dirty="0" smtClean="0">
                <a:solidFill>
                  <a:schemeClr val="tx2"/>
                </a:solidFill>
              </a:rPr>
            </a:br>
            <a:r>
              <a:rPr lang="en-GB" sz="1600" b="1" spc="-100" dirty="0" smtClean="0">
                <a:solidFill>
                  <a:schemeClr val="tx2"/>
                </a:solidFill>
              </a:rPr>
              <a:t>OBJECTIVES</a:t>
            </a:r>
            <a:endParaRPr lang="en-US" sz="1600" b="1" spc="-100" dirty="0" smtClean="0">
              <a:solidFill>
                <a:schemeClr val="tx2"/>
              </a:solidFill>
            </a:endParaRPr>
          </a:p>
        </p:txBody>
      </p:sp>
      <p:sp>
        <p:nvSpPr>
          <p:cNvPr id="33" name="TextBox 32"/>
          <p:cNvSpPr txBox="1"/>
          <p:nvPr/>
        </p:nvSpPr>
        <p:spPr>
          <a:xfrm rot="20781146">
            <a:off x="171027" y="2615533"/>
            <a:ext cx="2576861" cy="308108"/>
          </a:xfrm>
          <a:prstGeom prst="rect">
            <a:avLst/>
          </a:prstGeom>
          <a:noFill/>
        </p:spPr>
        <p:txBody>
          <a:bodyPr spcFirstLastPara="1" wrap="none" numCol="1" rtlCol="0">
            <a:prstTxWarp prst="textArchUp">
              <a:avLst>
                <a:gd name="adj" fmla="val 11111285"/>
              </a:avLst>
            </a:prstTxWarp>
            <a:spAutoFit/>
          </a:bodyPr>
          <a:lstStyle>
            <a:defPPr>
              <a:defRPr lang="en-US"/>
            </a:defPPr>
            <a:lvl1pPr>
              <a:defRPr sz="1100" b="1" i="1" spc="-100">
                <a:solidFill>
                  <a:schemeClr val="bg1"/>
                </a:solidFill>
                <a:effectLst>
                  <a:outerShdw blurRad="38100" dist="38100" dir="2700000" algn="tl">
                    <a:srgbClr val="000000">
                      <a:alpha val="43137"/>
                    </a:srgbClr>
                  </a:outerShdw>
                </a:effectLst>
              </a:defRPr>
            </a:lvl1pPr>
          </a:lstStyle>
          <a:p>
            <a:pPr algn="ctr"/>
            <a:r>
              <a:rPr lang="en-GB" sz="2000" dirty="0" smtClean="0">
                <a:solidFill>
                  <a:srgbClr val="FFFFFF"/>
                </a:solidFill>
              </a:rPr>
              <a:t>ARCHITECTURE</a:t>
            </a:r>
            <a:endParaRPr lang="en-US" sz="2000" dirty="0">
              <a:solidFill>
                <a:srgbClr val="FFFFFF"/>
              </a:solidFill>
            </a:endParaRPr>
          </a:p>
        </p:txBody>
      </p:sp>
      <p:sp>
        <p:nvSpPr>
          <p:cNvPr id="34" name="TextBox 33"/>
          <p:cNvSpPr txBox="1"/>
          <p:nvPr/>
        </p:nvSpPr>
        <p:spPr>
          <a:xfrm rot="20727536">
            <a:off x="-99832" y="2065742"/>
            <a:ext cx="3028849" cy="445850"/>
          </a:xfrm>
          <a:prstGeom prst="rect">
            <a:avLst/>
          </a:prstGeom>
          <a:noFill/>
        </p:spPr>
        <p:txBody>
          <a:bodyPr wrap="none" rtlCol="0">
            <a:prstTxWarp prst="textArchUp">
              <a:avLst>
                <a:gd name="adj" fmla="val 11055283"/>
              </a:avLst>
            </a:prstTxWarp>
            <a:spAutoFit/>
          </a:bodyPr>
          <a:lstStyle/>
          <a:p>
            <a:pPr algn="ctr"/>
            <a:r>
              <a:rPr lang="en-GB" sz="2000" b="1" i="1" spc="-100" dirty="0" smtClean="0">
                <a:solidFill>
                  <a:srgbClr val="000000"/>
                </a:solidFill>
                <a:effectLst>
                  <a:outerShdw blurRad="38100" dist="38100" dir="2700000" algn="tl">
                    <a:srgbClr val="000000">
                      <a:alpha val="43137"/>
                    </a:srgbClr>
                  </a:outerShdw>
                </a:effectLst>
              </a:rPr>
              <a:t>  </a:t>
            </a:r>
            <a:r>
              <a:rPr lang="en-GB" sz="2000" b="1" i="1" spc="-100" dirty="0" smtClean="0">
                <a:solidFill>
                  <a:srgbClr val="FFFFFF"/>
                </a:solidFill>
                <a:effectLst>
                  <a:outerShdw blurRad="38100" dist="38100" dir="2700000" algn="tl">
                    <a:srgbClr val="000000">
                      <a:alpha val="43137"/>
                    </a:srgbClr>
                  </a:outerShdw>
                </a:effectLst>
              </a:rPr>
              <a:t>CULTURE</a:t>
            </a:r>
            <a:endParaRPr lang="en-US" sz="2000" b="1" i="1" spc="-100" dirty="0" smtClean="0">
              <a:solidFill>
                <a:srgbClr val="FFFFFF"/>
              </a:solidFill>
              <a:effectLst>
                <a:outerShdw blurRad="38100" dist="38100" dir="2700000" algn="tl">
                  <a:srgbClr val="000000">
                    <a:alpha val="43137"/>
                  </a:srgbClr>
                </a:outerShdw>
              </a:effectLst>
            </a:endParaRPr>
          </a:p>
        </p:txBody>
      </p:sp>
      <p:sp>
        <p:nvSpPr>
          <p:cNvPr id="36" name="TextBox 35"/>
          <p:cNvSpPr txBox="1"/>
          <p:nvPr/>
        </p:nvSpPr>
        <p:spPr>
          <a:xfrm rot="20804294">
            <a:off x="-67897" y="3210295"/>
            <a:ext cx="3172630" cy="445850"/>
          </a:xfrm>
          <a:prstGeom prst="rect">
            <a:avLst/>
          </a:prstGeom>
          <a:noFill/>
        </p:spPr>
        <p:txBody>
          <a:bodyPr wrap="none" rtlCol="0">
            <a:prstTxWarp prst="textArchUp">
              <a:avLst>
                <a:gd name="adj" fmla="val 11365367"/>
              </a:avLst>
            </a:prstTxWarp>
            <a:spAutoFit/>
          </a:bodyPr>
          <a:lstStyle/>
          <a:p>
            <a:pPr algn="ctr"/>
            <a:r>
              <a:rPr lang="en-GB" sz="2000" b="1" i="1" spc="-100" dirty="0" smtClean="0">
                <a:solidFill>
                  <a:srgbClr val="000000"/>
                </a:solidFill>
                <a:effectLst>
                  <a:outerShdw blurRad="38100" dist="38100" dir="2700000" algn="tl">
                    <a:srgbClr val="000000">
                      <a:alpha val="43137"/>
                    </a:srgbClr>
                  </a:outerShdw>
                </a:effectLst>
              </a:rPr>
              <a:t>  </a:t>
            </a:r>
            <a:r>
              <a:rPr lang="en-GB" sz="2000" b="1" i="1" spc="-100" dirty="0" smtClean="0">
                <a:solidFill>
                  <a:srgbClr val="FFFFFF"/>
                </a:solidFill>
                <a:effectLst>
                  <a:outerShdw blurRad="38100" dist="38100" dir="2700000" algn="tl">
                    <a:srgbClr val="000000">
                      <a:alpha val="43137"/>
                    </a:srgbClr>
                  </a:outerShdw>
                </a:effectLst>
              </a:rPr>
              <a:t>INSIGHTS</a:t>
            </a:r>
            <a:endParaRPr lang="en-US" sz="2000" b="1" i="1" spc="-100" dirty="0" smtClean="0">
              <a:solidFill>
                <a:srgbClr val="FFFFFF"/>
              </a:solidFill>
              <a:effectLst>
                <a:outerShdw blurRad="38100" dist="38100" dir="2700000" algn="tl">
                  <a:srgbClr val="000000">
                    <a:alpha val="43137"/>
                  </a:srgbClr>
                </a:outerShdw>
              </a:effectLst>
            </a:endParaRPr>
          </a:p>
        </p:txBody>
      </p:sp>
      <p:grpSp>
        <p:nvGrpSpPr>
          <p:cNvPr id="31" name="Group 30"/>
          <p:cNvGrpSpPr/>
          <p:nvPr/>
        </p:nvGrpSpPr>
        <p:grpSpPr>
          <a:xfrm>
            <a:off x="2936478" y="1224511"/>
            <a:ext cx="4708890" cy="806662"/>
            <a:chOff x="4825845" y="1554541"/>
            <a:chExt cx="4884803" cy="861028"/>
          </a:xfrm>
        </p:grpSpPr>
        <p:sp>
          <p:nvSpPr>
            <p:cNvPr id="38" name="Rectangle 37"/>
            <p:cNvSpPr/>
            <p:nvPr/>
          </p:nvSpPr>
          <p:spPr>
            <a:xfrm>
              <a:off x="5825806" y="1554541"/>
              <a:ext cx="3884842" cy="8610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1600" dirty="0"/>
                <a:t>In light of the daily reporting on breaches has your </a:t>
              </a:r>
              <a:r>
                <a:rPr lang="en-US" sz="1600" dirty="0" smtClean="0"/>
                <a:t>company </a:t>
              </a:r>
              <a:r>
                <a:rPr lang="en-US" sz="1600" dirty="0"/>
                <a:t>taken action?</a:t>
              </a:r>
              <a:endParaRPr lang="en-US" sz="1600" dirty="0">
                <a:solidFill>
                  <a:srgbClr val="FFFFFF"/>
                </a:solidFill>
              </a:endParaRPr>
            </a:p>
          </p:txBody>
        </p:sp>
        <p:sp>
          <p:nvSpPr>
            <p:cNvPr id="41" name="Rectangle 40"/>
            <p:cNvSpPr/>
            <p:nvPr/>
          </p:nvSpPr>
          <p:spPr>
            <a:xfrm>
              <a:off x="4825845" y="1554541"/>
              <a:ext cx="999960" cy="8610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600" dirty="0">
                <a:solidFill>
                  <a:schemeClr val="lt1">
                    <a:alpha val="60000"/>
                  </a:schemeClr>
                </a:solidFill>
                <a:latin typeface="+mj-lt"/>
              </a:endParaRPr>
            </a:p>
          </p:txBody>
        </p:sp>
        <p:sp>
          <p:nvSpPr>
            <p:cNvPr id="42" name="Freeform 9"/>
            <p:cNvSpPr>
              <a:spLocks noEditPoints="1"/>
            </p:cNvSpPr>
            <p:nvPr/>
          </p:nvSpPr>
          <p:spPr bwMode="auto">
            <a:xfrm>
              <a:off x="4962167" y="1608907"/>
              <a:ext cx="727317" cy="752296"/>
            </a:xfrm>
            <a:custGeom>
              <a:avLst/>
              <a:gdLst>
                <a:gd name="T0" fmla="*/ 528 w 1056"/>
                <a:gd name="T1" fmla="*/ 0 h 1056"/>
                <a:gd name="T2" fmla="*/ 0 w 1056"/>
                <a:gd name="T3" fmla="*/ 528 h 1056"/>
                <a:gd name="T4" fmla="*/ 80 w 1056"/>
                <a:gd name="T5" fmla="*/ 807 h 1056"/>
                <a:gd name="T6" fmla="*/ 34 w 1056"/>
                <a:gd name="T7" fmla="*/ 1019 h 1056"/>
                <a:gd name="T8" fmla="*/ 212 w 1056"/>
                <a:gd name="T9" fmla="*/ 951 h 1056"/>
                <a:gd name="T10" fmla="*/ 528 w 1056"/>
                <a:gd name="T11" fmla="*/ 1056 h 1056"/>
                <a:gd name="T12" fmla="*/ 1056 w 1056"/>
                <a:gd name="T13" fmla="*/ 528 h 1056"/>
                <a:gd name="T14" fmla="*/ 528 w 1056"/>
                <a:gd name="T15" fmla="*/ 0 h 1056"/>
                <a:gd name="T16" fmla="*/ 559 w 1056"/>
                <a:gd name="T17" fmla="*/ 801 h 1056"/>
                <a:gd name="T18" fmla="*/ 518 w 1056"/>
                <a:gd name="T19" fmla="*/ 817 h 1056"/>
                <a:gd name="T20" fmla="*/ 477 w 1056"/>
                <a:gd name="T21" fmla="*/ 801 h 1056"/>
                <a:gd name="T22" fmla="*/ 459 w 1056"/>
                <a:gd name="T23" fmla="*/ 758 h 1056"/>
                <a:gd name="T24" fmla="*/ 476 w 1056"/>
                <a:gd name="T25" fmla="*/ 717 h 1056"/>
                <a:gd name="T26" fmla="*/ 518 w 1056"/>
                <a:gd name="T27" fmla="*/ 701 h 1056"/>
                <a:gd name="T28" fmla="*/ 559 w 1056"/>
                <a:gd name="T29" fmla="*/ 717 h 1056"/>
                <a:gd name="T30" fmla="*/ 576 w 1056"/>
                <a:gd name="T31" fmla="*/ 758 h 1056"/>
                <a:gd name="T32" fmla="*/ 559 w 1056"/>
                <a:gd name="T33" fmla="*/ 801 h 1056"/>
                <a:gd name="T34" fmla="*/ 707 w 1056"/>
                <a:gd name="T35" fmla="*/ 454 h 1056"/>
                <a:gd name="T36" fmla="*/ 675 w 1056"/>
                <a:gd name="T37" fmla="*/ 497 h 1056"/>
                <a:gd name="T38" fmla="*/ 609 w 1056"/>
                <a:gd name="T39" fmla="*/ 558 h 1056"/>
                <a:gd name="T40" fmla="*/ 588 w 1056"/>
                <a:gd name="T41" fmla="*/ 579 h 1056"/>
                <a:gd name="T42" fmla="*/ 576 w 1056"/>
                <a:gd name="T43" fmla="*/ 596 h 1056"/>
                <a:gd name="T44" fmla="*/ 570 w 1056"/>
                <a:gd name="T45" fmla="*/ 611 h 1056"/>
                <a:gd name="T46" fmla="*/ 563 w 1056"/>
                <a:gd name="T47" fmla="*/ 637 h 1056"/>
                <a:gd name="T48" fmla="*/ 557 w 1056"/>
                <a:gd name="T49" fmla="*/ 669 h 1056"/>
                <a:gd name="T50" fmla="*/ 472 w 1056"/>
                <a:gd name="T51" fmla="*/ 669 h 1056"/>
                <a:gd name="T52" fmla="*/ 470 w 1056"/>
                <a:gd name="T53" fmla="*/ 625 h 1056"/>
                <a:gd name="T54" fmla="*/ 480 w 1056"/>
                <a:gd name="T55" fmla="*/ 569 h 1056"/>
                <a:gd name="T56" fmla="*/ 506 w 1056"/>
                <a:gd name="T57" fmla="*/ 527 h 1056"/>
                <a:gd name="T58" fmla="*/ 551 w 1056"/>
                <a:gd name="T59" fmla="*/ 484 h 1056"/>
                <a:gd name="T60" fmla="*/ 587 w 1056"/>
                <a:gd name="T61" fmla="*/ 452 h 1056"/>
                <a:gd name="T62" fmla="*/ 606 w 1056"/>
                <a:gd name="T63" fmla="*/ 427 h 1056"/>
                <a:gd name="T64" fmla="*/ 614 w 1056"/>
                <a:gd name="T65" fmla="*/ 397 h 1056"/>
                <a:gd name="T66" fmla="*/ 590 w 1056"/>
                <a:gd name="T67" fmla="*/ 345 h 1056"/>
                <a:gd name="T68" fmla="*/ 531 w 1056"/>
                <a:gd name="T69" fmla="*/ 324 h 1056"/>
                <a:gd name="T70" fmla="*/ 468 w 1056"/>
                <a:gd name="T71" fmla="*/ 345 h 1056"/>
                <a:gd name="T72" fmla="*/ 434 w 1056"/>
                <a:gd name="T73" fmla="*/ 409 h 1056"/>
                <a:gd name="T74" fmla="*/ 334 w 1056"/>
                <a:gd name="T75" fmla="*/ 410 h 1056"/>
                <a:gd name="T76" fmla="*/ 356 w 1056"/>
                <a:gd name="T77" fmla="*/ 329 h 1056"/>
                <a:gd name="T78" fmla="*/ 425 w 1056"/>
                <a:gd name="T79" fmla="*/ 267 h 1056"/>
                <a:gd name="T80" fmla="*/ 531 w 1056"/>
                <a:gd name="T81" fmla="*/ 242 h 1056"/>
                <a:gd name="T82" fmla="*/ 630 w 1056"/>
                <a:gd name="T83" fmla="*/ 263 h 1056"/>
                <a:gd name="T84" fmla="*/ 697 w 1056"/>
                <a:gd name="T85" fmla="*/ 319 h 1056"/>
                <a:gd name="T86" fmla="*/ 720 w 1056"/>
                <a:gd name="T87" fmla="*/ 397 h 1056"/>
                <a:gd name="T88" fmla="*/ 707 w 1056"/>
                <a:gd name="T89" fmla="*/ 454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56" h="1056">
                  <a:moveTo>
                    <a:pt x="528" y="0"/>
                  </a:moveTo>
                  <a:cubicBezTo>
                    <a:pt x="236" y="0"/>
                    <a:pt x="0" y="236"/>
                    <a:pt x="0" y="528"/>
                  </a:cubicBezTo>
                  <a:cubicBezTo>
                    <a:pt x="0" y="630"/>
                    <a:pt x="29" y="726"/>
                    <a:pt x="80" y="807"/>
                  </a:cubicBezTo>
                  <a:cubicBezTo>
                    <a:pt x="34" y="1019"/>
                    <a:pt x="34" y="1019"/>
                    <a:pt x="34" y="1019"/>
                  </a:cubicBezTo>
                  <a:cubicBezTo>
                    <a:pt x="212" y="951"/>
                    <a:pt x="212" y="951"/>
                    <a:pt x="212" y="951"/>
                  </a:cubicBezTo>
                  <a:cubicBezTo>
                    <a:pt x="300" y="1017"/>
                    <a:pt x="410" y="1056"/>
                    <a:pt x="528" y="1056"/>
                  </a:cubicBezTo>
                  <a:cubicBezTo>
                    <a:pt x="820" y="1056"/>
                    <a:pt x="1056" y="819"/>
                    <a:pt x="1056" y="528"/>
                  </a:cubicBezTo>
                  <a:cubicBezTo>
                    <a:pt x="1056" y="236"/>
                    <a:pt x="820" y="0"/>
                    <a:pt x="528" y="0"/>
                  </a:cubicBezTo>
                  <a:close/>
                  <a:moveTo>
                    <a:pt x="559" y="801"/>
                  </a:moveTo>
                  <a:cubicBezTo>
                    <a:pt x="547" y="811"/>
                    <a:pt x="534" y="817"/>
                    <a:pt x="518" y="817"/>
                  </a:cubicBezTo>
                  <a:cubicBezTo>
                    <a:pt x="503" y="817"/>
                    <a:pt x="489" y="812"/>
                    <a:pt x="477" y="801"/>
                  </a:cubicBezTo>
                  <a:cubicBezTo>
                    <a:pt x="465" y="791"/>
                    <a:pt x="459" y="777"/>
                    <a:pt x="459" y="758"/>
                  </a:cubicBezTo>
                  <a:cubicBezTo>
                    <a:pt x="459" y="742"/>
                    <a:pt x="465" y="729"/>
                    <a:pt x="476" y="717"/>
                  </a:cubicBezTo>
                  <a:cubicBezTo>
                    <a:pt x="488" y="706"/>
                    <a:pt x="502" y="701"/>
                    <a:pt x="518" y="701"/>
                  </a:cubicBezTo>
                  <a:cubicBezTo>
                    <a:pt x="535" y="701"/>
                    <a:pt x="548" y="706"/>
                    <a:pt x="559" y="717"/>
                  </a:cubicBezTo>
                  <a:cubicBezTo>
                    <a:pt x="571" y="729"/>
                    <a:pt x="576" y="742"/>
                    <a:pt x="576" y="758"/>
                  </a:cubicBezTo>
                  <a:cubicBezTo>
                    <a:pt x="576" y="777"/>
                    <a:pt x="570" y="791"/>
                    <a:pt x="559" y="801"/>
                  </a:cubicBezTo>
                  <a:close/>
                  <a:moveTo>
                    <a:pt x="707" y="454"/>
                  </a:moveTo>
                  <a:cubicBezTo>
                    <a:pt x="698" y="471"/>
                    <a:pt x="687" y="485"/>
                    <a:pt x="675" y="497"/>
                  </a:cubicBezTo>
                  <a:cubicBezTo>
                    <a:pt x="663" y="509"/>
                    <a:pt x="641" y="530"/>
                    <a:pt x="609" y="558"/>
                  </a:cubicBezTo>
                  <a:cubicBezTo>
                    <a:pt x="600" y="566"/>
                    <a:pt x="593" y="573"/>
                    <a:pt x="588" y="579"/>
                  </a:cubicBezTo>
                  <a:cubicBezTo>
                    <a:pt x="582" y="585"/>
                    <a:pt x="578" y="591"/>
                    <a:pt x="576" y="596"/>
                  </a:cubicBezTo>
                  <a:cubicBezTo>
                    <a:pt x="573" y="601"/>
                    <a:pt x="571" y="606"/>
                    <a:pt x="570" y="611"/>
                  </a:cubicBezTo>
                  <a:cubicBezTo>
                    <a:pt x="568" y="616"/>
                    <a:pt x="566" y="625"/>
                    <a:pt x="563" y="637"/>
                  </a:cubicBezTo>
                  <a:cubicBezTo>
                    <a:pt x="561" y="652"/>
                    <a:pt x="566" y="661"/>
                    <a:pt x="557" y="669"/>
                  </a:cubicBezTo>
                  <a:cubicBezTo>
                    <a:pt x="472" y="669"/>
                    <a:pt x="472" y="669"/>
                    <a:pt x="472" y="669"/>
                  </a:cubicBezTo>
                  <a:cubicBezTo>
                    <a:pt x="463" y="661"/>
                    <a:pt x="470" y="643"/>
                    <a:pt x="470" y="625"/>
                  </a:cubicBezTo>
                  <a:cubicBezTo>
                    <a:pt x="470" y="603"/>
                    <a:pt x="473" y="585"/>
                    <a:pt x="480" y="569"/>
                  </a:cubicBezTo>
                  <a:cubicBezTo>
                    <a:pt x="486" y="553"/>
                    <a:pt x="495" y="539"/>
                    <a:pt x="506" y="527"/>
                  </a:cubicBezTo>
                  <a:cubicBezTo>
                    <a:pt x="518" y="515"/>
                    <a:pt x="533" y="501"/>
                    <a:pt x="551" y="484"/>
                  </a:cubicBezTo>
                  <a:cubicBezTo>
                    <a:pt x="568" y="470"/>
                    <a:pt x="580" y="459"/>
                    <a:pt x="587" y="452"/>
                  </a:cubicBezTo>
                  <a:cubicBezTo>
                    <a:pt x="595" y="444"/>
                    <a:pt x="601" y="436"/>
                    <a:pt x="606" y="427"/>
                  </a:cubicBezTo>
                  <a:cubicBezTo>
                    <a:pt x="611" y="418"/>
                    <a:pt x="614" y="408"/>
                    <a:pt x="614" y="397"/>
                  </a:cubicBezTo>
                  <a:cubicBezTo>
                    <a:pt x="614" y="377"/>
                    <a:pt x="606" y="359"/>
                    <a:pt x="590" y="345"/>
                  </a:cubicBezTo>
                  <a:cubicBezTo>
                    <a:pt x="575" y="331"/>
                    <a:pt x="555" y="324"/>
                    <a:pt x="531" y="324"/>
                  </a:cubicBezTo>
                  <a:cubicBezTo>
                    <a:pt x="502" y="324"/>
                    <a:pt x="482" y="331"/>
                    <a:pt x="468" y="345"/>
                  </a:cubicBezTo>
                  <a:cubicBezTo>
                    <a:pt x="455" y="360"/>
                    <a:pt x="434" y="409"/>
                    <a:pt x="434" y="409"/>
                  </a:cubicBezTo>
                  <a:cubicBezTo>
                    <a:pt x="334" y="410"/>
                    <a:pt x="334" y="410"/>
                    <a:pt x="334" y="410"/>
                  </a:cubicBezTo>
                  <a:cubicBezTo>
                    <a:pt x="334" y="410"/>
                    <a:pt x="340" y="355"/>
                    <a:pt x="356" y="329"/>
                  </a:cubicBezTo>
                  <a:cubicBezTo>
                    <a:pt x="372" y="304"/>
                    <a:pt x="395" y="283"/>
                    <a:pt x="425" y="267"/>
                  </a:cubicBezTo>
                  <a:cubicBezTo>
                    <a:pt x="455" y="250"/>
                    <a:pt x="491" y="242"/>
                    <a:pt x="531" y="242"/>
                  </a:cubicBezTo>
                  <a:cubicBezTo>
                    <a:pt x="568" y="242"/>
                    <a:pt x="601" y="249"/>
                    <a:pt x="630" y="263"/>
                  </a:cubicBezTo>
                  <a:cubicBezTo>
                    <a:pt x="659" y="277"/>
                    <a:pt x="681" y="295"/>
                    <a:pt x="697" y="319"/>
                  </a:cubicBezTo>
                  <a:cubicBezTo>
                    <a:pt x="712" y="343"/>
                    <a:pt x="720" y="369"/>
                    <a:pt x="720" y="397"/>
                  </a:cubicBezTo>
                  <a:cubicBezTo>
                    <a:pt x="720" y="419"/>
                    <a:pt x="716" y="438"/>
                    <a:pt x="707" y="454"/>
                  </a:cubicBezTo>
                  <a:close/>
                </a:path>
              </a:pathLst>
            </a:custGeom>
            <a:solidFill>
              <a:srgbClr val="FFFFFF">
                <a:alpha val="50000"/>
              </a:srgbClr>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43" name="Group 42"/>
          <p:cNvGrpSpPr/>
          <p:nvPr/>
        </p:nvGrpSpPr>
        <p:grpSpPr>
          <a:xfrm>
            <a:off x="4050270" y="3039669"/>
            <a:ext cx="4846775" cy="806662"/>
            <a:chOff x="4825844" y="2473746"/>
            <a:chExt cx="5027839" cy="861028"/>
          </a:xfrm>
        </p:grpSpPr>
        <p:sp>
          <p:nvSpPr>
            <p:cNvPr id="44" name="Rectangle 43"/>
            <p:cNvSpPr/>
            <p:nvPr/>
          </p:nvSpPr>
          <p:spPr>
            <a:xfrm>
              <a:off x="5825805" y="2473746"/>
              <a:ext cx="4027878" cy="86102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1600" dirty="0"/>
                <a:t>How do you approach developing or enhancing a security minded </a:t>
              </a:r>
              <a:r>
                <a:rPr lang="en-US" sz="1600" dirty="0" smtClean="0"/>
                <a:t>culture?</a:t>
              </a:r>
              <a:endParaRPr lang="en-US" sz="1600" dirty="0">
                <a:solidFill>
                  <a:srgbClr val="FFFFFF"/>
                </a:solidFill>
              </a:endParaRPr>
            </a:p>
          </p:txBody>
        </p:sp>
        <p:sp>
          <p:nvSpPr>
            <p:cNvPr id="45" name="Rectangle 44"/>
            <p:cNvSpPr/>
            <p:nvPr/>
          </p:nvSpPr>
          <p:spPr>
            <a:xfrm>
              <a:off x="4825844" y="2473746"/>
              <a:ext cx="999961" cy="86102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600" dirty="0">
                <a:solidFill>
                  <a:schemeClr val="lt1">
                    <a:alpha val="60000"/>
                  </a:schemeClr>
                </a:solidFill>
                <a:latin typeface="+mj-lt"/>
              </a:endParaRPr>
            </a:p>
          </p:txBody>
        </p:sp>
        <p:sp>
          <p:nvSpPr>
            <p:cNvPr id="46" name="Freeform 9"/>
            <p:cNvSpPr>
              <a:spLocks noEditPoints="1"/>
            </p:cNvSpPr>
            <p:nvPr/>
          </p:nvSpPr>
          <p:spPr bwMode="auto">
            <a:xfrm>
              <a:off x="4962167" y="2528112"/>
              <a:ext cx="727317" cy="752296"/>
            </a:xfrm>
            <a:custGeom>
              <a:avLst/>
              <a:gdLst>
                <a:gd name="T0" fmla="*/ 528 w 1056"/>
                <a:gd name="T1" fmla="*/ 0 h 1056"/>
                <a:gd name="T2" fmla="*/ 0 w 1056"/>
                <a:gd name="T3" fmla="*/ 528 h 1056"/>
                <a:gd name="T4" fmla="*/ 80 w 1056"/>
                <a:gd name="T5" fmla="*/ 807 h 1056"/>
                <a:gd name="T6" fmla="*/ 34 w 1056"/>
                <a:gd name="T7" fmla="*/ 1019 h 1056"/>
                <a:gd name="T8" fmla="*/ 212 w 1056"/>
                <a:gd name="T9" fmla="*/ 951 h 1056"/>
                <a:gd name="T10" fmla="*/ 528 w 1056"/>
                <a:gd name="T11" fmla="*/ 1056 h 1056"/>
                <a:gd name="T12" fmla="*/ 1056 w 1056"/>
                <a:gd name="T13" fmla="*/ 528 h 1056"/>
                <a:gd name="T14" fmla="*/ 528 w 1056"/>
                <a:gd name="T15" fmla="*/ 0 h 1056"/>
                <a:gd name="T16" fmla="*/ 559 w 1056"/>
                <a:gd name="T17" fmla="*/ 801 h 1056"/>
                <a:gd name="T18" fmla="*/ 518 w 1056"/>
                <a:gd name="T19" fmla="*/ 817 h 1056"/>
                <a:gd name="T20" fmla="*/ 477 w 1056"/>
                <a:gd name="T21" fmla="*/ 801 h 1056"/>
                <a:gd name="T22" fmla="*/ 459 w 1056"/>
                <a:gd name="T23" fmla="*/ 758 h 1056"/>
                <a:gd name="T24" fmla="*/ 476 w 1056"/>
                <a:gd name="T25" fmla="*/ 717 h 1056"/>
                <a:gd name="T26" fmla="*/ 518 w 1056"/>
                <a:gd name="T27" fmla="*/ 701 h 1056"/>
                <a:gd name="T28" fmla="*/ 559 w 1056"/>
                <a:gd name="T29" fmla="*/ 717 h 1056"/>
                <a:gd name="T30" fmla="*/ 576 w 1056"/>
                <a:gd name="T31" fmla="*/ 758 h 1056"/>
                <a:gd name="T32" fmla="*/ 559 w 1056"/>
                <a:gd name="T33" fmla="*/ 801 h 1056"/>
                <a:gd name="T34" fmla="*/ 707 w 1056"/>
                <a:gd name="T35" fmla="*/ 454 h 1056"/>
                <a:gd name="T36" fmla="*/ 675 w 1056"/>
                <a:gd name="T37" fmla="*/ 497 h 1056"/>
                <a:gd name="T38" fmla="*/ 609 w 1056"/>
                <a:gd name="T39" fmla="*/ 558 h 1056"/>
                <a:gd name="T40" fmla="*/ 588 w 1056"/>
                <a:gd name="T41" fmla="*/ 579 h 1056"/>
                <a:gd name="T42" fmla="*/ 576 w 1056"/>
                <a:gd name="T43" fmla="*/ 596 h 1056"/>
                <a:gd name="T44" fmla="*/ 570 w 1056"/>
                <a:gd name="T45" fmla="*/ 611 h 1056"/>
                <a:gd name="T46" fmla="*/ 563 w 1056"/>
                <a:gd name="T47" fmla="*/ 637 h 1056"/>
                <a:gd name="T48" fmla="*/ 557 w 1056"/>
                <a:gd name="T49" fmla="*/ 669 h 1056"/>
                <a:gd name="T50" fmla="*/ 472 w 1056"/>
                <a:gd name="T51" fmla="*/ 669 h 1056"/>
                <a:gd name="T52" fmla="*/ 470 w 1056"/>
                <a:gd name="T53" fmla="*/ 625 h 1056"/>
                <a:gd name="T54" fmla="*/ 480 w 1056"/>
                <a:gd name="T55" fmla="*/ 569 h 1056"/>
                <a:gd name="T56" fmla="*/ 506 w 1056"/>
                <a:gd name="T57" fmla="*/ 527 h 1056"/>
                <a:gd name="T58" fmla="*/ 551 w 1056"/>
                <a:gd name="T59" fmla="*/ 484 h 1056"/>
                <a:gd name="T60" fmla="*/ 587 w 1056"/>
                <a:gd name="T61" fmla="*/ 452 h 1056"/>
                <a:gd name="T62" fmla="*/ 606 w 1056"/>
                <a:gd name="T63" fmla="*/ 427 h 1056"/>
                <a:gd name="T64" fmla="*/ 614 w 1056"/>
                <a:gd name="T65" fmla="*/ 397 h 1056"/>
                <a:gd name="T66" fmla="*/ 590 w 1056"/>
                <a:gd name="T67" fmla="*/ 345 h 1056"/>
                <a:gd name="T68" fmla="*/ 531 w 1056"/>
                <a:gd name="T69" fmla="*/ 324 h 1056"/>
                <a:gd name="T70" fmla="*/ 468 w 1056"/>
                <a:gd name="T71" fmla="*/ 345 h 1056"/>
                <a:gd name="T72" fmla="*/ 434 w 1056"/>
                <a:gd name="T73" fmla="*/ 409 h 1056"/>
                <a:gd name="T74" fmla="*/ 334 w 1056"/>
                <a:gd name="T75" fmla="*/ 410 h 1056"/>
                <a:gd name="T76" fmla="*/ 356 w 1056"/>
                <a:gd name="T77" fmla="*/ 329 h 1056"/>
                <a:gd name="T78" fmla="*/ 425 w 1056"/>
                <a:gd name="T79" fmla="*/ 267 h 1056"/>
                <a:gd name="T80" fmla="*/ 531 w 1056"/>
                <a:gd name="T81" fmla="*/ 242 h 1056"/>
                <a:gd name="T82" fmla="*/ 630 w 1056"/>
                <a:gd name="T83" fmla="*/ 263 h 1056"/>
                <a:gd name="T84" fmla="*/ 697 w 1056"/>
                <a:gd name="T85" fmla="*/ 319 h 1056"/>
                <a:gd name="T86" fmla="*/ 720 w 1056"/>
                <a:gd name="T87" fmla="*/ 397 h 1056"/>
                <a:gd name="T88" fmla="*/ 707 w 1056"/>
                <a:gd name="T89" fmla="*/ 454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56" h="1056">
                  <a:moveTo>
                    <a:pt x="528" y="0"/>
                  </a:moveTo>
                  <a:cubicBezTo>
                    <a:pt x="236" y="0"/>
                    <a:pt x="0" y="236"/>
                    <a:pt x="0" y="528"/>
                  </a:cubicBezTo>
                  <a:cubicBezTo>
                    <a:pt x="0" y="630"/>
                    <a:pt x="29" y="726"/>
                    <a:pt x="80" y="807"/>
                  </a:cubicBezTo>
                  <a:cubicBezTo>
                    <a:pt x="34" y="1019"/>
                    <a:pt x="34" y="1019"/>
                    <a:pt x="34" y="1019"/>
                  </a:cubicBezTo>
                  <a:cubicBezTo>
                    <a:pt x="212" y="951"/>
                    <a:pt x="212" y="951"/>
                    <a:pt x="212" y="951"/>
                  </a:cubicBezTo>
                  <a:cubicBezTo>
                    <a:pt x="300" y="1017"/>
                    <a:pt x="410" y="1056"/>
                    <a:pt x="528" y="1056"/>
                  </a:cubicBezTo>
                  <a:cubicBezTo>
                    <a:pt x="820" y="1056"/>
                    <a:pt x="1056" y="819"/>
                    <a:pt x="1056" y="528"/>
                  </a:cubicBezTo>
                  <a:cubicBezTo>
                    <a:pt x="1056" y="236"/>
                    <a:pt x="820" y="0"/>
                    <a:pt x="528" y="0"/>
                  </a:cubicBezTo>
                  <a:close/>
                  <a:moveTo>
                    <a:pt x="559" y="801"/>
                  </a:moveTo>
                  <a:cubicBezTo>
                    <a:pt x="547" y="811"/>
                    <a:pt x="534" y="817"/>
                    <a:pt x="518" y="817"/>
                  </a:cubicBezTo>
                  <a:cubicBezTo>
                    <a:pt x="503" y="817"/>
                    <a:pt x="489" y="812"/>
                    <a:pt x="477" y="801"/>
                  </a:cubicBezTo>
                  <a:cubicBezTo>
                    <a:pt x="465" y="791"/>
                    <a:pt x="459" y="777"/>
                    <a:pt x="459" y="758"/>
                  </a:cubicBezTo>
                  <a:cubicBezTo>
                    <a:pt x="459" y="742"/>
                    <a:pt x="465" y="729"/>
                    <a:pt x="476" y="717"/>
                  </a:cubicBezTo>
                  <a:cubicBezTo>
                    <a:pt x="488" y="706"/>
                    <a:pt x="502" y="701"/>
                    <a:pt x="518" y="701"/>
                  </a:cubicBezTo>
                  <a:cubicBezTo>
                    <a:pt x="535" y="701"/>
                    <a:pt x="548" y="706"/>
                    <a:pt x="559" y="717"/>
                  </a:cubicBezTo>
                  <a:cubicBezTo>
                    <a:pt x="571" y="729"/>
                    <a:pt x="576" y="742"/>
                    <a:pt x="576" y="758"/>
                  </a:cubicBezTo>
                  <a:cubicBezTo>
                    <a:pt x="576" y="777"/>
                    <a:pt x="570" y="791"/>
                    <a:pt x="559" y="801"/>
                  </a:cubicBezTo>
                  <a:close/>
                  <a:moveTo>
                    <a:pt x="707" y="454"/>
                  </a:moveTo>
                  <a:cubicBezTo>
                    <a:pt x="698" y="471"/>
                    <a:pt x="687" y="485"/>
                    <a:pt x="675" y="497"/>
                  </a:cubicBezTo>
                  <a:cubicBezTo>
                    <a:pt x="663" y="509"/>
                    <a:pt x="641" y="530"/>
                    <a:pt x="609" y="558"/>
                  </a:cubicBezTo>
                  <a:cubicBezTo>
                    <a:pt x="600" y="566"/>
                    <a:pt x="593" y="573"/>
                    <a:pt x="588" y="579"/>
                  </a:cubicBezTo>
                  <a:cubicBezTo>
                    <a:pt x="582" y="585"/>
                    <a:pt x="578" y="591"/>
                    <a:pt x="576" y="596"/>
                  </a:cubicBezTo>
                  <a:cubicBezTo>
                    <a:pt x="573" y="601"/>
                    <a:pt x="571" y="606"/>
                    <a:pt x="570" y="611"/>
                  </a:cubicBezTo>
                  <a:cubicBezTo>
                    <a:pt x="568" y="616"/>
                    <a:pt x="566" y="625"/>
                    <a:pt x="563" y="637"/>
                  </a:cubicBezTo>
                  <a:cubicBezTo>
                    <a:pt x="561" y="652"/>
                    <a:pt x="566" y="661"/>
                    <a:pt x="557" y="669"/>
                  </a:cubicBezTo>
                  <a:cubicBezTo>
                    <a:pt x="472" y="669"/>
                    <a:pt x="472" y="669"/>
                    <a:pt x="472" y="669"/>
                  </a:cubicBezTo>
                  <a:cubicBezTo>
                    <a:pt x="463" y="661"/>
                    <a:pt x="470" y="643"/>
                    <a:pt x="470" y="625"/>
                  </a:cubicBezTo>
                  <a:cubicBezTo>
                    <a:pt x="470" y="603"/>
                    <a:pt x="473" y="585"/>
                    <a:pt x="480" y="569"/>
                  </a:cubicBezTo>
                  <a:cubicBezTo>
                    <a:pt x="486" y="553"/>
                    <a:pt x="495" y="539"/>
                    <a:pt x="506" y="527"/>
                  </a:cubicBezTo>
                  <a:cubicBezTo>
                    <a:pt x="518" y="515"/>
                    <a:pt x="533" y="501"/>
                    <a:pt x="551" y="484"/>
                  </a:cubicBezTo>
                  <a:cubicBezTo>
                    <a:pt x="568" y="470"/>
                    <a:pt x="580" y="459"/>
                    <a:pt x="587" y="452"/>
                  </a:cubicBezTo>
                  <a:cubicBezTo>
                    <a:pt x="595" y="444"/>
                    <a:pt x="601" y="436"/>
                    <a:pt x="606" y="427"/>
                  </a:cubicBezTo>
                  <a:cubicBezTo>
                    <a:pt x="611" y="418"/>
                    <a:pt x="614" y="408"/>
                    <a:pt x="614" y="397"/>
                  </a:cubicBezTo>
                  <a:cubicBezTo>
                    <a:pt x="614" y="377"/>
                    <a:pt x="606" y="359"/>
                    <a:pt x="590" y="345"/>
                  </a:cubicBezTo>
                  <a:cubicBezTo>
                    <a:pt x="575" y="331"/>
                    <a:pt x="555" y="324"/>
                    <a:pt x="531" y="324"/>
                  </a:cubicBezTo>
                  <a:cubicBezTo>
                    <a:pt x="502" y="324"/>
                    <a:pt x="482" y="331"/>
                    <a:pt x="468" y="345"/>
                  </a:cubicBezTo>
                  <a:cubicBezTo>
                    <a:pt x="455" y="360"/>
                    <a:pt x="434" y="409"/>
                    <a:pt x="434" y="409"/>
                  </a:cubicBezTo>
                  <a:cubicBezTo>
                    <a:pt x="334" y="410"/>
                    <a:pt x="334" y="410"/>
                    <a:pt x="334" y="410"/>
                  </a:cubicBezTo>
                  <a:cubicBezTo>
                    <a:pt x="334" y="410"/>
                    <a:pt x="340" y="355"/>
                    <a:pt x="356" y="329"/>
                  </a:cubicBezTo>
                  <a:cubicBezTo>
                    <a:pt x="372" y="304"/>
                    <a:pt x="395" y="283"/>
                    <a:pt x="425" y="267"/>
                  </a:cubicBezTo>
                  <a:cubicBezTo>
                    <a:pt x="455" y="250"/>
                    <a:pt x="491" y="242"/>
                    <a:pt x="531" y="242"/>
                  </a:cubicBezTo>
                  <a:cubicBezTo>
                    <a:pt x="568" y="242"/>
                    <a:pt x="601" y="249"/>
                    <a:pt x="630" y="263"/>
                  </a:cubicBezTo>
                  <a:cubicBezTo>
                    <a:pt x="659" y="277"/>
                    <a:pt x="681" y="295"/>
                    <a:pt x="697" y="319"/>
                  </a:cubicBezTo>
                  <a:cubicBezTo>
                    <a:pt x="712" y="343"/>
                    <a:pt x="720" y="369"/>
                    <a:pt x="720" y="397"/>
                  </a:cubicBezTo>
                  <a:cubicBezTo>
                    <a:pt x="720" y="419"/>
                    <a:pt x="716" y="438"/>
                    <a:pt x="707" y="454"/>
                  </a:cubicBezTo>
                  <a:close/>
                </a:path>
              </a:pathLst>
            </a:custGeom>
            <a:solidFill>
              <a:srgbClr val="FFFFFF">
                <a:alpha val="50000"/>
              </a:srgbClr>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47" name="Group 46"/>
          <p:cNvGrpSpPr/>
          <p:nvPr/>
        </p:nvGrpSpPr>
        <p:grpSpPr>
          <a:xfrm>
            <a:off x="3468287" y="2132090"/>
            <a:ext cx="4759063" cy="806662"/>
            <a:chOff x="4825844" y="3392952"/>
            <a:chExt cx="4936850" cy="861028"/>
          </a:xfrm>
        </p:grpSpPr>
        <p:grpSp>
          <p:nvGrpSpPr>
            <p:cNvPr id="48" name="Group 47"/>
            <p:cNvGrpSpPr/>
            <p:nvPr/>
          </p:nvGrpSpPr>
          <p:grpSpPr>
            <a:xfrm>
              <a:off x="4825844" y="3392952"/>
              <a:ext cx="4936850" cy="861028"/>
              <a:chOff x="4825844" y="3392952"/>
              <a:chExt cx="4936850" cy="861028"/>
            </a:xfrm>
          </p:grpSpPr>
          <p:sp>
            <p:nvSpPr>
              <p:cNvPr id="50" name="Rectangle 49"/>
              <p:cNvSpPr/>
              <p:nvPr/>
            </p:nvSpPr>
            <p:spPr>
              <a:xfrm>
                <a:off x="5825805" y="3392952"/>
                <a:ext cx="3936889" cy="86102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1600" dirty="0"/>
                  <a:t>What do you </a:t>
                </a:r>
                <a:r>
                  <a:rPr lang="en-US" sz="1600" dirty="0" smtClean="0"/>
                  <a:t>expect from </a:t>
                </a:r>
                <a:r>
                  <a:rPr lang="en-US" sz="1600" dirty="0"/>
                  <a:t>your security partners</a:t>
                </a:r>
                <a:r>
                  <a:rPr lang="en-GB" sz="1600" dirty="0" smtClean="0">
                    <a:solidFill>
                      <a:srgbClr val="FFFFFF"/>
                    </a:solidFill>
                  </a:rPr>
                  <a:t>?</a:t>
                </a:r>
                <a:endParaRPr lang="en-US" sz="1600" dirty="0">
                  <a:solidFill>
                    <a:srgbClr val="FFFFFF"/>
                  </a:solidFill>
                </a:endParaRPr>
              </a:p>
            </p:txBody>
          </p:sp>
          <p:sp>
            <p:nvSpPr>
              <p:cNvPr id="51" name="Rectangle 50"/>
              <p:cNvSpPr/>
              <p:nvPr/>
            </p:nvSpPr>
            <p:spPr>
              <a:xfrm>
                <a:off x="4825844" y="3392952"/>
                <a:ext cx="999961" cy="86102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600" dirty="0">
                  <a:solidFill>
                    <a:schemeClr val="lt1">
                      <a:alpha val="60000"/>
                    </a:schemeClr>
                  </a:solidFill>
                  <a:latin typeface="+mj-lt"/>
                </a:endParaRPr>
              </a:p>
            </p:txBody>
          </p:sp>
        </p:grpSp>
        <p:sp>
          <p:nvSpPr>
            <p:cNvPr id="49" name="Freeform 9"/>
            <p:cNvSpPr>
              <a:spLocks noEditPoints="1"/>
            </p:cNvSpPr>
            <p:nvPr/>
          </p:nvSpPr>
          <p:spPr bwMode="auto">
            <a:xfrm>
              <a:off x="4962167" y="3447318"/>
              <a:ext cx="727317" cy="752296"/>
            </a:xfrm>
            <a:custGeom>
              <a:avLst/>
              <a:gdLst>
                <a:gd name="T0" fmla="*/ 528 w 1056"/>
                <a:gd name="T1" fmla="*/ 0 h 1056"/>
                <a:gd name="T2" fmla="*/ 0 w 1056"/>
                <a:gd name="T3" fmla="*/ 528 h 1056"/>
                <a:gd name="T4" fmla="*/ 80 w 1056"/>
                <a:gd name="T5" fmla="*/ 807 h 1056"/>
                <a:gd name="T6" fmla="*/ 34 w 1056"/>
                <a:gd name="T7" fmla="*/ 1019 h 1056"/>
                <a:gd name="T8" fmla="*/ 212 w 1056"/>
                <a:gd name="T9" fmla="*/ 951 h 1056"/>
                <a:gd name="T10" fmla="*/ 528 w 1056"/>
                <a:gd name="T11" fmla="*/ 1056 h 1056"/>
                <a:gd name="T12" fmla="*/ 1056 w 1056"/>
                <a:gd name="T13" fmla="*/ 528 h 1056"/>
                <a:gd name="T14" fmla="*/ 528 w 1056"/>
                <a:gd name="T15" fmla="*/ 0 h 1056"/>
                <a:gd name="T16" fmla="*/ 559 w 1056"/>
                <a:gd name="T17" fmla="*/ 801 h 1056"/>
                <a:gd name="T18" fmla="*/ 518 w 1056"/>
                <a:gd name="T19" fmla="*/ 817 h 1056"/>
                <a:gd name="T20" fmla="*/ 477 w 1056"/>
                <a:gd name="T21" fmla="*/ 801 h 1056"/>
                <a:gd name="T22" fmla="*/ 459 w 1056"/>
                <a:gd name="T23" fmla="*/ 758 h 1056"/>
                <a:gd name="T24" fmla="*/ 476 w 1056"/>
                <a:gd name="T25" fmla="*/ 717 h 1056"/>
                <a:gd name="T26" fmla="*/ 518 w 1056"/>
                <a:gd name="T27" fmla="*/ 701 h 1056"/>
                <a:gd name="T28" fmla="*/ 559 w 1056"/>
                <a:gd name="T29" fmla="*/ 717 h 1056"/>
                <a:gd name="T30" fmla="*/ 576 w 1056"/>
                <a:gd name="T31" fmla="*/ 758 h 1056"/>
                <a:gd name="T32" fmla="*/ 559 w 1056"/>
                <a:gd name="T33" fmla="*/ 801 h 1056"/>
                <a:gd name="T34" fmla="*/ 707 w 1056"/>
                <a:gd name="T35" fmla="*/ 454 h 1056"/>
                <a:gd name="T36" fmla="*/ 675 w 1056"/>
                <a:gd name="T37" fmla="*/ 497 h 1056"/>
                <a:gd name="T38" fmla="*/ 609 w 1056"/>
                <a:gd name="T39" fmla="*/ 558 h 1056"/>
                <a:gd name="T40" fmla="*/ 588 w 1056"/>
                <a:gd name="T41" fmla="*/ 579 h 1056"/>
                <a:gd name="T42" fmla="*/ 576 w 1056"/>
                <a:gd name="T43" fmla="*/ 596 h 1056"/>
                <a:gd name="T44" fmla="*/ 570 w 1056"/>
                <a:gd name="T45" fmla="*/ 611 h 1056"/>
                <a:gd name="T46" fmla="*/ 563 w 1056"/>
                <a:gd name="T47" fmla="*/ 637 h 1056"/>
                <a:gd name="T48" fmla="*/ 557 w 1056"/>
                <a:gd name="T49" fmla="*/ 669 h 1056"/>
                <a:gd name="T50" fmla="*/ 472 w 1056"/>
                <a:gd name="T51" fmla="*/ 669 h 1056"/>
                <a:gd name="T52" fmla="*/ 470 w 1056"/>
                <a:gd name="T53" fmla="*/ 625 h 1056"/>
                <a:gd name="T54" fmla="*/ 480 w 1056"/>
                <a:gd name="T55" fmla="*/ 569 h 1056"/>
                <a:gd name="T56" fmla="*/ 506 w 1056"/>
                <a:gd name="T57" fmla="*/ 527 h 1056"/>
                <a:gd name="T58" fmla="*/ 551 w 1056"/>
                <a:gd name="T59" fmla="*/ 484 h 1056"/>
                <a:gd name="T60" fmla="*/ 587 w 1056"/>
                <a:gd name="T61" fmla="*/ 452 h 1056"/>
                <a:gd name="T62" fmla="*/ 606 w 1056"/>
                <a:gd name="T63" fmla="*/ 427 h 1056"/>
                <a:gd name="T64" fmla="*/ 614 w 1056"/>
                <a:gd name="T65" fmla="*/ 397 h 1056"/>
                <a:gd name="T66" fmla="*/ 590 w 1056"/>
                <a:gd name="T67" fmla="*/ 345 h 1056"/>
                <a:gd name="T68" fmla="*/ 531 w 1056"/>
                <a:gd name="T69" fmla="*/ 324 h 1056"/>
                <a:gd name="T70" fmla="*/ 468 w 1056"/>
                <a:gd name="T71" fmla="*/ 345 h 1056"/>
                <a:gd name="T72" fmla="*/ 434 w 1056"/>
                <a:gd name="T73" fmla="*/ 409 h 1056"/>
                <a:gd name="T74" fmla="*/ 334 w 1056"/>
                <a:gd name="T75" fmla="*/ 410 h 1056"/>
                <a:gd name="T76" fmla="*/ 356 w 1056"/>
                <a:gd name="T77" fmla="*/ 329 h 1056"/>
                <a:gd name="T78" fmla="*/ 425 w 1056"/>
                <a:gd name="T79" fmla="*/ 267 h 1056"/>
                <a:gd name="T80" fmla="*/ 531 w 1056"/>
                <a:gd name="T81" fmla="*/ 242 h 1056"/>
                <a:gd name="T82" fmla="*/ 630 w 1056"/>
                <a:gd name="T83" fmla="*/ 263 h 1056"/>
                <a:gd name="T84" fmla="*/ 697 w 1056"/>
                <a:gd name="T85" fmla="*/ 319 h 1056"/>
                <a:gd name="T86" fmla="*/ 720 w 1056"/>
                <a:gd name="T87" fmla="*/ 397 h 1056"/>
                <a:gd name="T88" fmla="*/ 707 w 1056"/>
                <a:gd name="T89" fmla="*/ 454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56" h="1056">
                  <a:moveTo>
                    <a:pt x="528" y="0"/>
                  </a:moveTo>
                  <a:cubicBezTo>
                    <a:pt x="236" y="0"/>
                    <a:pt x="0" y="236"/>
                    <a:pt x="0" y="528"/>
                  </a:cubicBezTo>
                  <a:cubicBezTo>
                    <a:pt x="0" y="630"/>
                    <a:pt x="29" y="726"/>
                    <a:pt x="80" y="807"/>
                  </a:cubicBezTo>
                  <a:cubicBezTo>
                    <a:pt x="34" y="1019"/>
                    <a:pt x="34" y="1019"/>
                    <a:pt x="34" y="1019"/>
                  </a:cubicBezTo>
                  <a:cubicBezTo>
                    <a:pt x="212" y="951"/>
                    <a:pt x="212" y="951"/>
                    <a:pt x="212" y="951"/>
                  </a:cubicBezTo>
                  <a:cubicBezTo>
                    <a:pt x="300" y="1017"/>
                    <a:pt x="410" y="1056"/>
                    <a:pt x="528" y="1056"/>
                  </a:cubicBezTo>
                  <a:cubicBezTo>
                    <a:pt x="820" y="1056"/>
                    <a:pt x="1056" y="819"/>
                    <a:pt x="1056" y="528"/>
                  </a:cubicBezTo>
                  <a:cubicBezTo>
                    <a:pt x="1056" y="236"/>
                    <a:pt x="820" y="0"/>
                    <a:pt x="528" y="0"/>
                  </a:cubicBezTo>
                  <a:close/>
                  <a:moveTo>
                    <a:pt x="559" y="801"/>
                  </a:moveTo>
                  <a:cubicBezTo>
                    <a:pt x="547" y="811"/>
                    <a:pt x="534" y="817"/>
                    <a:pt x="518" y="817"/>
                  </a:cubicBezTo>
                  <a:cubicBezTo>
                    <a:pt x="503" y="817"/>
                    <a:pt x="489" y="812"/>
                    <a:pt x="477" y="801"/>
                  </a:cubicBezTo>
                  <a:cubicBezTo>
                    <a:pt x="465" y="791"/>
                    <a:pt x="459" y="777"/>
                    <a:pt x="459" y="758"/>
                  </a:cubicBezTo>
                  <a:cubicBezTo>
                    <a:pt x="459" y="742"/>
                    <a:pt x="465" y="729"/>
                    <a:pt x="476" y="717"/>
                  </a:cubicBezTo>
                  <a:cubicBezTo>
                    <a:pt x="488" y="706"/>
                    <a:pt x="502" y="701"/>
                    <a:pt x="518" y="701"/>
                  </a:cubicBezTo>
                  <a:cubicBezTo>
                    <a:pt x="535" y="701"/>
                    <a:pt x="548" y="706"/>
                    <a:pt x="559" y="717"/>
                  </a:cubicBezTo>
                  <a:cubicBezTo>
                    <a:pt x="571" y="729"/>
                    <a:pt x="576" y="742"/>
                    <a:pt x="576" y="758"/>
                  </a:cubicBezTo>
                  <a:cubicBezTo>
                    <a:pt x="576" y="777"/>
                    <a:pt x="570" y="791"/>
                    <a:pt x="559" y="801"/>
                  </a:cubicBezTo>
                  <a:close/>
                  <a:moveTo>
                    <a:pt x="707" y="454"/>
                  </a:moveTo>
                  <a:cubicBezTo>
                    <a:pt x="698" y="471"/>
                    <a:pt x="687" y="485"/>
                    <a:pt x="675" y="497"/>
                  </a:cubicBezTo>
                  <a:cubicBezTo>
                    <a:pt x="663" y="509"/>
                    <a:pt x="641" y="530"/>
                    <a:pt x="609" y="558"/>
                  </a:cubicBezTo>
                  <a:cubicBezTo>
                    <a:pt x="600" y="566"/>
                    <a:pt x="593" y="573"/>
                    <a:pt x="588" y="579"/>
                  </a:cubicBezTo>
                  <a:cubicBezTo>
                    <a:pt x="582" y="585"/>
                    <a:pt x="578" y="591"/>
                    <a:pt x="576" y="596"/>
                  </a:cubicBezTo>
                  <a:cubicBezTo>
                    <a:pt x="573" y="601"/>
                    <a:pt x="571" y="606"/>
                    <a:pt x="570" y="611"/>
                  </a:cubicBezTo>
                  <a:cubicBezTo>
                    <a:pt x="568" y="616"/>
                    <a:pt x="566" y="625"/>
                    <a:pt x="563" y="637"/>
                  </a:cubicBezTo>
                  <a:cubicBezTo>
                    <a:pt x="561" y="652"/>
                    <a:pt x="566" y="661"/>
                    <a:pt x="557" y="669"/>
                  </a:cubicBezTo>
                  <a:cubicBezTo>
                    <a:pt x="472" y="669"/>
                    <a:pt x="472" y="669"/>
                    <a:pt x="472" y="669"/>
                  </a:cubicBezTo>
                  <a:cubicBezTo>
                    <a:pt x="463" y="661"/>
                    <a:pt x="470" y="643"/>
                    <a:pt x="470" y="625"/>
                  </a:cubicBezTo>
                  <a:cubicBezTo>
                    <a:pt x="470" y="603"/>
                    <a:pt x="473" y="585"/>
                    <a:pt x="480" y="569"/>
                  </a:cubicBezTo>
                  <a:cubicBezTo>
                    <a:pt x="486" y="553"/>
                    <a:pt x="495" y="539"/>
                    <a:pt x="506" y="527"/>
                  </a:cubicBezTo>
                  <a:cubicBezTo>
                    <a:pt x="518" y="515"/>
                    <a:pt x="533" y="501"/>
                    <a:pt x="551" y="484"/>
                  </a:cubicBezTo>
                  <a:cubicBezTo>
                    <a:pt x="568" y="470"/>
                    <a:pt x="580" y="459"/>
                    <a:pt x="587" y="452"/>
                  </a:cubicBezTo>
                  <a:cubicBezTo>
                    <a:pt x="595" y="444"/>
                    <a:pt x="601" y="436"/>
                    <a:pt x="606" y="427"/>
                  </a:cubicBezTo>
                  <a:cubicBezTo>
                    <a:pt x="611" y="418"/>
                    <a:pt x="614" y="408"/>
                    <a:pt x="614" y="397"/>
                  </a:cubicBezTo>
                  <a:cubicBezTo>
                    <a:pt x="614" y="377"/>
                    <a:pt x="606" y="359"/>
                    <a:pt x="590" y="345"/>
                  </a:cubicBezTo>
                  <a:cubicBezTo>
                    <a:pt x="575" y="331"/>
                    <a:pt x="555" y="324"/>
                    <a:pt x="531" y="324"/>
                  </a:cubicBezTo>
                  <a:cubicBezTo>
                    <a:pt x="502" y="324"/>
                    <a:pt x="482" y="331"/>
                    <a:pt x="468" y="345"/>
                  </a:cubicBezTo>
                  <a:cubicBezTo>
                    <a:pt x="455" y="360"/>
                    <a:pt x="434" y="409"/>
                    <a:pt x="434" y="409"/>
                  </a:cubicBezTo>
                  <a:cubicBezTo>
                    <a:pt x="334" y="410"/>
                    <a:pt x="334" y="410"/>
                    <a:pt x="334" y="410"/>
                  </a:cubicBezTo>
                  <a:cubicBezTo>
                    <a:pt x="334" y="410"/>
                    <a:pt x="340" y="355"/>
                    <a:pt x="356" y="329"/>
                  </a:cubicBezTo>
                  <a:cubicBezTo>
                    <a:pt x="372" y="304"/>
                    <a:pt x="395" y="283"/>
                    <a:pt x="425" y="267"/>
                  </a:cubicBezTo>
                  <a:cubicBezTo>
                    <a:pt x="455" y="250"/>
                    <a:pt x="491" y="242"/>
                    <a:pt x="531" y="242"/>
                  </a:cubicBezTo>
                  <a:cubicBezTo>
                    <a:pt x="568" y="242"/>
                    <a:pt x="601" y="249"/>
                    <a:pt x="630" y="263"/>
                  </a:cubicBezTo>
                  <a:cubicBezTo>
                    <a:pt x="659" y="277"/>
                    <a:pt x="681" y="295"/>
                    <a:pt x="697" y="319"/>
                  </a:cubicBezTo>
                  <a:cubicBezTo>
                    <a:pt x="712" y="343"/>
                    <a:pt x="720" y="369"/>
                    <a:pt x="720" y="397"/>
                  </a:cubicBezTo>
                  <a:cubicBezTo>
                    <a:pt x="720" y="419"/>
                    <a:pt x="716" y="438"/>
                    <a:pt x="707" y="454"/>
                  </a:cubicBezTo>
                  <a:close/>
                </a:path>
              </a:pathLst>
            </a:custGeom>
            <a:solidFill>
              <a:srgbClr val="FFFFFF">
                <a:alpha val="50000"/>
              </a:srgbClr>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20</a:t>
            </a:fld>
            <a:endParaRPr lang="en-US" dirty="0"/>
          </a:p>
        </p:txBody>
      </p:sp>
      <p:pic>
        <p:nvPicPr>
          <p:cNvPr id="28" name="Picture 2" descr="http://www.guidedroid.org/back-button.jpg">
            <a:hlinkClick r:id="rId6" action="ppaction://hlinksldjump"/>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8152355" y="-6"/>
            <a:ext cx="991643" cy="53975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8104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1+#ppt_w/2"/>
                                          </p:val>
                                        </p:tav>
                                        <p:tav tm="100000">
                                          <p:val>
                                            <p:strVal val="#ppt_x"/>
                                          </p:val>
                                        </p:tav>
                                      </p:tavLst>
                                    </p:anim>
                                    <p:anim calcmode="lin" valueType="num">
                                      <p:cBhvr additive="base">
                                        <p:cTn id="13" dur="500" fill="hold"/>
                                        <p:tgtEl>
                                          <p:spTgt spid="4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500" fill="hold"/>
                                        <p:tgtEl>
                                          <p:spTgt spid="43"/>
                                        </p:tgtEl>
                                        <p:attrNameLst>
                                          <p:attrName>ppt_x</p:attrName>
                                        </p:attrNameLst>
                                      </p:cBhvr>
                                      <p:tavLst>
                                        <p:tav tm="0">
                                          <p:val>
                                            <p:strVal val="1+#ppt_w/2"/>
                                          </p:val>
                                        </p:tav>
                                        <p:tav tm="100000">
                                          <p:val>
                                            <p:strVal val="#ppt_x"/>
                                          </p:val>
                                        </p:tav>
                                      </p:tavLst>
                                    </p:anim>
                                    <p:anim calcmode="lin" valueType="num">
                                      <p:cBhvr additive="base">
                                        <p:cTn id="18"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9" name="Group 8"/>
          <p:cNvGrpSpPr/>
          <p:nvPr/>
        </p:nvGrpSpPr>
        <p:grpSpPr>
          <a:xfrm>
            <a:off x="1005452" y="1049955"/>
            <a:ext cx="6915354" cy="3641087"/>
            <a:chOff x="1005452" y="1049955"/>
            <a:chExt cx="6915354" cy="3641087"/>
          </a:xfrm>
        </p:grpSpPr>
        <p:sp>
          <p:nvSpPr>
            <p:cNvPr id="50" name="Rectangle 49"/>
            <p:cNvSpPr/>
            <p:nvPr/>
          </p:nvSpPr>
          <p:spPr>
            <a:xfrm>
              <a:off x="1005452" y="2208532"/>
              <a:ext cx="2305118" cy="665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p:txBody>
        </p:sp>
        <p:pic>
          <p:nvPicPr>
            <p:cNvPr id="52" name="Picture 2" descr="image00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05453" y="1056776"/>
              <a:ext cx="2305118" cy="1151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625895" y="1056775"/>
              <a:ext cx="2294908" cy="1817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5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10570" y="1049955"/>
              <a:ext cx="2315325" cy="1823999"/>
            </a:xfrm>
            <a:prstGeom prst="rect">
              <a:avLst/>
            </a:prstGeom>
          </p:spPr>
        </p:pic>
        <p:pic>
          <p:nvPicPr>
            <p:cNvPr id="57" name="Picture 56"/>
            <p:cNvPicPr>
              <a:picLocks noChangeAspect="1"/>
            </p:cNvPicPr>
            <p:nvPr/>
          </p:nvPicPr>
          <p:blipFill rotWithShape="1">
            <a:blip r:embed="rId6" cstate="print">
              <a:extLst>
                <a:ext uri="{28A0092B-C50C-407E-A947-70E740481C1C}">
                  <a14:useLocalDpi xmlns:a14="http://schemas.microsoft.com/office/drawing/2010/main"/>
                </a:ext>
              </a:extLst>
            </a:blip>
            <a:srcRect t="-1"/>
            <a:stretch/>
          </p:blipFill>
          <p:spPr>
            <a:xfrm>
              <a:off x="3310570" y="2873907"/>
              <a:ext cx="2315326" cy="1817135"/>
            </a:xfrm>
            <a:prstGeom prst="rect">
              <a:avLst/>
            </a:prstGeom>
          </p:spPr>
        </p:pic>
        <p:sp>
          <p:nvSpPr>
            <p:cNvPr id="58" name="Rectangle 57"/>
            <p:cNvSpPr/>
            <p:nvPr/>
          </p:nvSpPr>
          <p:spPr>
            <a:xfrm>
              <a:off x="3310570" y="2071920"/>
              <a:ext cx="2315325" cy="802034"/>
            </a:xfrm>
            <a:prstGeom prst="rect">
              <a:avLst/>
            </a:prstGeom>
            <a:gradFill>
              <a:gsLst>
                <a:gs pos="3300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45720" bIns="45720" rtlCol="0" anchor="b" anchorCtr="0"/>
            <a:lstStyle/>
            <a:p>
              <a:pPr lvl="0" algn="ctr"/>
              <a:r>
                <a:rPr lang="en-US" sz="1050" dirty="0">
                  <a:solidFill>
                    <a:schemeClr val="bg1"/>
                  </a:solidFill>
                </a:rPr>
                <a:t>Language Barriers will be </a:t>
              </a:r>
              <a:r>
                <a:rPr lang="en-US" sz="1050" dirty="0" smtClean="0">
                  <a:solidFill>
                    <a:schemeClr val="bg1"/>
                  </a:solidFill>
                </a:rPr>
                <a:t>eliminated</a:t>
              </a:r>
              <a:endParaRPr lang="en-US" sz="1050" dirty="0">
                <a:solidFill>
                  <a:schemeClr val="bg1"/>
                </a:solidFill>
              </a:endParaRPr>
            </a:p>
          </p:txBody>
        </p:sp>
        <p:sp>
          <p:nvSpPr>
            <p:cNvPr id="59" name="Rectangle 58"/>
            <p:cNvSpPr/>
            <p:nvPr/>
          </p:nvSpPr>
          <p:spPr>
            <a:xfrm>
              <a:off x="5615688" y="2071920"/>
              <a:ext cx="2305118" cy="802034"/>
            </a:xfrm>
            <a:prstGeom prst="rect">
              <a:avLst/>
            </a:prstGeom>
            <a:gradFill>
              <a:gsLst>
                <a:gs pos="3300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45720" bIns="45720" rtlCol="0" anchor="b" anchorCtr="0"/>
            <a:lstStyle/>
            <a:p>
              <a:pPr lvl="0" algn="ctr"/>
              <a:r>
                <a:rPr lang="en-US" sz="1050" dirty="0" smtClean="0">
                  <a:solidFill>
                    <a:schemeClr val="bg1"/>
                  </a:solidFill>
                </a:rPr>
                <a:t>Augmented Reality enhances the physical world with digital </a:t>
              </a:r>
              <a:endParaRPr lang="en-US" sz="1050" dirty="0">
                <a:solidFill>
                  <a:schemeClr val="bg1"/>
                </a:solidFill>
              </a:endParaRPr>
            </a:p>
          </p:txBody>
        </p:sp>
        <p:sp>
          <p:nvSpPr>
            <p:cNvPr id="61" name="Rectangle 60"/>
            <p:cNvSpPr/>
            <p:nvPr/>
          </p:nvSpPr>
          <p:spPr>
            <a:xfrm>
              <a:off x="3320777" y="3889008"/>
              <a:ext cx="2305118" cy="802034"/>
            </a:xfrm>
            <a:prstGeom prst="rect">
              <a:avLst/>
            </a:prstGeom>
            <a:gradFill>
              <a:gsLst>
                <a:gs pos="3300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45720" bIns="45720" rtlCol="0" anchor="b" anchorCtr="0"/>
            <a:lstStyle/>
            <a:p>
              <a:pPr lvl="0" algn="ctr"/>
              <a:r>
                <a:rPr lang="en-US" sz="1050" dirty="0" smtClean="0">
                  <a:solidFill>
                    <a:schemeClr val="bg1"/>
                  </a:solidFill>
                </a:rPr>
                <a:t>Self driving cars</a:t>
              </a:r>
              <a:endParaRPr lang="en-US" sz="1050" dirty="0">
                <a:solidFill>
                  <a:schemeClr val="bg1"/>
                </a:solidFill>
              </a:endParaRPr>
            </a:p>
          </p:txBody>
        </p:sp>
        <p:sp>
          <p:nvSpPr>
            <p:cNvPr id="63" name="Rectangle 62"/>
            <p:cNvSpPr/>
            <p:nvPr/>
          </p:nvSpPr>
          <p:spPr>
            <a:xfrm>
              <a:off x="1005452" y="2071920"/>
              <a:ext cx="2305118" cy="802034"/>
            </a:xfrm>
            <a:prstGeom prst="rect">
              <a:avLst/>
            </a:prstGeom>
            <a:gradFill>
              <a:gsLst>
                <a:gs pos="3300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45720" bIns="45720" rtlCol="0" anchor="b" anchorCtr="0"/>
            <a:lstStyle/>
            <a:p>
              <a:pPr lvl="0" algn="ctr"/>
              <a:r>
                <a:rPr lang="en-US" sz="1050" dirty="0" smtClean="0">
                  <a:solidFill>
                    <a:schemeClr val="bg1"/>
                  </a:solidFill>
                </a:rPr>
                <a:t>Gesture Control and Facial Recognition common place</a:t>
              </a:r>
              <a:endParaRPr lang="en-US" sz="1050" dirty="0">
                <a:solidFill>
                  <a:schemeClr val="bg1"/>
                </a:solidFill>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23362" y="2873955"/>
              <a:ext cx="2289764" cy="1817087"/>
            </a:xfrm>
            <a:prstGeom prst="rect">
              <a:avLst/>
            </a:prstGeom>
          </p:spPr>
        </p:pic>
        <p:sp>
          <p:nvSpPr>
            <p:cNvPr id="62" name="Rectangle 61"/>
            <p:cNvSpPr/>
            <p:nvPr/>
          </p:nvSpPr>
          <p:spPr>
            <a:xfrm>
              <a:off x="5615685" y="3889008"/>
              <a:ext cx="2305118" cy="802034"/>
            </a:xfrm>
            <a:prstGeom prst="rect">
              <a:avLst/>
            </a:prstGeom>
            <a:gradFill>
              <a:gsLst>
                <a:gs pos="3300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45720" bIns="45720" rtlCol="0" anchor="b" anchorCtr="0"/>
            <a:lstStyle/>
            <a:p>
              <a:pPr lvl="0" algn="ctr"/>
              <a:r>
                <a:rPr lang="en-US" sz="1050" dirty="0">
                  <a:solidFill>
                    <a:schemeClr val="bg1"/>
                  </a:solidFill>
                </a:rPr>
                <a:t>Marriage of Silicon and Biology, Advances in Prosthetics</a:t>
              </a:r>
            </a:p>
          </p:txBody>
        </p:sp>
        <p:pic>
          <p:nvPicPr>
            <p:cNvPr id="65" name="Picture 64"/>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11892" y="2869000"/>
              <a:ext cx="2297266" cy="1810850"/>
            </a:xfrm>
            <a:prstGeom prst="rect">
              <a:avLst/>
            </a:prstGeom>
          </p:spPr>
        </p:pic>
        <p:sp>
          <p:nvSpPr>
            <p:cNvPr id="60" name="Rectangle 59"/>
            <p:cNvSpPr/>
            <p:nvPr/>
          </p:nvSpPr>
          <p:spPr>
            <a:xfrm>
              <a:off x="1005452" y="3889008"/>
              <a:ext cx="2305118" cy="802034"/>
            </a:xfrm>
            <a:prstGeom prst="rect">
              <a:avLst/>
            </a:prstGeom>
            <a:gradFill>
              <a:gsLst>
                <a:gs pos="3300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45720" bIns="45720" rtlCol="0" anchor="b" anchorCtr="0"/>
            <a:lstStyle/>
            <a:p>
              <a:pPr lvl="0" algn="ctr"/>
              <a:r>
                <a:rPr lang="en-US" sz="1050" dirty="0" smtClean="0">
                  <a:solidFill>
                    <a:schemeClr val="bg1"/>
                  </a:solidFill>
                </a:rPr>
                <a:t>Wearables– ubiquitous compute interwoven with everyday life</a:t>
              </a:r>
              <a:endParaRPr lang="en-US" sz="1050" dirty="0">
                <a:solidFill>
                  <a:schemeClr val="bg1"/>
                </a:solidFill>
              </a:endParaRPr>
            </a:p>
          </p:txBody>
        </p:sp>
      </p:grpSp>
      <p:sp>
        <p:nvSpPr>
          <p:cNvPr id="86" name="Rectangle 85"/>
          <p:cNvSpPr/>
          <p:nvPr/>
        </p:nvSpPr>
        <p:spPr>
          <a:xfrm>
            <a:off x="15059" y="-9011"/>
            <a:ext cx="9144017" cy="4814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7" name="Rectangle 86"/>
          <p:cNvSpPr/>
          <p:nvPr/>
        </p:nvSpPr>
        <p:spPr>
          <a:xfrm rot="10800000">
            <a:off x="-7" y="-1"/>
            <a:ext cx="9144005" cy="1296538"/>
          </a:xfrm>
          <a:prstGeom prst="rect">
            <a:avLst/>
          </a:prstGeom>
          <a:gradFill>
            <a:gsLst>
              <a:gs pos="5500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lvl="0" algn="ctr"/>
            <a:endParaRPr lang="en-US" sz="1400" dirty="0">
              <a:solidFill>
                <a:srgbClr val="F3D54E"/>
              </a:solidFill>
            </a:endParaRPr>
          </a:p>
        </p:txBody>
      </p:sp>
      <p:sp>
        <p:nvSpPr>
          <p:cNvPr id="32" name="TextBox 31"/>
          <p:cNvSpPr txBox="1"/>
          <p:nvPr/>
        </p:nvSpPr>
        <p:spPr>
          <a:xfrm>
            <a:off x="5837578" y="3305136"/>
            <a:ext cx="2952460" cy="997196"/>
          </a:xfrm>
          <a:prstGeom prst="rect">
            <a:avLst/>
          </a:prstGeom>
          <a:noFill/>
        </p:spPr>
        <p:txBody>
          <a:bodyPr wrap="square" rtlCol="0">
            <a:spAutoFit/>
          </a:bodyPr>
          <a:lstStyle/>
          <a:p>
            <a:pPr algn="ctr">
              <a:lnSpc>
                <a:spcPct val="70000"/>
              </a:lnSpc>
            </a:pPr>
            <a:r>
              <a:rPr lang="en-US" sz="2800" dirty="0">
                <a:solidFill>
                  <a:schemeClr val="accent3"/>
                </a:solidFill>
                <a:latin typeface="+mj-lt"/>
              </a:rPr>
              <a:t>Win and retain customers with stunning connected experiences</a:t>
            </a:r>
          </a:p>
        </p:txBody>
      </p:sp>
      <p:sp>
        <p:nvSpPr>
          <p:cNvPr id="2" name="Title 1"/>
          <p:cNvSpPr>
            <a:spLocks noGrp="1"/>
          </p:cNvSpPr>
          <p:nvPr>
            <p:ph type="title"/>
          </p:nvPr>
        </p:nvSpPr>
        <p:spPr/>
        <p:txBody>
          <a:bodyPr/>
          <a:lstStyle/>
          <a:p>
            <a:r>
              <a:rPr lang="en-US" dirty="0" smtClean="0">
                <a:solidFill>
                  <a:srgbClr val="FFFFFF"/>
                </a:solidFill>
              </a:rPr>
              <a:t>Connected Experience</a:t>
            </a:r>
            <a:endParaRPr lang="en-US" dirty="0">
              <a:solidFill>
                <a:srgbClr val="FFFFFF"/>
              </a:solidFill>
            </a:endParaRPr>
          </a:p>
        </p:txBody>
      </p:sp>
      <p:sp>
        <p:nvSpPr>
          <p:cNvPr id="3" name="TextBox 2"/>
          <p:cNvSpPr txBox="1"/>
          <p:nvPr/>
        </p:nvSpPr>
        <p:spPr>
          <a:xfrm>
            <a:off x="353962" y="676153"/>
            <a:ext cx="8216252" cy="369332"/>
          </a:xfrm>
          <a:prstGeom prst="rect">
            <a:avLst/>
          </a:prstGeom>
          <a:noFill/>
        </p:spPr>
        <p:txBody>
          <a:bodyPr wrap="square" rtlCol="0">
            <a:spAutoFit/>
          </a:bodyPr>
          <a:lstStyle/>
          <a:p>
            <a:r>
              <a:rPr lang="en-US" dirty="0" smtClean="0">
                <a:solidFill>
                  <a:schemeClr val="bg1"/>
                </a:solidFill>
              </a:rPr>
              <a:t>An </a:t>
            </a:r>
            <a:r>
              <a:rPr lang="en-US" dirty="0">
                <a:solidFill>
                  <a:schemeClr val="bg1"/>
                </a:solidFill>
              </a:rPr>
              <a:t>Interconnected Mesh of Mobile Devices, Data, </a:t>
            </a:r>
            <a:r>
              <a:rPr lang="en-US" dirty="0" smtClean="0">
                <a:solidFill>
                  <a:schemeClr val="bg1"/>
                </a:solidFill>
              </a:rPr>
              <a:t>People</a:t>
            </a:r>
            <a:endParaRPr lang="en-US" dirty="0" smtClean="0">
              <a:solidFill>
                <a:schemeClr val="tx2"/>
              </a:solidFill>
              <a:latin typeface="+mn-lt"/>
            </a:endParaRPr>
          </a:p>
        </p:txBody>
      </p:sp>
      <p:grpSp>
        <p:nvGrpSpPr>
          <p:cNvPr id="88" name="Group 87"/>
          <p:cNvGrpSpPr/>
          <p:nvPr/>
        </p:nvGrpSpPr>
        <p:grpSpPr>
          <a:xfrm>
            <a:off x="5837579" y="1408171"/>
            <a:ext cx="2952459" cy="806662"/>
            <a:chOff x="5837579" y="1408171"/>
            <a:chExt cx="2952459" cy="806662"/>
          </a:xfrm>
        </p:grpSpPr>
        <p:sp>
          <p:nvSpPr>
            <p:cNvPr id="89" name="Rectangle 88"/>
            <p:cNvSpPr/>
            <p:nvPr/>
          </p:nvSpPr>
          <p:spPr>
            <a:xfrm>
              <a:off x="6801528" y="1408171"/>
              <a:ext cx="1988510" cy="8066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1400" dirty="0"/>
                <a:t>What Digital Experience do your customers expect?</a:t>
              </a:r>
            </a:p>
          </p:txBody>
        </p:sp>
        <p:sp>
          <p:nvSpPr>
            <p:cNvPr id="90" name="Rectangle 89"/>
            <p:cNvSpPr/>
            <p:nvPr/>
          </p:nvSpPr>
          <p:spPr>
            <a:xfrm>
              <a:off x="5837579" y="1408171"/>
              <a:ext cx="963949" cy="8066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600" dirty="0">
                <a:solidFill>
                  <a:schemeClr val="lt1">
                    <a:alpha val="60000"/>
                  </a:schemeClr>
                </a:solidFill>
                <a:latin typeface="+mj-lt"/>
              </a:endParaRPr>
            </a:p>
          </p:txBody>
        </p:sp>
        <p:sp>
          <p:nvSpPr>
            <p:cNvPr id="91" name="Freeform 9"/>
            <p:cNvSpPr>
              <a:spLocks noEditPoints="1"/>
            </p:cNvSpPr>
            <p:nvPr/>
          </p:nvSpPr>
          <p:spPr bwMode="auto">
            <a:xfrm>
              <a:off x="5968992" y="1459104"/>
              <a:ext cx="701125" cy="704795"/>
            </a:xfrm>
            <a:custGeom>
              <a:avLst/>
              <a:gdLst>
                <a:gd name="T0" fmla="*/ 528 w 1056"/>
                <a:gd name="T1" fmla="*/ 0 h 1056"/>
                <a:gd name="T2" fmla="*/ 0 w 1056"/>
                <a:gd name="T3" fmla="*/ 528 h 1056"/>
                <a:gd name="T4" fmla="*/ 80 w 1056"/>
                <a:gd name="T5" fmla="*/ 807 h 1056"/>
                <a:gd name="T6" fmla="*/ 34 w 1056"/>
                <a:gd name="T7" fmla="*/ 1019 h 1056"/>
                <a:gd name="T8" fmla="*/ 212 w 1056"/>
                <a:gd name="T9" fmla="*/ 951 h 1056"/>
                <a:gd name="T10" fmla="*/ 528 w 1056"/>
                <a:gd name="T11" fmla="*/ 1056 h 1056"/>
                <a:gd name="T12" fmla="*/ 1056 w 1056"/>
                <a:gd name="T13" fmla="*/ 528 h 1056"/>
                <a:gd name="T14" fmla="*/ 528 w 1056"/>
                <a:gd name="T15" fmla="*/ 0 h 1056"/>
                <a:gd name="T16" fmla="*/ 559 w 1056"/>
                <a:gd name="T17" fmla="*/ 801 h 1056"/>
                <a:gd name="T18" fmla="*/ 518 w 1056"/>
                <a:gd name="T19" fmla="*/ 817 h 1056"/>
                <a:gd name="T20" fmla="*/ 477 w 1056"/>
                <a:gd name="T21" fmla="*/ 801 h 1056"/>
                <a:gd name="T22" fmla="*/ 459 w 1056"/>
                <a:gd name="T23" fmla="*/ 758 h 1056"/>
                <a:gd name="T24" fmla="*/ 476 w 1056"/>
                <a:gd name="T25" fmla="*/ 717 h 1056"/>
                <a:gd name="T26" fmla="*/ 518 w 1056"/>
                <a:gd name="T27" fmla="*/ 701 h 1056"/>
                <a:gd name="T28" fmla="*/ 559 w 1056"/>
                <a:gd name="T29" fmla="*/ 717 h 1056"/>
                <a:gd name="T30" fmla="*/ 576 w 1056"/>
                <a:gd name="T31" fmla="*/ 758 h 1056"/>
                <a:gd name="T32" fmla="*/ 559 w 1056"/>
                <a:gd name="T33" fmla="*/ 801 h 1056"/>
                <a:gd name="T34" fmla="*/ 707 w 1056"/>
                <a:gd name="T35" fmla="*/ 454 h 1056"/>
                <a:gd name="T36" fmla="*/ 675 w 1056"/>
                <a:gd name="T37" fmla="*/ 497 h 1056"/>
                <a:gd name="T38" fmla="*/ 609 w 1056"/>
                <a:gd name="T39" fmla="*/ 558 h 1056"/>
                <a:gd name="T40" fmla="*/ 588 w 1056"/>
                <a:gd name="T41" fmla="*/ 579 h 1056"/>
                <a:gd name="T42" fmla="*/ 576 w 1056"/>
                <a:gd name="T43" fmla="*/ 596 h 1056"/>
                <a:gd name="T44" fmla="*/ 570 w 1056"/>
                <a:gd name="T45" fmla="*/ 611 h 1056"/>
                <a:gd name="T46" fmla="*/ 563 w 1056"/>
                <a:gd name="T47" fmla="*/ 637 h 1056"/>
                <a:gd name="T48" fmla="*/ 557 w 1056"/>
                <a:gd name="T49" fmla="*/ 669 h 1056"/>
                <a:gd name="T50" fmla="*/ 472 w 1056"/>
                <a:gd name="T51" fmla="*/ 669 h 1056"/>
                <a:gd name="T52" fmla="*/ 470 w 1056"/>
                <a:gd name="T53" fmla="*/ 625 h 1056"/>
                <a:gd name="T54" fmla="*/ 480 w 1056"/>
                <a:gd name="T55" fmla="*/ 569 h 1056"/>
                <a:gd name="T56" fmla="*/ 506 w 1056"/>
                <a:gd name="T57" fmla="*/ 527 h 1056"/>
                <a:gd name="T58" fmla="*/ 551 w 1056"/>
                <a:gd name="T59" fmla="*/ 484 h 1056"/>
                <a:gd name="T60" fmla="*/ 587 w 1056"/>
                <a:gd name="T61" fmla="*/ 452 h 1056"/>
                <a:gd name="T62" fmla="*/ 606 w 1056"/>
                <a:gd name="T63" fmla="*/ 427 h 1056"/>
                <a:gd name="T64" fmla="*/ 614 w 1056"/>
                <a:gd name="T65" fmla="*/ 397 h 1056"/>
                <a:gd name="T66" fmla="*/ 590 w 1056"/>
                <a:gd name="T67" fmla="*/ 345 h 1056"/>
                <a:gd name="T68" fmla="*/ 531 w 1056"/>
                <a:gd name="T69" fmla="*/ 324 h 1056"/>
                <a:gd name="T70" fmla="*/ 468 w 1056"/>
                <a:gd name="T71" fmla="*/ 345 h 1056"/>
                <a:gd name="T72" fmla="*/ 434 w 1056"/>
                <a:gd name="T73" fmla="*/ 409 h 1056"/>
                <a:gd name="T74" fmla="*/ 334 w 1056"/>
                <a:gd name="T75" fmla="*/ 410 h 1056"/>
                <a:gd name="T76" fmla="*/ 356 w 1056"/>
                <a:gd name="T77" fmla="*/ 329 h 1056"/>
                <a:gd name="T78" fmla="*/ 425 w 1056"/>
                <a:gd name="T79" fmla="*/ 267 h 1056"/>
                <a:gd name="T80" fmla="*/ 531 w 1056"/>
                <a:gd name="T81" fmla="*/ 242 h 1056"/>
                <a:gd name="T82" fmla="*/ 630 w 1056"/>
                <a:gd name="T83" fmla="*/ 263 h 1056"/>
                <a:gd name="T84" fmla="*/ 697 w 1056"/>
                <a:gd name="T85" fmla="*/ 319 h 1056"/>
                <a:gd name="T86" fmla="*/ 720 w 1056"/>
                <a:gd name="T87" fmla="*/ 397 h 1056"/>
                <a:gd name="T88" fmla="*/ 707 w 1056"/>
                <a:gd name="T89" fmla="*/ 454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56" h="1056">
                  <a:moveTo>
                    <a:pt x="528" y="0"/>
                  </a:moveTo>
                  <a:cubicBezTo>
                    <a:pt x="236" y="0"/>
                    <a:pt x="0" y="236"/>
                    <a:pt x="0" y="528"/>
                  </a:cubicBezTo>
                  <a:cubicBezTo>
                    <a:pt x="0" y="630"/>
                    <a:pt x="29" y="726"/>
                    <a:pt x="80" y="807"/>
                  </a:cubicBezTo>
                  <a:cubicBezTo>
                    <a:pt x="34" y="1019"/>
                    <a:pt x="34" y="1019"/>
                    <a:pt x="34" y="1019"/>
                  </a:cubicBezTo>
                  <a:cubicBezTo>
                    <a:pt x="212" y="951"/>
                    <a:pt x="212" y="951"/>
                    <a:pt x="212" y="951"/>
                  </a:cubicBezTo>
                  <a:cubicBezTo>
                    <a:pt x="300" y="1017"/>
                    <a:pt x="410" y="1056"/>
                    <a:pt x="528" y="1056"/>
                  </a:cubicBezTo>
                  <a:cubicBezTo>
                    <a:pt x="820" y="1056"/>
                    <a:pt x="1056" y="819"/>
                    <a:pt x="1056" y="528"/>
                  </a:cubicBezTo>
                  <a:cubicBezTo>
                    <a:pt x="1056" y="236"/>
                    <a:pt x="820" y="0"/>
                    <a:pt x="528" y="0"/>
                  </a:cubicBezTo>
                  <a:close/>
                  <a:moveTo>
                    <a:pt x="559" y="801"/>
                  </a:moveTo>
                  <a:cubicBezTo>
                    <a:pt x="547" y="811"/>
                    <a:pt x="534" y="817"/>
                    <a:pt x="518" y="817"/>
                  </a:cubicBezTo>
                  <a:cubicBezTo>
                    <a:pt x="503" y="817"/>
                    <a:pt x="489" y="812"/>
                    <a:pt x="477" y="801"/>
                  </a:cubicBezTo>
                  <a:cubicBezTo>
                    <a:pt x="465" y="791"/>
                    <a:pt x="459" y="777"/>
                    <a:pt x="459" y="758"/>
                  </a:cubicBezTo>
                  <a:cubicBezTo>
                    <a:pt x="459" y="742"/>
                    <a:pt x="465" y="729"/>
                    <a:pt x="476" y="717"/>
                  </a:cubicBezTo>
                  <a:cubicBezTo>
                    <a:pt x="488" y="706"/>
                    <a:pt x="502" y="701"/>
                    <a:pt x="518" y="701"/>
                  </a:cubicBezTo>
                  <a:cubicBezTo>
                    <a:pt x="535" y="701"/>
                    <a:pt x="548" y="706"/>
                    <a:pt x="559" y="717"/>
                  </a:cubicBezTo>
                  <a:cubicBezTo>
                    <a:pt x="571" y="729"/>
                    <a:pt x="576" y="742"/>
                    <a:pt x="576" y="758"/>
                  </a:cubicBezTo>
                  <a:cubicBezTo>
                    <a:pt x="576" y="777"/>
                    <a:pt x="570" y="791"/>
                    <a:pt x="559" y="801"/>
                  </a:cubicBezTo>
                  <a:close/>
                  <a:moveTo>
                    <a:pt x="707" y="454"/>
                  </a:moveTo>
                  <a:cubicBezTo>
                    <a:pt x="698" y="471"/>
                    <a:pt x="687" y="485"/>
                    <a:pt x="675" y="497"/>
                  </a:cubicBezTo>
                  <a:cubicBezTo>
                    <a:pt x="663" y="509"/>
                    <a:pt x="641" y="530"/>
                    <a:pt x="609" y="558"/>
                  </a:cubicBezTo>
                  <a:cubicBezTo>
                    <a:pt x="600" y="566"/>
                    <a:pt x="593" y="573"/>
                    <a:pt x="588" y="579"/>
                  </a:cubicBezTo>
                  <a:cubicBezTo>
                    <a:pt x="582" y="585"/>
                    <a:pt x="578" y="591"/>
                    <a:pt x="576" y="596"/>
                  </a:cubicBezTo>
                  <a:cubicBezTo>
                    <a:pt x="573" y="601"/>
                    <a:pt x="571" y="606"/>
                    <a:pt x="570" y="611"/>
                  </a:cubicBezTo>
                  <a:cubicBezTo>
                    <a:pt x="568" y="616"/>
                    <a:pt x="566" y="625"/>
                    <a:pt x="563" y="637"/>
                  </a:cubicBezTo>
                  <a:cubicBezTo>
                    <a:pt x="561" y="652"/>
                    <a:pt x="566" y="661"/>
                    <a:pt x="557" y="669"/>
                  </a:cubicBezTo>
                  <a:cubicBezTo>
                    <a:pt x="472" y="669"/>
                    <a:pt x="472" y="669"/>
                    <a:pt x="472" y="669"/>
                  </a:cubicBezTo>
                  <a:cubicBezTo>
                    <a:pt x="463" y="661"/>
                    <a:pt x="470" y="643"/>
                    <a:pt x="470" y="625"/>
                  </a:cubicBezTo>
                  <a:cubicBezTo>
                    <a:pt x="470" y="603"/>
                    <a:pt x="473" y="585"/>
                    <a:pt x="480" y="569"/>
                  </a:cubicBezTo>
                  <a:cubicBezTo>
                    <a:pt x="486" y="553"/>
                    <a:pt x="495" y="539"/>
                    <a:pt x="506" y="527"/>
                  </a:cubicBezTo>
                  <a:cubicBezTo>
                    <a:pt x="518" y="515"/>
                    <a:pt x="533" y="501"/>
                    <a:pt x="551" y="484"/>
                  </a:cubicBezTo>
                  <a:cubicBezTo>
                    <a:pt x="568" y="470"/>
                    <a:pt x="580" y="459"/>
                    <a:pt x="587" y="452"/>
                  </a:cubicBezTo>
                  <a:cubicBezTo>
                    <a:pt x="595" y="444"/>
                    <a:pt x="601" y="436"/>
                    <a:pt x="606" y="427"/>
                  </a:cubicBezTo>
                  <a:cubicBezTo>
                    <a:pt x="611" y="418"/>
                    <a:pt x="614" y="408"/>
                    <a:pt x="614" y="397"/>
                  </a:cubicBezTo>
                  <a:cubicBezTo>
                    <a:pt x="614" y="377"/>
                    <a:pt x="606" y="359"/>
                    <a:pt x="590" y="345"/>
                  </a:cubicBezTo>
                  <a:cubicBezTo>
                    <a:pt x="575" y="331"/>
                    <a:pt x="555" y="324"/>
                    <a:pt x="531" y="324"/>
                  </a:cubicBezTo>
                  <a:cubicBezTo>
                    <a:pt x="502" y="324"/>
                    <a:pt x="482" y="331"/>
                    <a:pt x="468" y="345"/>
                  </a:cubicBezTo>
                  <a:cubicBezTo>
                    <a:pt x="455" y="360"/>
                    <a:pt x="434" y="409"/>
                    <a:pt x="434" y="409"/>
                  </a:cubicBezTo>
                  <a:cubicBezTo>
                    <a:pt x="334" y="410"/>
                    <a:pt x="334" y="410"/>
                    <a:pt x="334" y="410"/>
                  </a:cubicBezTo>
                  <a:cubicBezTo>
                    <a:pt x="334" y="410"/>
                    <a:pt x="340" y="355"/>
                    <a:pt x="356" y="329"/>
                  </a:cubicBezTo>
                  <a:cubicBezTo>
                    <a:pt x="372" y="304"/>
                    <a:pt x="395" y="283"/>
                    <a:pt x="425" y="267"/>
                  </a:cubicBezTo>
                  <a:cubicBezTo>
                    <a:pt x="455" y="250"/>
                    <a:pt x="491" y="242"/>
                    <a:pt x="531" y="242"/>
                  </a:cubicBezTo>
                  <a:cubicBezTo>
                    <a:pt x="568" y="242"/>
                    <a:pt x="601" y="249"/>
                    <a:pt x="630" y="263"/>
                  </a:cubicBezTo>
                  <a:cubicBezTo>
                    <a:pt x="659" y="277"/>
                    <a:pt x="681" y="295"/>
                    <a:pt x="697" y="319"/>
                  </a:cubicBezTo>
                  <a:cubicBezTo>
                    <a:pt x="712" y="343"/>
                    <a:pt x="720" y="369"/>
                    <a:pt x="720" y="397"/>
                  </a:cubicBezTo>
                  <a:cubicBezTo>
                    <a:pt x="720" y="419"/>
                    <a:pt x="716" y="438"/>
                    <a:pt x="707" y="454"/>
                  </a:cubicBezTo>
                  <a:close/>
                </a:path>
              </a:pathLst>
            </a:custGeom>
            <a:solidFill>
              <a:srgbClr val="FFFFFF">
                <a:alpha val="50000"/>
              </a:srgbClr>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92" name="Group 91"/>
          <p:cNvGrpSpPr/>
          <p:nvPr/>
        </p:nvGrpSpPr>
        <p:grpSpPr>
          <a:xfrm>
            <a:off x="5837578" y="2402637"/>
            <a:ext cx="2952460" cy="806662"/>
            <a:chOff x="5837578" y="2402637"/>
            <a:chExt cx="2952460" cy="806662"/>
          </a:xfrm>
        </p:grpSpPr>
        <p:sp>
          <p:nvSpPr>
            <p:cNvPr id="93" name="Rectangle 92"/>
            <p:cNvSpPr/>
            <p:nvPr/>
          </p:nvSpPr>
          <p:spPr>
            <a:xfrm>
              <a:off x="6801528" y="2402637"/>
              <a:ext cx="1988510" cy="8066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1400" dirty="0">
                  <a:solidFill>
                    <a:srgbClr val="FFFFFF"/>
                  </a:solidFill>
                </a:rPr>
                <a:t>How will your business differentiate itself online ?</a:t>
              </a:r>
            </a:p>
          </p:txBody>
        </p:sp>
        <p:sp>
          <p:nvSpPr>
            <p:cNvPr id="94" name="Rectangle 93"/>
            <p:cNvSpPr/>
            <p:nvPr/>
          </p:nvSpPr>
          <p:spPr>
            <a:xfrm>
              <a:off x="5837578" y="2402637"/>
              <a:ext cx="963950" cy="8066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600" dirty="0">
                <a:solidFill>
                  <a:schemeClr val="lt1">
                    <a:alpha val="60000"/>
                  </a:schemeClr>
                </a:solidFill>
                <a:latin typeface="+mj-lt"/>
              </a:endParaRPr>
            </a:p>
          </p:txBody>
        </p:sp>
        <p:sp>
          <p:nvSpPr>
            <p:cNvPr id="95" name="Freeform 9"/>
            <p:cNvSpPr>
              <a:spLocks noEditPoints="1"/>
            </p:cNvSpPr>
            <p:nvPr/>
          </p:nvSpPr>
          <p:spPr bwMode="auto">
            <a:xfrm>
              <a:off x="5968992" y="2453570"/>
              <a:ext cx="701125" cy="704795"/>
            </a:xfrm>
            <a:custGeom>
              <a:avLst/>
              <a:gdLst>
                <a:gd name="T0" fmla="*/ 528 w 1056"/>
                <a:gd name="T1" fmla="*/ 0 h 1056"/>
                <a:gd name="T2" fmla="*/ 0 w 1056"/>
                <a:gd name="T3" fmla="*/ 528 h 1056"/>
                <a:gd name="T4" fmla="*/ 80 w 1056"/>
                <a:gd name="T5" fmla="*/ 807 h 1056"/>
                <a:gd name="T6" fmla="*/ 34 w 1056"/>
                <a:gd name="T7" fmla="*/ 1019 h 1056"/>
                <a:gd name="T8" fmla="*/ 212 w 1056"/>
                <a:gd name="T9" fmla="*/ 951 h 1056"/>
                <a:gd name="T10" fmla="*/ 528 w 1056"/>
                <a:gd name="T11" fmla="*/ 1056 h 1056"/>
                <a:gd name="T12" fmla="*/ 1056 w 1056"/>
                <a:gd name="T13" fmla="*/ 528 h 1056"/>
                <a:gd name="T14" fmla="*/ 528 w 1056"/>
                <a:gd name="T15" fmla="*/ 0 h 1056"/>
                <a:gd name="T16" fmla="*/ 559 w 1056"/>
                <a:gd name="T17" fmla="*/ 801 h 1056"/>
                <a:gd name="T18" fmla="*/ 518 w 1056"/>
                <a:gd name="T19" fmla="*/ 817 h 1056"/>
                <a:gd name="T20" fmla="*/ 477 w 1056"/>
                <a:gd name="T21" fmla="*/ 801 h 1056"/>
                <a:gd name="T22" fmla="*/ 459 w 1056"/>
                <a:gd name="T23" fmla="*/ 758 h 1056"/>
                <a:gd name="T24" fmla="*/ 476 w 1056"/>
                <a:gd name="T25" fmla="*/ 717 h 1056"/>
                <a:gd name="T26" fmla="*/ 518 w 1056"/>
                <a:gd name="T27" fmla="*/ 701 h 1056"/>
                <a:gd name="T28" fmla="*/ 559 w 1056"/>
                <a:gd name="T29" fmla="*/ 717 h 1056"/>
                <a:gd name="T30" fmla="*/ 576 w 1056"/>
                <a:gd name="T31" fmla="*/ 758 h 1056"/>
                <a:gd name="T32" fmla="*/ 559 w 1056"/>
                <a:gd name="T33" fmla="*/ 801 h 1056"/>
                <a:gd name="T34" fmla="*/ 707 w 1056"/>
                <a:gd name="T35" fmla="*/ 454 h 1056"/>
                <a:gd name="T36" fmla="*/ 675 w 1056"/>
                <a:gd name="T37" fmla="*/ 497 h 1056"/>
                <a:gd name="T38" fmla="*/ 609 w 1056"/>
                <a:gd name="T39" fmla="*/ 558 h 1056"/>
                <a:gd name="T40" fmla="*/ 588 w 1056"/>
                <a:gd name="T41" fmla="*/ 579 h 1056"/>
                <a:gd name="T42" fmla="*/ 576 w 1056"/>
                <a:gd name="T43" fmla="*/ 596 h 1056"/>
                <a:gd name="T44" fmla="*/ 570 w 1056"/>
                <a:gd name="T45" fmla="*/ 611 h 1056"/>
                <a:gd name="T46" fmla="*/ 563 w 1056"/>
                <a:gd name="T47" fmla="*/ 637 h 1056"/>
                <a:gd name="T48" fmla="*/ 557 w 1056"/>
                <a:gd name="T49" fmla="*/ 669 h 1056"/>
                <a:gd name="T50" fmla="*/ 472 w 1056"/>
                <a:gd name="T51" fmla="*/ 669 h 1056"/>
                <a:gd name="T52" fmla="*/ 470 w 1056"/>
                <a:gd name="T53" fmla="*/ 625 h 1056"/>
                <a:gd name="T54" fmla="*/ 480 w 1056"/>
                <a:gd name="T55" fmla="*/ 569 h 1056"/>
                <a:gd name="T56" fmla="*/ 506 w 1056"/>
                <a:gd name="T57" fmla="*/ 527 h 1056"/>
                <a:gd name="T58" fmla="*/ 551 w 1056"/>
                <a:gd name="T59" fmla="*/ 484 h 1056"/>
                <a:gd name="T60" fmla="*/ 587 w 1056"/>
                <a:gd name="T61" fmla="*/ 452 h 1056"/>
                <a:gd name="T62" fmla="*/ 606 w 1056"/>
                <a:gd name="T63" fmla="*/ 427 h 1056"/>
                <a:gd name="T64" fmla="*/ 614 w 1056"/>
                <a:gd name="T65" fmla="*/ 397 h 1056"/>
                <a:gd name="T66" fmla="*/ 590 w 1056"/>
                <a:gd name="T67" fmla="*/ 345 h 1056"/>
                <a:gd name="T68" fmla="*/ 531 w 1056"/>
                <a:gd name="T69" fmla="*/ 324 h 1056"/>
                <a:gd name="T70" fmla="*/ 468 w 1056"/>
                <a:gd name="T71" fmla="*/ 345 h 1056"/>
                <a:gd name="T72" fmla="*/ 434 w 1056"/>
                <a:gd name="T73" fmla="*/ 409 h 1056"/>
                <a:gd name="T74" fmla="*/ 334 w 1056"/>
                <a:gd name="T75" fmla="*/ 410 h 1056"/>
                <a:gd name="T76" fmla="*/ 356 w 1056"/>
                <a:gd name="T77" fmla="*/ 329 h 1056"/>
                <a:gd name="T78" fmla="*/ 425 w 1056"/>
                <a:gd name="T79" fmla="*/ 267 h 1056"/>
                <a:gd name="T80" fmla="*/ 531 w 1056"/>
                <a:gd name="T81" fmla="*/ 242 h 1056"/>
                <a:gd name="T82" fmla="*/ 630 w 1056"/>
                <a:gd name="T83" fmla="*/ 263 h 1056"/>
                <a:gd name="T84" fmla="*/ 697 w 1056"/>
                <a:gd name="T85" fmla="*/ 319 h 1056"/>
                <a:gd name="T86" fmla="*/ 720 w 1056"/>
                <a:gd name="T87" fmla="*/ 397 h 1056"/>
                <a:gd name="T88" fmla="*/ 707 w 1056"/>
                <a:gd name="T89" fmla="*/ 454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56" h="1056">
                  <a:moveTo>
                    <a:pt x="528" y="0"/>
                  </a:moveTo>
                  <a:cubicBezTo>
                    <a:pt x="236" y="0"/>
                    <a:pt x="0" y="236"/>
                    <a:pt x="0" y="528"/>
                  </a:cubicBezTo>
                  <a:cubicBezTo>
                    <a:pt x="0" y="630"/>
                    <a:pt x="29" y="726"/>
                    <a:pt x="80" y="807"/>
                  </a:cubicBezTo>
                  <a:cubicBezTo>
                    <a:pt x="34" y="1019"/>
                    <a:pt x="34" y="1019"/>
                    <a:pt x="34" y="1019"/>
                  </a:cubicBezTo>
                  <a:cubicBezTo>
                    <a:pt x="212" y="951"/>
                    <a:pt x="212" y="951"/>
                    <a:pt x="212" y="951"/>
                  </a:cubicBezTo>
                  <a:cubicBezTo>
                    <a:pt x="300" y="1017"/>
                    <a:pt x="410" y="1056"/>
                    <a:pt x="528" y="1056"/>
                  </a:cubicBezTo>
                  <a:cubicBezTo>
                    <a:pt x="820" y="1056"/>
                    <a:pt x="1056" y="819"/>
                    <a:pt x="1056" y="528"/>
                  </a:cubicBezTo>
                  <a:cubicBezTo>
                    <a:pt x="1056" y="236"/>
                    <a:pt x="820" y="0"/>
                    <a:pt x="528" y="0"/>
                  </a:cubicBezTo>
                  <a:close/>
                  <a:moveTo>
                    <a:pt x="559" y="801"/>
                  </a:moveTo>
                  <a:cubicBezTo>
                    <a:pt x="547" y="811"/>
                    <a:pt x="534" y="817"/>
                    <a:pt x="518" y="817"/>
                  </a:cubicBezTo>
                  <a:cubicBezTo>
                    <a:pt x="503" y="817"/>
                    <a:pt x="489" y="812"/>
                    <a:pt x="477" y="801"/>
                  </a:cubicBezTo>
                  <a:cubicBezTo>
                    <a:pt x="465" y="791"/>
                    <a:pt x="459" y="777"/>
                    <a:pt x="459" y="758"/>
                  </a:cubicBezTo>
                  <a:cubicBezTo>
                    <a:pt x="459" y="742"/>
                    <a:pt x="465" y="729"/>
                    <a:pt x="476" y="717"/>
                  </a:cubicBezTo>
                  <a:cubicBezTo>
                    <a:pt x="488" y="706"/>
                    <a:pt x="502" y="701"/>
                    <a:pt x="518" y="701"/>
                  </a:cubicBezTo>
                  <a:cubicBezTo>
                    <a:pt x="535" y="701"/>
                    <a:pt x="548" y="706"/>
                    <a:pt x="559" y="717"/>
                  </a:cubicBezTo>
                  <a:cubicBezTo>
                    <a:pt x="571" y="729"/>
                    <a:pt x="576" y="742"/>
                    <a:pt x="576" y="758"/>
                  </a:cubicBezTo>
                  <a:cubicBezTo>
                    <a:pt x="576" y="777"/>
                    <a:pt x="570" y="791"/>
                    <a:pt x="559" y="801"/>
                  </a:cubicBezTo>
                  <a:close/>
                  <a:moveTo>
                    <a:pt x="707" y="454"/>
                  </a:moveTo>
                  <a:cubicBezTo>
                    <a:pt x="698" y="471"/>
                    <a:pt x="687" y="485"/>
                    <a:pt x="675" y="497"/>
                  </a:cubicBezTo>
                  <a:cubicBezTo>
                    <a:pt x="663" y="509"/>
                    <a:pt x="641" y="530"/>
                    <a:pt x="609" y="558"/>
                  </a:cubicBezTo>
                  <a:cubicBezTo>
                    <a:pt x="600" y="566"/>
                    <a:pt x="593" y="573"/>
                    <a:pt x="588" y="579"/>
                  </a:cubicBezTo>
                  <a:cubicBezTo>
                    <a:pt x="582" y="585"/>
                    <a:pt x="578" y="591"/>
                    <a:pt x="576" y="596"/>
                  </a:cubicBezTo>
                  <a:cubicBezTo>
                    <a:pt x="573" y="601"/>
                    <a:pt x="571" y="606"/>
                    <a:pt x="570" y="611"/>
                  </a:cubicBezTo>
                  <a:cubicBezTo>
                    <a:pt x="568" y="616"/>
                    <a:pt x="566" y="625"/>
                    <a:pt x="563" y="637"/>
                  </a:cubicBezTo>
                  <a:cubicBezTo>
                    <a:pt x="561" y="652"/>
                    <a:pt x="566" y="661"/>
                    <a:pt x="557" y="669"/>
                  </a:cubicBezTo>
                  <a:cubicBezTo>
                    <a:pt x="472" y="669"/>
                    <a:pt x="472" y="669"/>
                    <a:pt x="472" y="669"/>
                  </a:cubicBezTo>
                  <a:cubicBezTo>
                    <a:pt x="463" y="661"/>
                    <a:pt x="470" y="643"/>
                    <a:pt x="470" y="625"/>
                  </a:cubicBezTo>
                  <a:cubicBezTo>
                    <a:pt x="470" y="603"/>
                    <a:pt x="473" y="585"/>
                    <a:pt x="480" y="569"/>
                  </a:cubicBezTo>
                  <a:cubicBezTo>
                    <a:pt x="486" y="553"/>
                    <a:pt x="495" y="539"/>
                    <a:pt x="506" y="527"/>
                  </a:cubicBezTo>
                  <a:cubicBezTo>
                    <a:pt x="518" y="515"/>
                    <a:pt x="533" y="501"/>
                    <a:pt x="551" y="484"/>
                  </a:cubicBezTo>
                  <a:cubicBezTo>
                    <a:pt x="568" y="470"/>
                    <a:pt x="580" y="459"/>
                    <a:pt x="587" y="452"/>
                  </a:cubicBezTo>
                  <a:cubicBezTo>
                    <a:pt x="595" y="444"/>
                    <a:pt x="601" y="436"/>
                    <a:pt x="606" y="427"/>
                  </a:cubicBezTo>
                  <a:cubicBezTo>
                    <a:pt x="611" y="418"/>
                    <a:pt x="614" y="408"/>
                    <a:pt x="614" y="397"/>
                  </a:cubicBezTo>
                  <a:cubicBezTo>
                    <a:pt x="614" y="377"/>
                    <a:pt x="606" y="359"/>
                    <a:pt x="590" y="345"/>
                  </a:cubicBezTo>
                  <a:cubicBezTo>
                    <a:pt x="575" y="331"/>
                    <a:pt x="555" y="324"/>
                    <a:pt x="531" y="324"/>
                  </a:cubicBezTo>
                  <a:cubicBezTo>
                    <a:pt x="502" y="324"/>
                    <a:pt x="482" y="331"/>
                    <a:pt x="468" y="345"/>
                  </a:cubicBezTo>
                  <a:cubicBezTo>
                    <a:pt x="455" y="360"/>
                    <a:pt x="434" y="409"/>
                    <a:pt x="434" y="409"/>
                  </a:cubicBezTo>
                  <a:cubicBezTo>
                    <a:pt x="334" y="410"/>
                    <a:pt x="334" y="410"/>
                    <a:pt x="334" y="410"/>
                  </a:cubicBezTo>
                  <a:cubicBezTo>
                    <a:pt x="334" y="410"/>
                    <a:pt x="340" y="355"/>
                    <a:pt x="356" y="329"/>
                  </a:cubicBezTo>
                  <a:cubicBezTo>
                    <a:pt x="372" y="304"/>
                    <a:pt x="395" y="283"/>
                    <a:pt x="425" y="267"/>
                  </a:cubicBezTo>
                  <a:cubicBezTo>
                    <a:pt x="455" y="250"/>
                    <a:pt x="491" y="242"/>
                    <a:pt x="531" y="242"/>
                  </a:cubicBezTo>
                  <a:cubicBezTo>
                    <a:pt x="568" y="242"/>
                    <a:pt x="601" y="249"/>
                    <a:pt x="630" y="263"/>
                  </a:cubicBezTo>
                  <a:cubicBezTo>
                    <a:pt x="659" y="277"/>
                    <a:pt x="681" y="295"/>
                    <a:pt x="697" y="319"/>
                  </a:cubicBezTo>
                  <a:cubicBezTo>
                    <a:pt x="712" y="343"/>
                    <a:pt x="720" y="369"/>
                    <a:pt x="720" y="397"/>
                  </a:cubicBezTo>
                  <a:cubicBezTo>
                    <a:pt x="720" y="419"/>
                    <a:pt x="716" y="438"/>
                    <a:pt x="707" y="454"/>
                  </a:cubicBezTo>
                  <a:close/>
                </a:path>
              </a:pathLst>
            </a:custGeom>
            <a:solidFill>
              <a:srgbClr val="FFFFFF">
                <a:alpha val="50000"/>
              </a:srgbClr>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0" name="Text Placeholder 9"/>
          <p:cNvSpPr>
            <a:spLocks noGrp="1"/>
          </p:cNvSpPr>
          <p:nvPr>
            <p:ph type="body" sz="quarter" idx="13"/>
          </p:nvPr>
        </p:nvSpPr>
        <p:spPr>
          <a:xfrm>
            <a:off x="219284" y="4698807"/>
            <a:ext cx="8436076" cy="184666"/>
          </a:xfrm>
        </p:spPr>
        <p:txBody>
          <a:bodyPr/>
          <a:lstStyle/>
          <a:p>
            <a:r>
              <a:rPr lang="en-US" dirty="0" smtClean="0"/>
              <a:t>Source: Booz Allen Hamilton</a:t>
            </a:r>
            <a:endParaRPr lang="en-US" dirty="0"/>
          </a:p>
        </p:txBody>
      </p:sp>
      <p:sp>
        <p:nvSpPr>
          <p:cNvPr id="4" name="Slide Number Placeholder 3"/>
          <p:cNvSpPr>
            <a:spLocks noGrp="1"/>
          </p:cNvSpPr>
          <p:nvPr>
            <p:ph type="sldNum" sz="quarter" idx="14"/>
          </p:nvPr>
        </p:nvSpPr>
        <p:spPr>
          <a:xfrm>
            <a:off x="8776318" y="4921815"/>
            <a:ext cx="128240" cy="123111"/>
          </a:xfrm>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21</a:t>
            </a:fld>
            <a:endParaRPr lang="en-US" dirty="0"/>
          </a:p>
        </p:txBody>
      </p:sp>
      <p:grpSp>
        <p:nvGrpSpPr>
          <p:cNvPr id="11" name="Group 10"/>
          <p:cNvGrpSpPr/>
          <p:nvPr/>
        </p:nvGrpSpPr>
        <p:grpSpPr>
          <a:xfrm>
            <a:off x="353962" y="1408172"/>
            <a:ext cx="5319503" cy="2795590"/>
            <a:chOff x="353962" y="1408172"/>
            <a:chExt cx="5319503" cy="2795590"/>
          </a:xfrm>
        </p:grpSpPr>
        <p:sp>
          <p:nvSpPr>
            <p:cNvPr id="17" name="Rectangle 16"/>
            <p:cNvSpPr/>
            <p:nvPr/>
          </p:nvSpPr>
          <p:spPr>
            <a:xfrm>
              <a:off x="353962" y="2294139"/>
              <a:ext cx="1773168" cy="511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21" name="Picture 2"/>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353963" y="1408172"/>
              <a:ext cx="1773167" cy="88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908149" y="1408172"/>
              <a:ext cx="1765314" cy="139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127130" y="1408172"/>
              <a:ext cx="1781019" cy="1397829"/>
            </a:xfrm>
            <a:prstGeom prst="rect">
              <a:avLst/>
            </a:prstGeom>
          </p:spPr>
        </p:pic>
        <p:pic>
          <p:nvPicPr>
            <p:cNvPr id="47" name="Picture 46"/>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353963" y="2806002"/>
              <a:ext cx="1773167" cy="1397722"/>
            </a:xfrm>
            <a:prstGeom prst="rect">
              <a:avLst/>
            </a:prstGeom>
          </p:spPr>
        </p:pic>
        <p:pic>
          <p:nvPicPr>
            <p:cNvPr id="51" name="Picture 50"/>
            <p:cNvPicPr>
              <a:picLocks noChangeAspect="1"/>
            </p:cNvPicPr>
            <p:nvPr/>
          </p:nvPicPr>
          <p:blipFill rotWithShape="1">
            <a:blip r:embed="rId6" cstate="print">
              <a:extLst>
                <a:ext uri="{28A0092B-C50C-407E-A947-70E740481C1C}">
                  <a14:useLocalDpi xmlns:a14="http://schemas.microsoft.com/office/drawing/2010/main"/>
                </a:ext>
              </a:extLst>
            </a:blip>
            <a:srcRect t="-1"/>
            <a:stretch/>
          </p:blipFill>
          <p:spPr>
            <a:xfrm>
              <a:off x="2127130" y="2805966"/>
              <a:ext cx="1781020" cy="1397796"/>
            </a:xfrm>
            <a:prstGeom prst="rect">
              <a:avLst/>
            </a:prstGeom>
          </p:spPr>
        </p:pic>
        <p:sp>
          <p:nvSpPr>
            <p:cNvPr id="66" name="Rectangle 65"/>
            <p:cNvSpPr/>
            <p:nvPr/>
          </p:nvSpPr>
          <p:spPr>
            <a:xfrm>
              <a:off x="2127130" y="2189053"/>
              <a:ext cx="1781019" cy="616949"/>
            </a:xfrm>
            <a:prstGeom prst="rect">
              <a:avLst/>
            </a:prstGeom>
            <a:gradFill>
              <a:gsLst>
                <a:gs pos="3300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45720" bIns="45720" rtlCol="0" anchor="b" anchorCtr="0"/>
            <a:lstStyle/>
            <a:p>
              <a:pPr lvl="0" algn="ctr">
                <a:lnSpc>
                  <a:spcPct val="85000"/>
                </a:lnSpc>
              </a:pPr>
              <a:r>
                <a:rPr lang="en-US" sz="800" dirty="0">
                  <a:solidFill>
                    <a:schemeClr val="bg1"/>
                  </a:solidFill>
                </a:rPr>
                <a:t>Language Barriers will be </a:t>
              </a:r>
              <a:r>
                <a:rPr lang="en-US" sz="800" dirty="0" smtClean="0">
                  <a:solidFill>
                    <a:schemeClr val="bg1"/>
                  </a:solidFill>
                </a:rPr>
                <a:t>eliminated</a:t>
              </a:r>
              <a:endParaRPr lang="en-US" sz="800" dirty="0">
                <a:solidFill>
                  <a:schemeClr val="bg1"/>
                </a:solidFill>
              </a:endParaRPr>
            </a:p>
          </p:txBody>
        </p:sp>
        <p:sp>
          <p:nvSpPr>
            <p:cNvPr id="67" name="Rectangle 66"/>
            <p:cNvSpPr/>
            <p:nvPr/>
          </p:nvSpPr>
          <p:spPr>
            <a:xfrm>
              <a:off x="3900297" y="2189053"/>
              <a:ext cx="1773168" cy="616949"/>
            </a:xfrm>
            <a:prstGeom prst="rect">
              <a:avLst/>
            </a:prstGeom>
            <a:gradFill>
              <a:gsLst>
                <a:gs pos="3300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45720" bIns="45720" rtlCol="0" anchor="b" anchorCtr="0"/>
            <a:lstStyle/>
            <a:p>
              <a:pPr lvl="0" algn="ctr">
                <a:lnSpc>
                  <a:spcPct val="85000"/>
                </a:lnSpc>
              </a:pPr>
              <a:r>
                <a:rPr lang="en-US" sz="800" dirty="0" smtClean="0">
                  <a:solidFill>
                    <a:schemeClr val="bg1"/>
                  </a:solidFill>
                </a:rPr>
                <a:t>Augmented Reality enhances the physical world with digital </a:t>
              </a:r>
              <a:endParaRPr lang="en-US" sz="800" dirty="0">
                <a:solidFill>
                  <a:schemeClr val="bg1"/>
                </a:solidFill>
              </a:endParaRPr>
            </a:p>
          </p:txBody>
        </p:sp>
        <p:sp>
          <p:nvSpPr>
            <p:cNvPr id="68" name="Rectangle 67"/>
            <p:cNvSpPr/>
            <p:nvPr/>
          </p:nvSpPr>
          <p:spPr>
            <a:xfrm>
              <a:off x="353962" y="3586813"/>
              <a:ext cx="1773168" cy="616949"/>
            </a:xfrm>
            <a:prstGeom prst="rect">
              <a:avLst/>
            </a:prstGeom>
            <a:gradFill>
              <a:gsLst>
                <a:gs pos="3300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45720" bIns="45720" rtlCol="0" anchor="b" anchorCtr="0"/>
            <a:lstStyle/>
            <a:p>
              <a:pPr lvl="0" algn="ctr">
                <a:lnSpc>
                  <a:spcPct val="85000"/>
                </a:lnSpc>
              </a:pPr>
              <a:r>
                <a:rPr lang="en-US" sz="800" dirty="0" smtClean="0">
                  <a:solidFill>
                    <a:schemeClr val="bg1"/>
                  </a:solidFill>
                </a:rPr>
                <a:t>Wearables– ubiquitous compute interwoven with everyday life</a:t>
              </a:r>
              <a:endParaRPr lang="en-US" sz="800" dirty="0">
                <a:solidFill>
                  <a:schemeClr val="bg1"/>
                </a:solidFill>
              </a:endParaRPr>
            </a:p>
          </p:txBody>
        </p:sp>
        <p:sp>
          <p:nvSpPr>
            <p:cNvPr id="69" name="Rectangle 68"/>
            <p:cNvSpPr/>
            <p:nvPr/>
          </p:nvSpPr>
          <p:spPr>
            <a:xfrm>
              <a:off x="2134981" y="3586813"/>
              <a:ext cx="1773168" cy="616949"/>
            </a:xfrm>
            <a:prstGeom prst="rect">
              <a:avLst/>
            </a:prstGeom>
            <a:gradFill>
              <a:gsLst>
                <a:gs pos="3300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45720" bIns="45720" rtlCol="0" anchor="b" anchorCtr="0"/>
            <a:lstStyle/>
            <a:p>
              <a:pPr lvl="0" algn="ctr">
                <a:lnSpc>
                  <a:spcPct val="85000"/>
                </a:lnSpc>
              </a:pPr>
              <a:r>
                <a:rPr lang="en-US" sz="800" dirty="0" smtClean="0">
                  <a:solidFill>
                    <a:schemeClr val="bg1"/>
                  </a:solidFill>
                </a:rPr>
                <a:t> </a:t>
              </a:r>
              <a:r>
                <a:rPr lang="en-US" sz="800" dirty="0">
                  <a:solidFill>
                    <a:schemeClr val="bg1"/>
                  </a:solidFill>
                </a:rPr>
                <a:t>Self Driving Cars </a:t>
              </a:r>
            </a:p>
          </p:txBody>
        </p:sp>
        <p:sp>
          <p:nvSpPr>
            <p:cNvPr id="71" name="Rectangle 70"/>
            <p:cNvSpPr/>
            <p:nvPr/>
          </p:nvSpPr>
          <p:spPr>
            <a:xfrm>
              <a:off x="353962" y="2189053"/>
              <a:ext cx="1773168" cy="616949"/>
            </a:xfrm>
            <a:prstGeom prst="rect">
              <a:avLst/>
            </a:prstGeom>
            <a:gradFill>
              <a:gsLst>
                <a:gs pos="3300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45720" bIns="45720" rtlCol="0" anchor="b" anchorCtr="0"/>
            <a:lstStyle/>
            <a:p>
              <a:pPr lvl="0" algn="ctr">
                <a:lnSpc>
                  <a:spcPct val="85000"/>
                </a:lnSpc>
              </a:pPr>
              <a:r>
                <a:rPr lang="en-US" sz="800" dirty="0" smtClean="0">
                  <a:solidFill>
                    <a:schemeClr val="bg1"/>
                  </a:solidFill>
                </a:rPr>
                <a:t>Gesture Control and Facial Recognition common place</a:t>
              </a:r>
              <a:endParaRPr lang="en-US" sz="800" dirty="0">
                <a:solidFill>
                  <a:schemeClr val="bg1"/>
                </a:solidFill>
              </a:endParaRPr>
            </a:p>
          </p:txBody>
        </p:sp>
        <p:pic>
          <p:nvPicPr>
            <p:cNvPr id="64" name="Picture 6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908150" y="2795940"/>
              <a:ext cx="1765313" cy="1404760"/>
            </a:xfrm>
            <a:prstGeom prst="rect">
              <a:avLst/>
            </a:prstGeom>
          </p:spPr>
        </p:pic>
        <p:sp>
          <p:nvSpPr>
            <p:cNvPr id="70" name="Rectangle 69"/>
            <p:cNvSpPr/>
            <p:nvPr/>
          </p:nvSpPr>
          <p:spPr>
            <a:xfrm>
              <a:off x="3900295" y="3586813"/>
              <a:ext cx="1773168" cy="616949"/>
            </a:xfrm>
            <a:prstGeom prst="rect">
              <a:avLst/>
            </a:prstGeom>
            <a:gradFill>
              <a:gsLst>
                <a:gs pos="3300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45720" bIns="45720" rtlCol="0" anchor="b" anchorCtr="0"/>
            <a:lstStyle/>
            <a:p>
              <a:pPr lvl="0" algn="ctr">
                <a:lnSpc>
                  <a:spcPct val="85000"/>
                </a:lnSpc>
              </a:pPr>
              <a:r>
                <a:rPr lang="en-US" sz="800" dirty="0">
                  <a:solidFill>
                    <a:schemeClr val="bg1"/>
                  </a:solidFill>
                </a:rPr>
                <a:t>Marriage of Silicon and Biology, Advances in Prosthetics</a:t>
              </a:r>
            </a:p>
          </p:txBody>
        </p:sp>
      </p:grpSp>
      <p:pic>
        <p:nvPicPr>
          <p:cNvPr id="46" name="Picture 2" descr="http://www.guidedroid.org/back-button.jpg">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8152355" y="-6"/>
            <a:ext cx="991643" cy="539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04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7"/>
                                        </p:tgtEl>
                                      </p:cBhvr>
                                    </p:animEffect>
                                    <p:set>
                                      <p:cBhvr>
                                        <p:cTn id="7" dur="1" fill="hold">
                                          <p:stCondLst>
                                            <p:cond delay="499"/>
                                          </p:stCondLst>
                                        </p:cTn>
                                        <p:tgtEl>
                                          <p:spTgt spid="87"/>
                                        </p:tgtEl>
                                        <p:attrNameLst>
                                          <p:attrName>style.visibility</p:attrName>
                                        </p:attrNameLst>
                                      </p:cBhvr>
                                      <p:to>
                                        <p:strVal val="hidden"/>
                                      </p:to>
                                    </p:set>
                                  </p:childTnLst>
                                </p:cTn>
                              </p:par>
                              <p:par>
                                <p:cTn id="8" presetID="42" presetClass="path" presetSubtype="0" fill="hold" nodeType="withEffect">
                                  <p:stCondLst>
                                    <p:cond delay="0"/>
                                  </p:stCondLst>
                                  <p:childTnLst>
                                    <p:animMotion origin="layout" path="M -8.33333E-7 -4.69136E-6 L -0.14392 -0.01234 " pathEditMode="relative" rAng="0" ptsTypes="AA">
                                      <p:cBhvr>
                                        <p:cTn id="9" dur="500" fill="hold"/>
                                        <p:tgtEl>
                                          <p:spTgt spid="9"/>
                                        </p:tgtEl>
                                        <p:attrNameLst>
                                          <p:attrName>ppt_x</p:attrName>
                                          <p:attrName>ppt_y</p:attrName>
                                        </p:attrNameLst>
                                      </p:cBhvr>
                                      <p:rCtr x="-7205" y="-617"/>
                                    </p:animMotion>
                                  </p:childTnLst>
                                </p:cTn>
                              </p:par>
                              <p:par>
                                <p:cTn id="10" presetID="6" presetClass="emph" presetSubtype="0" fill="hold" nodeType="withEffect">
                                  <p:stCondLst>
                                    <p:cond delay="0"/>
                                  </p:stCondLst>
                                  <p:childTnLst>
                                    <p:animScale>
                                      <p:cBhvr>
                                        <p:cTn id="11" dur="500" fill="hold"/>
                                        <p:tgtEl>
                                          <p:spTgt spid="9"/>
                                        </p:tgtEl>
                                      </p:cBhvr>
                                      <p:by x="80000" y="80000"/>
                                    </p:animScale>
                                  </p:childTnLst>
                                </p:cTn>
                              </p:par>
                            </p:childTnLst>
                          </p:cTn>
                        </p:par>
                        <p:par>
                          <p:cTn id="12" fill="hold">
                            <p:stCondLst>
                              <p:cond delay="500"/>
                            </p:stCondLst>
                            <p:childTnLst>
                              <p:par>
                                <p:cTn id="13" presetID="1" presetClass="exit" presetSubtype="0" fill="hold" nodeType="after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500"/>
                            </p:stCondLst>
                            <p:childTnLst>
                              <p:par>
                                <p:cTn id="20" presetID="2" presetClass="entr" presetSubtype="2" fill="hold" nodeType="afterEffect">
                                  <p:stCondLst>
                                    <p:cond delay="0"/>
                                  </p:stCondLst>
                                  <p:childTnLst>
                                    <p:set>
                                      <p:cBhvr>
                                        <p:cTn id="21" dur="1" fill="hold">
                                          <p:stCondLst>
                                            <p:cond delay="0"/>
                                          </p:stCondLst>
                                        </p:cTn>
                                        <p:tgtEl>
                                          <p:spTgt spid="88"/>
                                        </p:tgtEl>
                                        <p:attrNameLst>
                                          <p:attrName>style.visibility</p:attrName>
                                        </p:attrNameLst>
                                      </p:cBhvr>
                                      <p:to>
                                        <p:strVal val="visible"/>
                                      </p:to>
                                    </p:set>
                                    <p:anim calcmode="lin" valueType="num">
                                      <p:cBhvr additive="base">
                                        <p:cTn id="22" dur="500" fill="hold"/>
                                        <p:tgtEl>
                                          <p:spTgt spid="88"/>
                                        </p:tgtEl>
                                        <p:attrNameLst>
                                          <p:attrName>ppt_x</p:attrName>
                                        </p:attrNameLst>
                                      </p:cBhvr>
                                      <p:tavLst>
                                        <p:tav tm="0">
                                          <p:val>
                                            <p:strVal val="1+#ppt_w/2"/>
                                          </p:val>
                                        </p:tav>
                                        <p:tav tm="100000">
                                          <p:val>
                                            <p:strVal val="#ppt_x"/>
                                          </p:val>
                                        </p:tav>
                                      </p:tavLst>
                                    </p:anim>
                                    <p:anim calcmode="lin" valueType="num">
                                      <p:cBhvr additive="base">
                                        <p:cTn id="23" dur="500" fill="hold"/>
                                        <p:tgtEl>
                                          <p:spTgt spid="88"/>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nodeType="afterEffect">
                                  <p:stCondLst>
                                    <p:cond delay="0"/>
                                  </p:stCondLst>
                                  <p:childTnLst>
                                    <p:set>
                                      <p:cBhvr>
                                        <p:cTn id="26" dur="1" fill="hold">
                                          <p:stCondLst>
                                            <p:cond delay="0"/>
                                          </p:stCondLst>
                                        </p:cTn>
                                        <p:tgtEl>
                                          <p:spTgt spid="92"/>
                                        </p:tgtEl>
                                        <p:attrNameLst>
                                          <p:attrName>style.visibility</p:attrName>
                                        </p:attrNameLst>
                                      </p:cBhvr>
                                      <p:to>
                                        <p:strVal val="visible"/>
                                      </p:to>
                                    </p:set>
                                    <p:anim calcmode="lin" valueType="num">
                                      <p:cBhvr additive="base">
                                        <p:cTn id="27" dur="500" fill="hold"/>
                                        <p:tgtEl>
                                          <p:spTgt spid="92"/>
                                        </p:tgtEl>
                                        <p:attrNameLst>
                                          <p:attrName>ppt_x</p:attrName>
                                        </p:attrNameLst>
                                      </p:cBhvr>
                                      <p:tavLst>
                                        <p:tav tm="0">
                                          <p:val>
                                            <p:strVal val="1+#ppt_w/2"/>
                                          </p:val>
                                        </p:tav>
                                        <p:tav tm="100000">
                                          <p:val>
                                            <p:strVal val="#ppt_x"/>
                                          </p:val>
                                        </p:tav>
                                      </p:tavLst>
                                    </p:anim>
                                    <p:anim calcmode="lin" valueType="num">
                                      <p:cBhvr additive="base">
                                        <p:cTn id="28" dur="500" fill="hold"/>
                                        <p:tgtEl>
                                          <p:spTgt spid="92"/>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 name="Rectangle 54"/>
          <p:cNvSpPr/>
          <p:nvPr/>
        </p:nvSpPr>
        <p:spPr>
          <a:xfrm rot="10800000">
            <a:off x="-7" y="-1"/>
            <a:ext cx="9144005" cy="1296538"/>
          </a:xfrm>
          <a:prstGeom prst="rect">
            <a:avLst/>
          </a:prstGeom>
          <a:gradFill>
            <a:gsLst>
              <a:gs pos="5500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lvl="0" algn="ctr"/>
            <a:endParaRPr lang="en-US" sz="1400" dirty="0">
              <a:solidFill>
                <a:srgbClr val="F3D54E"/>
              </a:solidFill>
            </a:endParaRPr>
          </a:p>
        </p:txBody>
      </p:sp>
      <p:sp>
        <p:nvSpPr>
          <p:cNvPr id="30" name="Pentagon 29"/>
          <p:cNvSpPr/>
          <p:nvPr/>
        </p:nvSpPr>
        <p:spPr>
          <a:xfrm>
            <a:off x="353962" y="1575665"/>
            <a:ext cx="3003715" cy="972962"/>
          </a:xfrm>
          <a:prstGeom prst="homePlate">
            <a:avLst/>
          </a:prstGeom>
          <a:gradFill flip="none" rotWithShape="1">
            <a:gsLst>
              <a:gs pos="0">
                <a:schemeClr val="accent2">
                  <a:lumMod val="75000"/>
                </a:schemeClr>
              </a:gs>
              <a:gs pos="1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r>
              <a:rPr lang="en-US" sz="4800" dirty="0" smtClean="0">
                <a:solidFill>
                  <a:prstClr val="white"/>
                </a:solidFill>
                <a:latin typeface="+mj-lt"/>
              </a:rPr>
              <a:t>Only 7%</a:t>
            </a:r>
            <a:r>
              <a:rPr lang="en-US" sz="2000" baseline="100000" dirty="0" smtClean="0">
                <a:solidFill>
                  <a:prstClr val="white"/>
                </a:solidFill>
              </a:rPr>
              <a:t>2</a:t>
            </a:r>
            <a:r>
              <a:rPr lang="en-US" sz="4800" dirty="0" smtClean="0">
                <a:solidFill>
                  <a:prstClr val="white"/>
                </a:solidFill>
                <a:latin typeface="+mj-lt"/>
              </a:rPr>
              <a:t> </a:t>
            </a:r>
            <a:r>
              <a:rPr lang="en-US" sz="1100" dirty="0" smtClean="0">
                <a:solidFill>
                  <a:prstClr val="white"/>
                </a:solidFill>
              </a:rPr>
              <a:t/>
            </a:r>
            <a:br>
              <a:rPr lang="en-US" sz="1100" dirty="0" smtClean="0">
                <a:solidFill>
                  <a:prstClr val="white"/>
                </a:solidFill>
              </a:rPr>
            </a:br>
            <a:endParaRPr lang="en-US" sz="1050" dirty="0">
              <a:solidFill>
                <a:prstClr val="white"/>
              </a:solidFill>
            </a:endParaRPr>
          </a:p>
        </p:txBody>
      </p:sp>
      <p:sp>
        <p:nvSpPr>
          <p:cNvPr id="31" name="Pentagon 30"/>
          <p:cNvSpPr/>
          <p:nvPr/>
        </p:nvSpPr>
        <p:spPr>
          <a:xfrm>
            <a:off x="353962" y="2691955"/>
            <a:ext cx="3003715" cy="972962"/>
          </a:xfrm>
          <a:prstGeom prst="homePlate">
            <a:avLst/>
          </a:prstGeom>
          <a:gradFill>
            <a:gsLst>
              <a:gs pos="0">
                <a:schemeClr val="accent4">
                  <a:lumMod val="75000"/>
                </a:schemeClr>
              </a:gs>
              <a:gs pos="1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r>
              <a:rPr lang="en-US" sz="4800" dirty="0" smtClean="0">
                <a:solidFill>
                  <a:prstClr val="white"/>
                </a:solidFill>
                <a:latin typeface="+mj-lt"/>
              </a:rPr>
              <a:t>75%</a:t>
            </a:r>
            <a:r>
              <a:rPr lang="en-US" sz="2000" baseline="100000" dirty="0" smtClean="0">
                <a:solidFill>
                  <a:prstClr val="white"/>
                </a:solidFill>
              </a:rPr>
              <a:t>2</a:t>
            </a:r>
            <a:r>
              <a:rPr lang="en-US" sz="3600" dirty="0" smtClean="0">
                <a:solidFill>
                  <a:prstClr val="white"/>
                </a:solidFill>
                <a:latin typeface="+mj-lt"/>
              </a:rPr>
              <a:t> </a:t>
            </a:r>
            <a:r>
              <a:rPr lang="en-US" sz="1100" dirty="0">
                <a:solidFill>
                  <a:prstClr val="white"/>
                </a:solidFill>
              </a:rPr>
              <a:t/>
            </a:r>
            <a:br>
              <a:rPr lang="en-US" sz="1100" dirty="0">
                <a:solidFill>
                  <a:prstClr val="white"/>
                </a:solidFill>
              </a:rPr>
            </a:br>
            <a:endParaRPr lang="en-US" sz="1050" dirty="0">
              <a:solidFill>
                <a:prstClr val="white"/>
              </a:solidFill>
            </a:endParaRPr>
          </a:p>
        </p:txBody>
      </p:sp>
      <p:sp>
        <p:nvSpPr>
          <p:cNvPr id="2" name="Title 1"/>
          <p:cNvSpPr>
            <a:spLocks noGrp="1"/>
          </p:cNvSpPr>
          <p:nvPr>
            <p:ph type="title"/>
          </p:nvPr>
        </p:nvSpPr>
        <p:spPr>
          <a:xfrm>
            <a:off x="353962" y="228525"/>
            <a:ext cx="8436076" cy="523220"/>
          </a:xfrm>
        </p:spPr>
        <p:txBody>
          <a:bodyPr/>
          <a:lstStyle/>
          <a:p>
            <a:r>
              <a:rPr lang="en-GB" dirty="0" smtClean="0">
                <a:solidFill>
                  <a:schemeClr val="bg1"/>
                </a:solidFill>
              </a:rPr>
              <a:t>Innovative Workforce</a:t>
            </a:r>
            <a:endParaRPr lang="en-US" dirty="0">
              <a:solidFill>
                <a:schemeClr val="bg1"/>
              </a:solidFill>
            </a:endParaRPr>
          </a:p>
        </p:txBody>
      </p:sp>
      <p:sp>
        <p:nvSpPr>
          <p:cNvPr id="8" name="Text Placeholder 7"/>
          <p:cNvSpPr>
            <a:spLocks noGrp="1"/>
          </p:cNvSpPr>
          <p:nvPr>
            <p:ph type="body" sz="quarter" idx="13"/>
          </p:nvPr>
        </p:nvSpPr>
        <p:spPr/>
        <p:txBody>
          <a:bodyPr/>
          <a:lstStyle/>
          <a:p>
            <a:r>
              <a:rPr lang="en-US" dirty="0" smtClean="0"/>
              <a:t>1 source:  Brian Solis Future of Business</a:t>
            </a:r>
          </a:p>
          <a:p>
            <a:r>
              <a:rPr lang="en-US" dirty="0" smtClean="0"/>
              <a:t>2 source:  Brian Solis Future of Work</a:t>
            </a:r>
            <a:endParaRPr lang="en-US" dirty="0"/>
          </a:p>
        </p:txBody>
      </p:sp>
      <p:sp>
        <p:nvSpPr>
          <p:cNvPr id="10" name="Slide Number Placeholder 9"/>
          <p:cNvSpPr>
            <a:spLocks noGrp="1"/>
          </p:cNvSpPr>
          <p:nvPr>
            <p:ph type="sldNum" sz="quarter" idx="14"/>
          </p:nvPr>
        </p:nvSpPr>
        <p:spPr/>
        <p:txBody>
          <a:bodyPr/>
          <a:lstStyle/>
          <a:p>
            <a:fld id="{FD44707B-D922-47D5-BD24-D96E91B70543}" type="slidenum">
              <a:rPr lang="en-US" smtClean="0"/>
              <a:pPr/>
              <a:t>22</a:t>
            </a:fld>
            <a:endParaRPr lang="en-US" dirty="0"/>
          </a:p>
        </p:txBody>
      </p:sp>
      <p:sp>
        <p:nvSpPr>
          <p:cNvPr id="27" name="TextBox 26"/>
          <p:cNvSpPr txBox="1"/>
          <p:nvPr/>
        </p:nvSpPr>
        <p:spPr>
          <a:xfrm>
            <a:off x="0" y="3832970"/>
            <a:ext cx="9144000" cy="781752"/>
          </a:xfrm>
          <a:prstGeom prst="rect">
            <a:avLst/>
          </a:prstGeom>
          <a:noFill/>
        </p:spPr>
        <p:txBody>
          <a:bodyPr wrap="square" rtlCol="0">
            <a:spAutoFit/>
          </a:bodyPr>
          <a:lstStyle/>
          <a:p>
            <a:pPr algn="ctr">
              <a:lnSpc>
                <a:spcPct val="70000"/>
              </a:lnSpc>
            </a:pPr>
            <a:r>
              <a:rPr lang="en-US" sz="3200" dirty="0">
                <a:solidFill>
                  <a:schemeClr val="bg1"/>
                </a:solidFill>
                <a:latin typeface="+mj-lt"/>
              </a:rPr>
              <a:t>Businesses have to re-imagine how we work: </a:t>
            </a:r>
            <a:r>
              <a:rPr lang="en-US" sz="3200" dirty="0" smtClean="0">
                <a:solidFill>
                  <a:schemeClr val="bg1"/>
                </a:solidFill>
                <a:latin typeface="+mj-lt"/>
              </a:rPr>
              <a:t> </a:t>
            </a:r>
            <a:r>
              <a:rPr lang="en-US" sz="3200" dirty="0" smtClean="0">
                <a:solidFill>
                  <a:schemeClr val="accent3"/>
                </a:solidFill>
                <a:latin typeface="+mj-lt"/>
              </a:rPr>
              <a:t/>
            </a:r>
            <a:br>
              <a:rPr lang="en-US" sz="3200" dirty="0" smtClean="0">
                <a:solidFill>
                  <a:schemeClr val="accent3"/>
                </a:solidFill>
                <a:latin typeface="+mj-lt"/>
              </a:rPr>
            </a:br>
            <a:r>
              <a:rPr lang="en-US" sz="3200" dirty="0" smtClean="0">
                <a:solidFill>
                  <a:schemeClr val="accent3"/>
                </a:solidFill>
                <a:latin typeface="+mj-lt"/>
              </a:rPr>
              <a:t>critical </a:t>
            </a:r>
            <a:r>
              <a:rPr lang="en-US" sz="3200" dirty="0">
                <a:solidFill>
                  <a:schemeClr val="accent3"/>
                </a:solidFill>
                <a:latin typeface="+mj-lt"/>
              </a:rPr>
              <a:t>need to innovate and increase velocity</a:t>
            </a:r>
          </a:p>
        </p:txBody>
      </p:sp>
      <p:sp>
        <p:nvSpPr>
          <p:cNvPr id="29" name="TextBox 28"/>
          <p:cNvSpPr txBox="1"/>
          <p:nvPr/>
        </p:nvSpPr>
        <p:spPr>
          <a:xfrm>
            <a:off x="353962" y="676153"/>
            <a:ext cx="8216252" cy="369332"/>
          </a:xfrm>
          <a:prstGeom prst="rect">
            <a:avLst/>
          </a:prstGeom>
          <a:noFill/>
        </p:spPr>
        <p:txBody>
          <a:bodyPr wrap="square" rtlCol="0">
            <a:spAutoFit/>
          </a:bodyPr>
          <a:lstStyle/>
          <a:p>
            <a:r>
              <a:rPr lang="en-US" dirty="0" smtClean="0">
                <a:solidFill>
                  <a:schemeClr val="bg1"/>
                </a:solidFill>
              </a:rPr>
              <a:t>A </a:t>
            </a:r>
            <a:r>
              <a:rPr lang="en-US" dirty="0">
                <a:solidFill>
                  <a:schemeClr val="bg1"/>
                </a:solidFill>
              </a:rPr>
              <a:t>Backdrop of Unprecedented Corporate Change </a:t>
            </a:r>
            <a:endParaRPr lang="en-US" dirty="0" smtClean="0">
              <a:solidFill>
                <a:schemeClr val="tx2"/>
              </a:solidFill>
              <a:latin typeface="+mn-lt"/>
            </a:endParaRPr>
          </a:p>
        </p:txBody>
      </p:sp>
      <p:sp>
        <p:nvSpPr>
          <p:cNvPr id="18" name="Rectangle 17"/>
          <p:cNvSpPr/>
          <p:nvPr/>
        </p:nvSpPr>
        <p:spPr>
          <a:xfrm>
            <a:off x="354787" y="2724067"/>
            <a:ext cx="2366467" cy="276999"/>
          </a:xfrm>
          <a:prstGeom prst="rect">
            <a:avLst/>
          </a:prstGeom>
        </p:spPr>
        <p:txBody>
          <a:bodyPr wrap="square">
            <a:spAutoFit/>
          </a:bodyPr>
          <a:lstStyle/>
          <a:p>
            <a:r>
              <a:rPr lang="en-US" sz="1200" dirty="0">
                <a:solidFill>
                  <a:schemeClr val="bg1"/>
                </a:solidFill>
              </a:rPr>
              <a:t>Gen Y will form </a:t>
            </a:r>
          </a:p>
        </p:txBody>
      </p:sp>
      <p:sp>
        <p:nvSpPr>
          <p:cNvPr id="20" name="Rectangle 19"/>
          <p:cNvSpPr/>
          <p:nvPr/>
        </p:nvSpPr>
        <p:spPr>
          <a:xfrm>
            <a:off x="354787" y="3398420"/>
            <a:ext cx="1677062" cy="276999"/>
          </a:xfrm>
          <a:prstGeom prst="rect">
            <a:avLst/>
          </a:prstGeom>
        </p:spPr>
        <p:txBody>
          <a:bodyPr wrap="none">
            <a:spAutoFit/>
          </a:bodyPr>
          <a:lstStyle/>
          <a:p>
            <a:r>
              <a:rPr lang="en-US" sz="1200" dirty="0">
                <a:solidFill>
                  <a:schemeClr val="bg1"/>
                </a:solidFill>
              </a:rPr>
              <a:t>of workforce by 2025</a:t>
            </a:r>
          </a:p>
        </p:txBody>
      </p:sp>
      <p:sp>
        <p:nvSpPr>
          <p:cNvPr id="24" name="Rectangle 23"/>
          <p:cNvSpPr/>
          <p:nvPr/>
        </p:nvSpPr>
        <p:spPr>
          <a:xfrm>
            <a:off x="354787" y="2086842"/>
            <a:ext cx="2366467" cy="461665"/>
          </a:xfrm>
          <a:prstGeom prst="rect">
            <a:avLst/>
          </a:prstGeom>
        </p:spPr>
        <p:txBody>
          <a:bodyPr wrap="square">
            <a:spAutoFit/>
          </a:bodyPr>
          <a:lstStyle/>
          <a:p>
            <a:pPr lvl="0"/>
            <a:r>
              <a:rPr lang="en-US" sz="1200" dirty="0">
                <a:solidFill>
                  <a:prstClr val="white"/>
                </a:solidFill>
              </a:rPr>
              <a:t>of Gen Y work for F500 company, preferring start-ups</a:t>
            </a:r>
          </a:p>
        </p:txBody>
      </p:sp>
      <p:pic>
        <p:nvPicPr>
          <p:cNvPr id="38"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503981" y="1575665"/>
            <a:ext cx="1688744" cy="208925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192724" y="1575665"/>
            <a:ext cx="1688745" cy="208925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881469" y="1575665"/>
            <a:ext cx="1688745" cy="208925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3503981" y="1575665"/>
            <a:ext cx="1688743" cy="486287"/>
          </a:xfrm>
          <a:prstGeom prst="rect">
            <a:avLst/>
          </a:prstGeom>
          <a:gradFill flip="none" rotWithShape="1">
            <a:gsLst>
              <a:gs pos="21000">
                <a:schemeClr val="tx1">
                  <a:alpha val="60000"/>
                </a:schemeClr>
              </a:gs>
              <a:gs pos="100000">
                <a:schemeClr val="tx1">
                  <a:alpha val="0"/>
                </a:schemeClr>
              </a:gs>
            </a:gsLst>
            <a:lin ang="5400000" scaled="1"/>
            <a:tileRect/>
          </a:gradFill>
        </p:spPr>
        <p:txBody>
          <a:bodyPr wrap="square">
            <a:spAutoFit/>
          </a:bodyPr>
          <a:lstStyle/>
          <a:p>
            <a:pPr>
              <a:lnSpc>
                <a:spcPct val="80000"/>
              </a:lnSpc>
            </a:pPr>
            <a:r>
              <a:rPr lang="en-US" sz="3200" dirty="0">
                <a:solidFill>
                  <a:schemeClr val="bg1"/>
                </a:solidFill>
                <a:latin typeface="+mj-lt"/>
              </a:rPr>
              <a:t>Innovation</a:t>
            </a:r>
          </a:p>
        </p:txBody>
      </p:sp>
      <p:sp>
        <p:nvSpPr>
          <p:cNvPr id="48" name="Rectangle 47"/>
          <p:cNvSpPr/>
          <p:nvPr/>
        </p:nvSpPr>
        <p:spPr>
          <a:xfrm>
            <a:off x="5192726" y="1575665"/>
            <a:ext cx="1688743" cy="486287"/>
          </a:xfrm>
          <a:prstGeom prst="rect">
            <a:avLst/>
          </a:prstGeom>
          <a:gradFill flip="none" rotWithShape="1">
            <a:gsLst>
              <a:gs pos="21000">
                <a:schemeClr val="tx1">
                  <a:alpha val="60000"/>
                </a:schemeClr>
              </a:gs>
              <a:gs pos="100000">
                <a:schemeClr val="tx1">
                  <a:alpha val="0"/>
                </a:schemeClr>
              </a:gs>
            </a:gsLst>
            <a:lin ang="5400000" scaled="1"/>
            <a:tileRect/>
          </a:gradFill>
        </p:spPr>
        <p:txBody>
          <a:bodyPr wrap="square">
            <a:spAutoFit/>
          </a:bodyPr>
          <a:lstStyle/>
          <a:p>
            <a:pPr>
              <a:lnSpc>
                <a:spcPct val="80000"/>
              </a:lnSpc>
            </a:pPr>
            <a:r>
              <a:rPr lang="en-US" sz="3200" dirty="0">
                <a:solidFill>
                  <a:schemeClr val="bg1"/>
                </a:solidFill>
                <a:latin typeface="+mj-lt"/>
              </a:rPr>
              <a:t>Velocity</a:t>
            </a:r>
          </a:p>
        </p:txBody>
      </p:sp>
      <p:sp>
        <p:nvSpPr>
          <p:cNvPr id="49" name="Rectangle 48"/>
          <p:cNvSpPr/>
          <p:nvPr/>
        </p:nvSpPr>
        <p:spPr>
          <a:xfrm>
            <a:off x="6881471" y="1575665"/>
            <a:ext cx="1688743" cy="486287"/>
          </a:xfrm>
          <a:prstGeom prst="rect">
            <a:avLst/>
          </a:prstGeom>
          <a:gradFill flip="none" rotWithShape="1">
            <a:gsLst>
              <a:gs pos="21000">
                <a:schemeClr val="tx1">
                  <a:alpha val="60000"/>
                </a:schemeClr>
              </a:gs>
              <a:gs pos="100000">
                <a:schemeClr val="tx1">
                  <a:alpha val="0"/>
                </a:schemeClr>
              </a:gs>
            </a:gsLst>
            <a:lin ang="5400000" scaled="1"/>
            <a:tileRect/>
          </a:gradFill>
        </p:spPr>
        <p:txBody>
          <a:bodyPr wrap="square">
            <a:spAutoFit/>
          </a:bodyPr>
          <a:lstStyle/>
          <a:p>
            <a:pPr>
              <a:lnSpc>
                <a:spcPct val="80000"/>
              </a:lnSpc>
            </a:pPr>
            <a:r>
              <a:rPr lang="en-US" sz="3200" dirty="0">
                <a:solidFill>
                  <a:schemeClr val="bg1"/>
                </a:solidFill>
                <a:latin typeface="+mj-lt"/>
              </a:rPr>
              <a:t>Openness</a:t>
            </a:r>
          </a:p>
        </p:txBody>
      </p:sp>
      <p:sp>
        <p:nvSpPr>
          <p:cNvPr id="50" name="Rectangle 49"/>
          <p:cNvSpPr/>
          <p:nvPr/>
        </p:nvSpPr>
        <p:spPr>
          <a:xfrm>
            <a:off x="3503981" y="2810877"/>
            <a:ext cx="1688743" cy="854041"/>
          </a:xfrm>
          <a:prstGeom prst="rect">
            <a:avLst/>
          </a:prstGeom>
          <a:gradFill flip="none" rotWithShape="1">
            <a:gsLst>
              <a:gs pos="39000">
                <a:schemeClr val="tx1">
                  <a:alpha val="60000"/>
                </a:schemeClr>
              </a:gs>
              <a:gs pos="100000">
                <a:schemeClr val="tx1">
                  <a:alpha val="0"/>
                </a:schemeClr>
              </a:gs>
            </a:gsLst>
            <a:lin ang="16200000" scaled="1"/>
            <a:tileRect/>
          </a:gradFill>
        </p:spPr>
        <p:txBody>
          <a:bodyPr wrap="square" anchor="b" anchorCtr="0">
            <a:noAutofit/>
          </a:bodyPr>
          <a:lstStyle/>
          <a:p>
            <a:r>
              <a:rPr lang="en-US" sz="1100" dirty="0">
                <a:solidFill>
                  <a:schemeClr val="bg1"/>
                </a:solidFill>
              </a:rPr>
              <a:t>Foster and </a:t>
            </a:r>
            <a:r>
              <a:rPr lang="en-US" sz="1100" dirty="0" smtClean="0">
                <a:solidFill>
                  <a:schemeClr val="bg1"/>
                </a:solidFill>
              </a:rPr>
              <a:t>rewards </a:t>
            </a:r>
            <a:r>
              <a:rPr lang="en-US" sz="1100" dirty="0">
                <a:solidFill>
                  <a:schemeClr val="bg1"/>
                </a:solidFill>
              </a:rPr>
              <a:t>innovation</a:t>
            </a:r>
          </a:p>
        </p:txBody>
      </p:sp>
      <p:sp>
        <p:nvSpPr>
          <p:cNvPr id="51" name="Rectangle 50"/>
          <p:cNvSpPr/>
          <p:nvPr/>
        </p:nvSpPr>
        <p:spPr>
          <a:xfrm>
            <a:off x="5192728" y="2810877"/>
            <a:ext cx="1688743" cy="854041"/>
          </a:xfrm>
          <a:prstGeom prst="rect">
            <a:avLst/>
          </a:prstGeom>
          <a:gradFill flip="none" rotWithShape="1">
            <a:gsLst>
              <a:gs pos="39000">
                <a:schemeClr val="tx1">
                  <a:alpha val="60000"/>
                </a:schemeClr>
              </a:gs>
              <a:gs pos="100000">
                <a:schemeClr val="tx1">
                  <a:alpha val="0"/>
                </a:schemeClr>
              </a:gs>
            </a:gsLst>
            <a:lin ang="16200000" scaled="1"/>
            <a:tileRect/>
          </a:gradFill>
        </p:spPr>
        <p:txBody>
          <a:bodyPr wrap="square" anchor="b" anchorCtr="0">
            <a:noAutofit/>
          </a:bodyPr>
          <a:lstStyle/>
          <a:p>
            <a:r>
              <a:rPr lang="en-US" sz="1100" dirty="0">
                <a:solidFill>
                  <a:schemeClr val="bg1"/>
                </a:solidFill>
              </a:rPr>
              <a:t>Market led agility</a:t>
            </a:r>
          </a:p>
          <a:p>
            <a:r>
              <a:rPr lang="en-US" sz="1100" dirty="0">
                <a:solidFill>
                  <a:schemeClr val="bg1"/>
                </a:solidFill>
              </a:rPr>
              <a:t>Aligning incentives</a:t>
            </a:r>
          </a:p>
        </p:txBody>
      </p:sp>
      <p:sp>
        <p:nvSpPr>
          <p:cNvPr id="52" name="Rectangle 51"/>
          <p:cNvSpPr/>
          <p:nvPr/>
        </p:nvSpPr>
        <p:spPr>
          <a:xfrm>
            <a:off x="6881469" y="2810876"/>
            <a:ext cx="1688743" cy="854041"/>
          </a:xfrm>
          <a:prstGeom prst="rect">
            <a:avLst/>
          </a:prstGeom>
          <a:gradFill flip="none" rotWithShape="1">
            <a:gsLst>
              <a:gs pos="39000">
                <a:schemeClr val="tx1">
                  <a:alpha val="60000"/>
                </a:schemeClr>
              </a:gs>
              <a:gs pos="100000">
                <a:schemeClr val="tx1">
                  <a:alpha val="0"/>
                </a:schemeClr>
              </a:gs>
            </a:gsLst>
            <a:lin ang="16200000" scaled="1"/>
            <a:tileRect/>
          </a:gradFill>
        </p:spPr>
        <p:txBody>
          <a:bodyPr wrap="square" anchor="b" anchorCtr="0">
            <a:noAutofit/>
          </a:bodyPr>
          <a:lstStyle/>
          <a:p>
            <a:r>
              <a:rPr lang="en-US" sz="1100" dirty="0">
                <a:solidFill>
                  <a:schemeClr val="bg1"/>
                </a:solidFill>
              </a:rPr>
              <a:t>Democratize ideas</a:t>
            </a:r>
            <a:br>
              <a:rPr lang="en-US" sz="1100" dirty="0">
                <a:solidFill>
                  <a:schemeClr val="bg1"/>
                </a:solidFill>
              </a:rPr>
            </a:br>
            <a:r>
              <a:rPr lang="en-US" sz="1100" dirty="0" smtClean="0">
                <a:solidFill>
                  <a:schemeClr val="bg1"/>
                </a:solidFill>
              </a:rPr>
              <a:t>Shared </a:t>
            </a:r>
            <a:r>
              <a:rPr lang="en-US" sz="1100" dirty="0">
                <a:solidFill>
                  <a:schemeClr val="bg1"/>
                </a:solidFill>
              </a:rPr>
              <a:t>and connected</a:t>
            </a:r>
          </a:p>
        </p:txBody>
      </p:sp>
      <p:sp>
        <p:nvSpPr>
          <p:cNvPr id="35" name="Rectangle 34"/>
          <p:cNvSpPr/>
          <p:nvPr/>
        </p:nvSpPr>
        <p:spPr>
          <a:xfrm>
            <a:off x="3503982" y="1147898"/>
            <a:ext cx="5066233" cy="338554"/>
          </a:xfrm>
          <a:prstGeom prst="rect">
            <a:avLst/>
          </a:prstGeom>
        </p:spPr>
        <p:txBody>
          <a:bodyPr wrap="square">
            <a:spAutoFit/>
          </a:bodyPr>
          <a:lstStyle/>
          <a:p>
            <a:pPr algn="ctr"/>
            <a:r>
              <a:rPr lang="en-US" sz="1600" b="1" i="1" spc="-40" dirty="0">
                <a:solidFill>
                  <a:schemeClr val="accent3"/>
                </a:solidFill>
              </a:rPr>
              <a:t>40%</a:t>
            </a:r>
            <a:r>
              <a:rPr lang="en-US" sz="1600" b="1" i="1" spc="-40" baseline="30000" dirty="0">
                <a:solidFill>
                  <a:schemeClr val="accent3"/>
                </a:solidFill>
              </a:rPr>
              <a:t>1</a:t>
            </a:r>
            <a:r>
              <a:rPr lang="en-US" sz="1600" i="1" spc="-40" dirty="0">
                <a:solidFill>
                  <a:schemeClr val="bg1"/>
                </a:solidFill>
              </a:rPr>
              <a:t> of top F500 in </a:t>
            </a:r>
            <a:r>
              <a:rPr lang="en-US" sz="1600" i="1" spc="-40" dirty="0" smtClean="0">
                <a:solidFill>
                  <a:schemeClr val="bg1"/>
                </a:solidFill>
              </a:rPr>
              <a:t>2000 are </a:t>
            </a:r>
            <a:r>
              <a:rPr lang="en-US" sz="1600" i="1" spc="-40" dirty="0">
                <a:solidFill>
                  <a:schemeClr val="bg1"/>
                </a:solidFill>
              </a:rPr>
              <a:t>no longer there in </a:t>
            </a:r>
            <a:r>
              <a:rPr lang="en-US" sz="1600" i="1" spc="-40" dirty="0" smtClean="0">
                <a:solidFill>
                  <a:schemeClr val="bg1"/>
                </a:solidFill>
              </a:rPr>
              <a:t>2010</a:t>
            </a:r>
            <a:endParaRPr lang="en-US" sz="1600" i="1" spc="-40" dirty="0">
              <a:solidFill>
                <a:schemeClr val="bg1"/>
              </a:solidFill>
            </a:endParaRPr>
          </a:p>
        </p:txBody>
      </p:sp>
    </p:spTree>
    <p:custDataLst>
      <p:tags r:id="rId1"/>
    </p:custDataLst>
    <p:extLst>
      <p:ext uri="{BB962C8B-B14F-4D97-AF65-F5344CB8AC3E}">
        <p14:creationId xmlns:p14="http://schemas.microsoft.com/office/powerpoint/2010/main" val="46323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12" name="Group 11"/>
          <p:cNvGrpSpPr/>
          <p:nvPr/>
        </p:nvGrpSpPr>
        <p:grpSpPr>
          <a:xfrm>
            <a:off x="5043938" y="1447509"/>
            <a:ext cx="3746108" cy="2529768"/>
            <a:chOff x="5043938" y="1447509"/>
            <a:chExt cx="3746108" cy="2529768"/>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43938" y="1447509"/>
              <a:ext cx="3744575" cy="2529768"/>
            </a:xfrm>
            <a:prstGeom prst="rect">
              <a:avLst/>
            </a:prstGeom>
          </p:spPr>
        </p:pic>
        <p:sp>
          <p:nvSpPr>
            <p:cNvPr id="32" name="Rectangle 31"/>
            <p:cNvSpPr/>
            <p:nvPr/>
          </p:nvSpPr>
          <p:spPr bwMode="auto">
            <a:xfrm>
              <a:off x="5043938" y="3347961"/>
              <a:ext cx="3746108" cy="629316"/>
            </a:xfrm>
            <a:prstGeom prst="rect">
              <a:avLst/>
            </a:prstGeom>
            <a:solidFill>
              <a:schemeClr val="accent1">
                <a:alpha val="85000"/>
              </a:schemeClr>
            </a:solidFill>
          </p:spPr>
          <p:txBody>
            <a:bodyPr wrap="square" lIns="91440" tIns="182880" rIns="91440" bIns="0" rtlCol="0" anchor="ctr">
              <a:noAutofit/>
            </a:bodyPr>
            <a:lstStyle/>
            <a:p>
              <a:pPr algn="ctr" defTabSz="667993" fontAlgn="base">
                <a:lnSpc>
                  <a:spcPct val="60000"/>
                </a:lnSpc>
                <a:spcBef>
                  <a:spcPct val="0"/>
                </a:spcBef>
                <a:spcAft>
                  <a:spcPct val="0"/>
                </a:spcAft>
              </a:pPr>
              <a:r>
                <a:rPr lang="en-US" sz="4400" dirty="0">
                  <a:solidFill>
                    <a:prstClr val="white"/>
                  </a:solidFill>
                  <a:latin typeface="+mj-lt"/>
                  <a:ea typeface="Arial" panose="020B0604020202020204" pitchFamily="34" charset="-128"/>
                </a:rPr>
                <a:t>The Reality!</a:t>
              </a:r>
            </a:p>
          </p:txBody>
        </p:sp>
      </p:grpSp>
      <p:sp>
        <p:nvSpPr>
          <p:cNvPr id="28" name="Rectangle 27"/>
          <p:cNvSpPr/>
          <p:nvPr/>
        </p:nvSpPr>
        <p:spPr>
          <a:xfrm rot="10800000">
            <a:off x="-7" y="-1"/>
            <a:ext cx="9144005" cy="1296538"/>
          </a:xfrm>
          <a:prstGeom prst="rect">
            <a:avLst/>
          </a:prstGeom>
          <a:gradFill>
            <a:gsLst>
              <a:gs pos="5500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lvl="0" algn="ctr"/>
            <a:endParaRPr lang="en-US" sz="1400" dirty="0">
              <a:solidFill>
                <a:srgbClr val="F3D54E"/>
              </a:solidFill>
            </a:endParaRPr>
          </a:p>
        </p:txBody>
      </p:sp>
      <p:sp>
        <p:nvSpPr>
          <p:cNvPr id="2" name="Title 1"/>
          <p:cNvSpPr>
            <a:spLocks noGrp="1"/>
          </p:cNvSpPr>
          <p:nvPr>
            <p:ph type="title"/>
          </p:nvPr>
        </p:nvSpPr>
        <p:spPr>
          <a:xfrm>
            <a:off x="353962" y="228525"/>
            <a:ext cx="8436076" cy="954107"/>
          </a:xfrm>
        </p:spPr>
        <p:txBody>
          <a:bodyPr/>
          <a:lstStyle/>
          <a:p>
            <a:r>
              <a:rPr lang="en-GB" dirty="0" smtClean="0">
                <a:solidFill>
                  <a:schemeClr val="bg1"/>
                </a:solidFill>
              </a:rPr>
              <a:t>Innovative </a:t>
            </a:r>
            <a:br>
              <a:rPr lang="en-GB" dirty="0" smtClean="0">
                <a:solidFill>
                  <a:schemeClr val="bg1"/>
                </a:solidFill>
              </a:rPr>
            </a:br>
            <a:r>
              <a:rPr lang="en-GB" dirty="0" smtClean="0">
                <a:solidFill>
                  <a:schemeClr val="bg1"/>
                </a:solidFill>
              </a:rPr>
              <a:t>Workforce</a:t>
            </a:r>
            <a:endParaRPr lang="en-US" dirty="0">
              <a:solidFill>
                <a:schemeClr val="bg1"/>
              </a:solidFill>
            </a:endParaRPr>
          </a:p>
        </p:txBody>
      </p:sp>
      <p:sp>
        <p:nvSpPr>
          <p:cNvPr id="5" name="Slide Number Placeholder 4"/>
          <p:cNvSpPr>
            <a:spLocks noGrp="1"/>
          </p:cNvSpPr>
          <p:nvPr>
            <p:ph type="sldNum" sz="quarter" idx="14"/>
          </p:nvPr>
        </p:nvSpPr>
        <p:spPr/>
        <p:txBody>
          <a:bodyPr/>
          <a:lstStyle/>
          <a:p>
            <a:fld id="{FD44707B-D922-47D5-BD24-D96E91B70543}" type="slidenum">
              <a:rPr lang="en-US" smtClean="0"/>
              <a:pPr/>
              <a:t>23</a:t>
            </a:fld>
            <a:endParaRPr lang="en-US" dirty="0"/>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84056" y="1448383"/>
            <a:ext cx="2114163" cy="849282"/>
          </a:xfrm>
          <a:prstGeom prst="rect">
            <a:avLst/>
          </a:prstGeom>
        </p:spPr>
      </p:pic>
      <p:pic>
        <p:nvPicPr>
          <p:cNvPr id="20"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884056" y="2295843"/>
            <a:ext cx="2114163" cy="840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884057" y="3136561"/>
            <a:ext cx="2114162" cy="840717"/>
          </a:xfrm>
          <a:prstGeom prst="rect">
            <a:avLst/>
          </a:prstGeom>
        </p:spPr>
      </p:pic>
      <p:sp>
        <p:nvSpPr>
          <p:cNvPr id="7" name="Rectangle 6"/>
          <p:cNvSpPr/>
          <p:nvPr/>
        </p:nvSpPr>
        <p:spPr>
          <a:xfrm>
            <a:off x="412268" y="1448383"/>
            <a:ext cx="2471788" cy="847460"/>
          </a:xfrm>
          <a:prstGeom prst="rect">
            <a:avLst/>
          </a:prstGeom>
          <a:gradFill flip="none" rotWithShape="1">
            <a:gsLst>
              <a:gs pos="0">
                <a:schemeClr val="accent1"/>
              </a:gs>
              <a:gs pos="100000">
                <a:srgbClr val="009FDF">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“Rise of the Human Cloud” </a:t>
            </a:r>
            <a:r>
              <a:rPr lang="en-US" sz="1400" dirty="0" smtClean="0"/>
              <a:t>Collaboration, Social</a:t>
            </a:r>
            <a:endParaRPr lang="en-US" sz="1400" dirty="0"/>
          </a:p>
        </p:txBody>
      </p:sp>
      <p:sp>
        <p:nvSpPr>
          <p:cNvPr id="30" name="Rectangle 29"/>
          <p:cNvSpPr/>
          <p:nvPr/>
        </p:nvSpPr>
        <p:spPr>
          <a:xfrm>
            <a:off x="412268" y="2297665"/>
            <a:ext cx="2471788" cy="847460"/>
          </a:xfrm>
          <a:prstGeom prst="rect">
            <a:avLst/>
          </a:prstGeom>
          <a:gradFill flip="none" rotWithShape="1">
            <a:gsLst>
              <a:gs pos="0">
                <a:schemeClr val="accent1"/>
              </a:gs>
              <a:gs pos="100000">
                <a:srgbClr val="009FDF">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Fundamentally transform the style/nature of </a:t>
            </a:r>
            <a:r>
              <a:rPr lang="en-US" sz="1400" dirty="0" smtClean="0"/>
              <a:t>work- smart workspace</a:t>
            </a:r>
            <a:endParaRPr lang="en-US" sz="1400" dirty="0"/>
          </a:p>
        </p:txBody>
      </p:sp>
      <p:sp>
        <p:nvSpPr>
          <p:cNvPr id="31" name="Rectangle 30"/>
          <p:cNvSpPr/>
          <p:nvPr/>
        </p:nvSpPr>
        <p:spPr>
          <a:xfrm>
            <a:off x="412268" y="3145125"/>
            <a:ext cx="2471788" cy="847460"/>
          </a:xfrm>
          <a:prstGeom prst="rect">
            <a:avLst/>
          </a:prstGeom>
          <a:gradFill flip="none" rotWithShape="1">
            <a:gsLst>
              <a:gs pos="0">
                <a:schemeClr val="accent1"/>
              </a:gs>
              <a:gs pos="100000">
                <a:srgbClr val="009FDF">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Talent retention and </a:t>
            </a:r>
            <a:r>
              <a:rPr lang="en-US" sz="1400" dirty="0" smtClean="0"/>
              <a:t>acquisition (esp. Millennials and Digital Natives)</a:t>
            </a:r>
            <a:endParaRPr lang="en-US" sz="1400" dirty="0"/>
          </a:p>
        </p:txBody>
      </p:sp>
      <p:grpSp>
        <p:nvGrpSpPr>
          <p:cNvPr id="22" name="Group 21"/>
          <p:cNvGrpSpPr/>
          <p:nvPr/>
        </p:nvGrpSpPr>
        <p:grpSpPr>
          <a:xfrm>
            <a:off x="3166648" y="532761"/>
            <a:ext cx="5964287" cy="806662"/>
            <a:chOff x="4825845" y="1554541"/>
            <a:chExt cx="6187098" cy="861028"/>
          </a:xfrm>
        </p:grpSpPr>
        <p:sp>
          <p:nvSpPr>
            <p:cNvPr id="23" name="Rectangle 22"/>
            <p:cNvSpPr/>
            <p:nvPr/>
          </p:nvSpPr>
          <p:spPr>
            <a:xfrm>
              <a:off x="5825806" y="1554541"/>
              <a:ext cx="5187137" cy="8610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GB" sz="1600" dirty="0" smtClean="0"/>
                <a:t>How are you going to close the innovation and productivity gap in your business?</a:t>
              </a:r>
              <a:endParaRPr lang="en-US" sz="1600" dirty="0">
                <a:solidFill>
                  <a:srgbClr val="FFFFFF"/>
                </a:solidFill>
              </a:endParaRPr>
            </a:p>
          </p:txBody>
        </p:sp>
        <p:sp>
          <p:nvSpPr>
            <p:cNvPr id="24" name="Rectangle 23"/>
            <p:cNvSpPr/>
            <p:nvPr/>
          </p:nvSpPr>
          <p:spPr>
            <a:xfrm>
              <a:off x="4825845" y="1554541"/>
              <a:ext cx="999960" cy="8610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600" dirty="0">
                <a:solidFill>
                  <a:schemeClr val="lt1">
                    <a:alpha val="60000"/>
                  </a:schemeClr>
                </a:solidFill>
                <a:latin typeface="+mj-lt"/>
              </a:endParaRPr>
            </a:p>
          </p:txBody>
        </p:sp>
        <p:sp>
          <p:nvSpPr>
            <p:cNvPr id="25" name="Freeform 9"/>
            <p:cNvSpPr>
              <a:spLocks noEditPoints="1"/>
            </p:cNvSpPr>
            <p:nvPr/>
          </p:nvSpPr>
          <p:spPr bwMode="auto">
            <a:xfrm>
              <a:off x="4962167" y="1608907"/>
              <a:ext cx="727317" cy="752296"/>
            </a:xfrm>
            <a:custGeom>
              <a:avLst/>
              <a:gdLst>
                <a:gd name="T0" fmla="*/ 528 w 1056"/>
                <a:gd name="T1" fmla="*/ 0 h 1056"/>
                <a:gd name="T2" fmla="*/ 0 w 1056"/>
                <a:gd name="T3" fmla="*/ 528 h 1056"/>
                <a:gd name="T4" fmla="*/ 80 w 1056"/>
                <a:gd name="T5" fmla="*/ 807 h 1056"/>
                <a:gd name="T6" fmla="*/ 34 w 1056"/>
                <a:gd name="T7" fmla="*/ 1019 h 1056"/>
                <a:gd name="T8" fmla="*/ 212 w 1056"/>
                <a:gd name="T9" fmla="*/ 951 h 1056"/>
                <a:gd name="T10" fmla="*/ 528 w 1056"/>
                <a:gd name="T11" fmla="*/ 1056 h 1056"/>
                <a:gd name="T12" fmla="*/ 1056 w 1056"/>
                <a:gd name="T13" fmla="*/ 528 h 1056"/>
                <a:gd name="T14" fmla="*/ 528 w 1056"/>
                <a:gd name="T15" fmla="*/ 0 h 1056"/>
                <a:gd name="T16" fmla="*/ 559 w 1056"/>
                <a:gd name="T17" fmla="*/ 801 h 1056"/>
                <a:gd name="T18" fmla="*/ 518 w 1056"/>
                <a:gd name="T19" fmla="*/ 817 h 1056"/>
                <a:gd name="T20" fmla="*/ 477 w 1056"/>
                <a:gd name="T21" fmla="*/ 801 h 1056"/>
                <a:gd name="T22" fmla="*/ 459 w 1056"/>
                <a:gd name="T23" fmla="*/ 758 h 1056"/>
                <a:gd name="T24" fmla="*/ 476 w 1056"/>
                <a:gd name="T25" fmla="*/ 717 h 1056"/>
                <a:gd name="T26" fmla="*/ 518 w 1056"/>
                <a:gd name="T27" fmla="*/ 701 h 1056"/>
                <a:gd name="T28" fmla="*/ 559 w 1056"/>
                <a:gd name="T29" fmla="*/ 717 h 1056"/>
                <a:gd name="T30" fmla="*/ 576 w 1056"/>
                <a:gd name="T31" fmla="*/ 758 h 1056"/>
                <a:gd name="T32" fmla="*/ 559 w 1056"/>
                <a:gd name="T33" fmla="*/ 801 h 1056"/>
                <a:gd name="T34" fmla="*/ 707 w 1056"/>
                <a:gd name="T35" fmla="*/ 454 h 1056"/>
                <a:gd name="T36" fmla="*/ 675 w 1056"/>
                <a:gd name="T37" fmla="*/ 497 h 1056"/>
                <a:gd name="T38" fmla="*/ 609 w 1056"/>
                <a:gd name="T39" fmla="*/ 558 h 1056"/>
                <a:gd name="T40" fmla="*/ 588 w 1056"/>
                <a:gd name="T41" fmla="*/ 579 h 1056"/>
                <a:gd name="T42" fmla="*/ 576 w 1056"/>
                <a:gd name="T43" fmla="*/ 596 h 1056"/>
                <a:gd name="T44" fmla="*/ 570 w 1056"/>
                <a:gd name="T45" fmla="*/ 611 h 1056"/>
                <a:gd name="T46" fmla="*/ 563 w 1056"/>
                <a:gd name="T47" fmla="*/ 637 h 1056"/>
                <a:gd name="T48" fmla="*/ 557 w 1056"/>
                <a:gd name="T49" fmla="*/ 669 h 1056"/>
                <a:gd name="T50" fmla="*/ 472 w 1056"/>
                <a:gd name="T51" fmla="*/ 669 h 1056"/>
                <a:gd name="T52" fmla="*/ 470 w 1056"/>
                <a:gd name="T53" fmla="*/ 625 h 1056"/>
                <a:gd name="T54" fmla="*/ 480 w 1056"/>
                <a:gd name="T55" fmla="*/ 569 h 1056"/>
                <a:gd name="T56" fmla="*/ 506 w 1056"/>
                <a:gd name="T57" fmla="*/ 527 h 1056"/>
                <a:gd name="T58" fmla="*/ 551 w 1056"/>
                <a:gd name="T59" fmla="*/ 484 h 1056"/>
                <a:gd name="T60" fmla="*/ 587 w 1056"/>
                <a:gd name="T61" fmla="*/ 452 h 1056"/>
                <a:gd name="T62" fmla="*/ 606 w 1056"/>
                <a:gd name="T63" fmla="*/ 427 h 1056"/>
                <a:gd name="T64" fmla="*/ 614 w 1056"/>
                <a:gd name="T65" fmla="*/ 397 h 1056"/>
                <a:gd name="T66" fmla="*/ 590 w 1056"/>
                <a:gd name="T67" fmla="*/ 345 h 1056"/>
                <a:gd name="T68" fmla="*/ 531 w 1056"/>
                <a:gd name="T69" fmla="*/ 324 h 1056"/>
                <a:gd name="T70" fmla="*/ 468 w 1056"/>
                <a:gd name="T71" fmla="*/ 345 h 1056"/>
                <a:gd name="T72" fmla="*/ 434 w 1056"/>
                <a:gd name="T73" fmla="*/ 409 h 1056"/>
                <a:gd name="T74" fmla="*/ 334 w 1056"/>
                <a:gd name="T75" fmla="*/ 410 h 1056"/>
                <a:gd name="T76" fmla="*/ 356 w 1056"/>
                <a:gd name="T77" fmla="*/ 329 h 1056"/>
                <a:gd name="T78" fmla="*/ 425 w 1056"/>
                <a:gd name="T79" fmla="*/ 267 h 1056"/>
                <a:gd name="T80" fmla="*/ 531 w 1056"/>
                <a:gd name="T81" fmla="*/ 242 h 1056"/>
                <a:gd name="T82" fmla="*/ 630 w 1056"/>
                <a:gd name="T83" fmla="*/ 263 h 1056"/>
                <a:gd name="T84" fmla="*/ 697 w 1056"/>
                <a:gd name="T85" fmla="*/ 319 h 1056"/>
                <a:gd name="T86" fmla="*/ 720 w 1056"/>
                <a:gd name="T87" fmla="*/ 397 h 1056"/>
                <a:gd name="T88" fmla="*/ 707 w 1056"/>
                <a:gd name="T89" fmla="*/ 454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56" h="1056">
                  <a:moveTo>
                    <a:pt x="528" y="0"/>
                  </a:moveTo>
                  <a:cubicBezTo>
                    <a:pt x="236" y="0"/>
                    <a:pt x="0" y="236"/>
                    <a:pt x="0" y="528"/>
                  </a:cubicBezTo>
                  <a:cubicBezTo>
                    <a:pt x="0" y="630"/>
                    <a:pt x="29" y="726"/>
                    <a:pt x="80" y="807"/>
                  </a:cubicBezTo>
                  <a:cubicBezTo>
                    <a:pt x="34" y="1019"/>
                    <a:pt x="34" y="1019"/>
                    <a:pt x="34" y="1019"/>
                  </a:cubicBezTo>
                  <a:cubicBezTo>
                    <a:pt x="212" y="951"/>
                    <a:pt x="212" y="951"/>
                    <a:pt x="212" y="951"/>
                  </a:cubicBezTo>
                  <a:cubicBezTo>
                    <a:pt x="300" y="1017"/>
                    <a:pt x="410" y="1056"/>
                    <a:pt x="528" y="1056"/>
                  </a:cubicBezTo>
                  <a:cubicBezTo>
                    <a:pt x="820" y="1056"/>
                    <a:pt x="1056" y="819"/>
                    <a:pt x="1056" y="528"/>
                  </a:cubicBezTo>
                  <a:cubicBezTo>
                    <a:pt x="1056" y="236"/>
                    <a:pt x="820" y="0"/>
                    <a:pt x="528" y="0"/>
                  </a:cubicBezTo>
                  <a:close/>
                  <a:moveTo>
                    <a:pt x="559" y="801"/>
                  </a:moveTo>
                  <a:cubicBezTo>
                    <a:pt x="547" y="811"/>
                    <a:pt x="534" y="817"/>
                    <a:pt x="518" y="817"/>
                  </a:cubicBezTo>
                  <a:cubicBezTo>
                    <a:pt x="503" y="817"/>
                    <a:pt x="489" y="812"/>
                    <a:pt x="477" y="801"/>
                  </a:cubicBezTo>
                  <a:cubicBezTo>
                    <a:pt x="465" y="791"/>
                    <a:pt x="459" y="777"/>
                    <a:pt x="459" y="758"/>
                  </a:cubicBezTo>
                  <a:cubicBezTo>
                    <a:pt x="459" y="742"/>
                    <a:pt x="465" y="729"/>
                    <a:pt x="476" y="717"/>
                  </a:cubicBezTo>
                  <a:cubicBezTo>
                    <a:pt x="488" y="706"/>
                    <a:pt x="502" y="701"/>
                    <a:pt x="518" y="701"/>
                  </a:cubicBezTo>
                  <a:cubicBezTo>
                    <a:pt x="535" y="701"/>
                    <a:pt x="548" y="706"/>
                    <a:pt x="559" y="717"/>
                  </a:cubicBezTo>
                  <a:cubicBezTo>
                    <a:pt x="571" y="729"/>
                    <a:pt x="576" y="742"/>
                    <a:pt x="576" y="758"/>
                  </a:cubicBezTo>
                  <a:cubicBezTo>
                    <a:pt x="576" y="777"/>
                    <a:pt x="570" y="791"/>
                    <a:pt x="559" y="801"/>
                  </a:cubicBezTo>
                  <a:close/>
                  <a:moveTo>
                    <a:pt x="707" y="454"/>
                  </a:moveTo>
                  <a:cubicBezTo>
                    <a:pt x="698" y="471"/>
                    <a:pt x="687" y="485"/>
                    <a:pt x="675" y="497"/>
                  </a:cubicBezTo>
                  <a:cubicBezTo>
                    <a:pt x="663" y="509"/>
                    <a:pt x="641" y="530"/>
                    <a:pt x="609" y="558"/>
                  </a:cubicBezTo>
                  <a:cubicBezTo>
                    <a:pt x="600" y="566"/>
                    <a:pt x="593" y="573"/>
                    <a:pt x="588" y="579"/>
                  </a:cubicBezTo>
                  <a:cubicBezTo>
                    <a:pt x="582" y="585"/>
                    <a:pt x="578" y="591"/>
                    <a:pt x="576" y="596"/>
                  </a:cubicBezTo>
                  <a:cubicBezTo>
                    <a:pt x="573" y="601"/>
                    <a:pt x="571" y="606"/>
                    <a:pt x="570" y="611"/>
                  </a:cubicBezTo>
                  <a:cubicBezTo>
                    <a:pt x="568" y="616"/>
                    <a:pt x="566" y="625"/>
                    <a:pt x="563" y="637"/>
                  </a:cubicBezTo>
                  <a:cubicBezTo>
                    <a:pt x="561" y="652"/>
                    <a:pt x="566" y="661"/>
                    <a:pt x="557" y="669"/>
                  </a:cubicBezTo>
                  <a:cubicBezTo>
                    <a:pt x="472" y="669"/>
                    <a:pt x="472" y="669"/>
                    <a:pt x="472" y="669"/>
                  </a:cubicBezTo>
                  <a:cubicBezTo>
                    <a:pt x="463" y="661"/>
                    <a:pt x="470" y="643"/>
                    <a:pt x="470" y="625"/>
                  </a:cubicBezTo>
                  <a:cubicBezTo>
                    <a:pt x="470" y="603"/>
                    <a:pt x="473" y="585"/>
                    <a:pt x="480" y="569"/>
                  </a:cubicBezTo>
                  <a:cubicBezTo>
                    <a:pt x="486" y="553"/>
                    <a:pt x="495" y="539"/>
                    <a:pt x="506" y="527"/>
                  </a:cubicBezTo>
                  <a:cubicBezTo>
                    <a:pt x="518" y="515"/>
                    <a:pt x="533" y="501"/>
                    <a:pt x="551" y="484"/>
                  </a:cubicBezTo>
                  <a:cubicBezTo>
                    <a:pt x="568" y="470"/>
                    <a:pt x="580" y="459"/>
                    <a:pt x="587" y="452"/>
                  </a:cubicBezTo>
                  <a:cubicBezTo>
                    <a:pt x="595" y="444"/>
                    <a:pt x="601" y="436"/>
                    <a:pt x="606" y="427"/>
                  </a:cubicBezTo>
                  <a:cubicBezTo>
                    <a:pt x="611" y="418"/>
                    <a:pt x="614" y="408"/>
                    <a:pt x="614" y="397"/>
                  </a:cubicBezTo>
                  <a:cubicBezTo>
                    <a:pt x="614" y="377"/>
                    <a:pt x="606" y="359"/>
                    <a:pt x="590" y="345"/>
                  </a:cubicBezTo>
                  <a:cubicBezTo>
                    <a:pt x="575" y="331"/>
                    <a:pt x="555" y="324"/>
                    <a:pt x="531" y="324"/>
                  </a:cubicBezTo>
                  <a:cubicBezTo>
                    <a:pt x="502" y="324"/>
                    <a:pt x="482" y="331"/>
                    <a:pt x="468" y="345"/>
                  </a:cubicBezTo>
                  <a:cubicBezTo>
                    <a:pt x="455" y="360"/>
                    <a:pt x="434" y="409"/>
                    <a:pt x="434" y="409"/>
                  </a:cubicBezTo>
                  <a:cubicBezTo>
                    <a:pt x="334" y="410"/>
                    <a:pt x="334" y="410"/>
                    <a:pt x="334" y="410"/>
                  </a:cubicBezTo>
                  <a:cubicBezTo>
                    <a:pt x="334" y="410"/>
                    <a:pt x="340" y="355"/>
                    <a:pt x="356" y="329"/>
                  </a:cubicBezTo>
                  <a:cubicBezTo>
                    <a:pt x="372" y="304"/>
                    <a:pt x="395" y="283"/>
                    <a:pt x="425" y="267"/>
                  </a:cubicBezTo>
                  <a:cubicBezTo>
                    <a:pt x="455" y="250"/>
                    <a:pt x="491" y="242"/>
                    <a:pt x="531" y="242"/>
                  </a:cubicBezTo>
                  <a:cubicBezTo>
                    <a:pt x="568" y="242"/>
                    <a:pt x="601" y="249"/>
                    <a:pt x="630" y="263"/>
                  </a:cubicBezTo>
                  <a:cubicBezTo>
                    <a:pt x="659" y="277"/>
                    <a:pt x="681" y="295"/>
                    <a:pt x="697" y="319"/>
                  </a:cubicBezTo>
                  <a:cubicBezTo>
                    <a:pt x="712" y="343"/>
                    <a:pt x="720" y="369"/>
                    <a:pt x="720" y="397"/>
                  </a:cubicBezTo>
                  <a:cubicBezTo>
                    <a:pt x="720" y="419"/>
                    <a:pt x="716" y="438"/>
                    <a:pt x="707" y="454"/>
                  </a:cubicBezTo>
                  <a:close/>
                </a:path>
              </a:pathLst>
            </a:custGeom>
            <a:solidFill>
              <a:srgbClr val="FFFFFF">
                <a:alpha val="50000"/>
              </a:srgbClr>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7" name="TextBox 26"/>
          <p:cNvSpPr txBox="1"/>
          <p:nvPr/>
        </p:nvSpPr>
        <p:spPr>
          <a:xfrm>
            <a:off x="0" y="4167495"/>
            <a:ext cx="9144000" cy="437043"/>
          </a:xfrm>
          <a:prstGeom prst="rect">
            <a:avLst/>
          </a:prstGeom>
          <a:noFill/>
        </p:spPr>
        <p:txBody>
          <a:bodyPr wrap="square" rtlCol="0">
            <a:spAutoFit/>
          </a:bodyPr>
          <a:lstStyle/>
          <a:p>
            <a:pPr algn="ctr">
              <a:lnSpc>
                <a:spcPct val="70000"/>
              </a:lnSpc>
            </a:pPr>
            <a:r>
              <a:rPr lang="en-US" sz="3200" dirty="0">
                <a:solidFill>
                  <a:schemeClr val="accent3"/>
                </a:solidFill>
                <a:latin typeface="+mj-lt"/>
              </a:rPr>
              <a:t>Ignite innovation and productivity through transformed workplaces</a:t>
            </a:r>
          </a:p>
        </p:txBody>
      </p:sp>
      <p:pic>
        <p:nvPicPr>
          <p:cNvPr id="33" name="Picture 3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043938" y="1447509"/>
            <a:ext cx="3746108" cy="2529768"/>
          </a:xfrm>
          <a:prstGeom prst="rect">
            <a:avLst/>
          </a:prstGeom>
        </p:spPr>
      </p:pic>
      <p:pic>
        <p:nvPicPr>
          <p:cNvPr id="26" name="Picture 2" descr="http://www.guidedroid.org/back-button.jpg">
            <a:hlinkClick r:id="rId8" action="ppaction://hlinksldjump"/>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8152355" y="-6"/>
            <a:ext cx="991643" cy="539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68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 y="63"/>
            <a:ext cx="9144002" cy="4803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0" y="0"/>
            <a:ext cx="9144000" cy="4805505"/>
          </a:xfrm>
          <a:prstGeom prst="rect">
            <a:avLst/>
          </a:prstGeom>
          <a:gradFill>
            <a:gsLst>
              <a:gs pos="0">
                <a:schemeClr val="accent1">
                  <a:alpha val="60000"/>
                </a:schemeClr>
              </a:gs>
              <a:gs pos="50000">
                <a:schemeClr val="accent1">
                  <a:alpha val="16000"/>
                </a:schemeClr>
              </a:gs>
              <a:gs pos="100000">
                <a:schemeClr val="accent1">
                  <a:alpha val="60000"/>
                </a:schemeClr>
              </a:gs>
            </a:gsLst>
            <a:lin ang="0" scaled="1"/>
          </a:gradFill>
          <a:ln w="26425" cap="flat" cmpd="sng" algn="ctr">
            <a:noFill/>
            <a:prstDash val="solid"/>
          </a:ln>
          <a:effectLst/>
        </p:spPr>
        <p:txBody>
          <a:bodyPr lIns="57150" tIns="28575" rIns="57150" bIns="28575"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smtClean="0">
              <a:ln>
                <a:noFill/>
              </a:ln>
              <a:solidFill>
                <a:prstClr val="white"/>
              </a:solidFill>
              <a:effectLst/>
              <a:uLnTx/>
              <a:uFillTx/>
              <a:latin typeface="Intel Clear"/>
              <a:ea typeface="+mn-ea"/>
              <a:cs typeface="+mn-cs"/>
            </a:endParaRPr>
          </a:p>
        </p:txBody>
      </p:sp>
      <p:sp>
        <p:nvSpPr>
          <p:cNvPr id="7" name="Rectangle 6"/>
          <p:cNvSpPr/>
          <p:nvPr/>
        </p:nvSpPr>
        <p:spPr>
          <a:xfrm>
            <a:off x="353965" y="1863941"/>
            <a:ext cx="8436072" cy="997190"/>
          </a:xfrm>
          <a:prstGeom prst="rect">
            <a:avLst/>
          </a:prstGeom>
          <a:noFill/>
          <a:ln w="26425" cap="flat" cmpd="sng" algn="ctr">
            <a:noFill/>
            <a:prstDash val="solid"/>
          </a:ln>
          <a:effectLst/>
        </p:spPr>
        <p:txBody>
          <a:bodyPr wrap="square" lIns="91431" tIns="45717" rIns="91431" bIns="45717" rtlCol="0" anchor="ctr">
            <a:spAutoFit/>
          </a:bodyPr>
          <a:lstStyle/>
          <a:p>
            <a:pPr lvl="0" algn="ctr" defTabSz="457145">
              <a:lnSpc>
                <a:spcPct val="70000"/>
              </a:lnSpc>
              <a:defRPr/>
            </a:pPr>
            <a:r>
              <a:rPr lang="en-US" sz="8400" kern="0" dirty="0">
                <a:solidFill>
                  <a:srgbClr val="FC4C02">
                    <a:alpha val="90000"/>
                  </a:srgbClr>
                </a:solidFill>
                <a:latin typeface="Intel Clear Pro"/>
              </a:rPr>
              <a:t>’SMAC’ – THE THIRD </a:t>
            </a:r>
            <a:r>
              <a:rPr lang="en-US" sz="8400" kern="0" dirty="0" smtClean="0">
                <a:solidFill>
                  <a:srgbClr val="FC4C02">
                    <a:alpha val="90000"/>
                  </a:srgbClr>
                </a:solidFill>
                <a:latin typeface="Intel Clear Pro"/>
              </a:rPr>
              <a:t>PLATFORM</a:t>
            </a:r>
            <a:endParaRPr kumimoji="0" lang="en-US" sz="8400" b="0" i="0" u="none" strike="noStrike" kern="0" cap="none" spc="0" normalizeH="0" baseline="0" noProof="0" dirty="0">
              <a:ln>
                <a:noFill/>
              </a:ln>
              <a:solidFill>
                <a:srgbClr val="FC4C02">
                  <a:alpha val="90000"/>
                </a:srgbClr>
              </a:solidFill>
              <a:effectLst/>
              <a:uLnTx/>
              <a:uFillTx/>
              <a:latin typeface="Intel Clear Pro"/>
            </a:endParaRPr>
          </a:p>
        </p:txBody>
      </p:sp>
      <p:sp>
        <p:nvSpPr>
          <p:cNvPr id="2" name="Slide Number Placeholder 1"/>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24</a:t>
            </a:fld>
            <a:endParaRPr lang="en-US" dirty="0"/>
          </a:p>
        </p:txBody>
      </p:sp>
    </p:spTree>
    <p:extLst>
      <p:ext uri="{BB962C8B-B14F-4D97-AF65-F5344CB8AC3E}">
        <p14:creationId xmlns:p14="http://schemas.microsoft.com/office/powerpoint/2010/main" val="378003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6443" b="17614"/>
          <a:stretch/>
        </p:blipFill>
        <p:spPr>
          <a:xfrm>
            <a:off x="0" y="3"/>
            <a:ext cx="4572000" cy="2571747"/>
          </a:xfrm>
          <a:prstGeom prst="rect">
            <a:avLst/>
          </a:prstGeom>
        </p:spPr>
      </p:pic>
      <p:pic>
        <p:nvPicPr>
          <p:cNvPr id="17"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572679" y="9"/>
            <a:ext cx="4570643" cy="2571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t="12739" b="343"/>
          <a:stretch/>
        </p:blipFill>
        <p:spPr>
          <a:xfrm>
            <a:off x="0" y="2571747"/>
            <a:ext cx="4572000" cy="2571753"/>
          </a:xfrm>
          <a:prstGeom prst="rect">
            <a:avLst/>
          </a:prstGeom>
        </p:spPr>
      </p:pic>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t="8221" b="7423"/>
          <a:stretch/>
        </p:blipFill>
        <p:spPr>
          <a:xfrm>
            <a:off x="4572000" y="2571868"/>
            <a:ext cx="4572000" cy="2571751"/>
          </a:xfrm>
          <a:prstGeom prst="rect">
            <a:avLst/>
          </a:prstGeom>
        </p:spPr>
      </p:pic>
      <p:sp>
        <p:nvSpPr>
          <p:cNvPr id="26" name="Rectangle 25"/>
          <p:cNvSpPr/>
          <p:nvPr/>
        </p:nvSpPr>
        <p:spPr>
          <a:xfrm>
            <a:off x="0" y="1492249"/>
            <a:ext cx="9144000" cy="215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chorCtr="0"/>
          <a:lstStyle/>
          <a:p>
            <a:pPr algn="ctr"/>
            <a:r>
              <a:rPr lang="en-US" sz="4400" dirty="0">
                <a:solidFill>
                  <a:srgbClr val="FFFFFF"/>
                </a:solidFill>
                <a:latin typeface="Neo Sans Intel Light"/>
              </a:rPr>
              <a:t>What’s making this all possible?</a:t>
            </a:r>
          </a:p>
        </p:txBody>
      </p:sp>
      <p:pic>
        <p:nvPicPr>
          <p:cNvPr id="21" name="Picture 20"/>
          <p:cNvPicPr>
            <a:picLocks noChangeAspect="1"/>
          </p:cNvPicPr>
          <p:nvPr/>
        </p:nvPicPr>
        <p:blipFill rotWithShape="1">
          <a:blip r:embed="rId11" cstate="print">
            <a:extLst>
              <a:ext uri="{28A0092B-C50C-407E-A947-70E740481C1C}">
                <a14:useLocalDpi xmlns:a14="http://schemas.microsoft.com/office/drawing/2010/main" val="0"/>
              </a:ext>
            </a:extLst>
          </a:blip>
          <a:srcRect t="6443" b="17614"/>
          <a:stretch/>
        </p:blipFill>
        <p:spPr>
          <a:xfrm>
            <a:off x="0" y="3"/>
            <a:ext cx="4572000" cy="2571747"/>
          </a:xfrm>
          <a:prstGeom prst="rect">
            <a:avLst/>
          </a:prstGeom>
        </p:spPr>
      </p:pic>
      <p:pic>
        <p:nvPicPr>
          <p:cNvPr id="22"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572679" y="9"/>
            <a:ext cx="4570643" cy="2571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13" cstate="print">
            <a:extLst>
              <a:ext uri="{28A0092B-C50C-407E-A947-70E740481C1C}">
                <a14:useLocalDpi xmlns:a14="http://schemas.microsoft.com/office/drawing/2010/main" val="0"/>
              </a:ext>
            </a:extLst>
          </a:blip>
          <a:srcRect t="12739" b="343"/>
          <a:stretch/>
        </p:blipFill>
        <p:spPr>
          <a:xfrm>
            <a:off x="0" y="2571747"/>
            <a:ext cx="4572000" cy="2571753"/>
          </a:xfrm>
          <a:prstGeom prst="rect">
            <a:avLst/>
          </a:prstGeom>
        </p:spPr>
      </p:pic>
      <p:pic>
        <p:nvPicPr>
          <p:cNvPr id="24" name="Picture 23"/>
          <p:cNvPicPr>
            <a:picLocks noChangeAspect="1"/>
          </p:cNvPicPr>
          <p:nvPr/>
        </p:nvPicPr>
        <p:blipFill rotWithShape="1">
          <a:blip r:embed="rId14" cstate="print">
            <a:extLst>
              <a:ext uri="{28A0092B-C50C-407E-A947-70E740481C1C}">
                <a14:useLocalDpi xmlns:a14="http://schemas.microsoft.com/office/drawing/2010/main" val="0"/>
              </a:ext>
            </a:extLst>
          </a:blip>
          <a:srcRect t="8221" b="7423"/>
          <a:stretch/>
        </p:blipFill>
        <p:spPr>
          <a:xfrm>
            <a:off x="4572000" y="2571749"/>
            <a:ext cx="4572000" cy="2571750"/>
          </a:xfrm>
          <a:prstGeom prst="rect">
            <a:avLst/>
          </a:prstGeom>
        </p:spPr>
      </p:pic>
      <p:sp>
        <p:nvSpPr>
          <p:cNvPr id="30" name="Rectangle 29"/>
          <p:cNvSpPr/>
          <p:nvPr/>
        </p:nvSpPr>
        <p:spPr>
          <a:xfrm>
            <a:off x="0" y="112"/>
            <a:ext cx="4572000" cy="2194817"/>
          </a:xfrm>
          <a:prstGeom prst="rect">
            <a:avLst/>
          </a:prstGeom>
          <a:gradFill>
            <a:gsLst>
              <a:gs pos="0">
                <a:schemeClr val="tx2">
                  <a:alpha val="70000"/>
                  <a:lumMod val="64000"/>
                </a:schemeClr>
              </a:gs>
              <a:gs pos="100000">
                <a:schemeClr val="accent3">
                  <a:alpha val="0"/>
                  <a:lumMod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tIns="274320" rIns="548640" bIns="274320" rtlCol="0" anchor="t" anchorCtr="0"/>
          <a:lstStyle/>
          <a:p>
            <a:endParaRPr lang="en-US" sz="4800" dirty="0">
              <a:solidFill>
                <a:srgbClr val="FFFFFF"/>
              </a:solidFill>
              <a:latin typeface="Neo Sans Intel Light"/>
            </a:endParaRPr>
          </a:p>
        </p:txBody>
      </p:sp>
      <p:sp>
        <p:nvSpPr>
          <p:cNvPr id="31" name="Rectangle 30"/>
          <p:cNvSpPr/>
          <p:nvPr/>
        </p:nvSpPr>
        <p:spPr>
          <a:xfrm>
            <a:off x="4572000" y="112"/>
            <a:ext cx="4572000" cy="2194817"/>
          </a:xfrm>
          <a:prstGeom prst="rect">
            <a:avLst/>
          </a:prstGeom>
          <a:gradFill>
            <a:gsLst>
              <a:gs pos="0">
                <a:schemeClr val="tx2">
                  <a:alpha val="70000"/>
                  <a:lumMod val="64000"/>
                </a:schemeClr>
              </a:gs>
              <a:gs pos="100000">
                <a:schemeClr val="accent3">
                  <a:alpha val="0"/>
                  <a:lumMod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tIns="274320" rIns="548640" bIns="274320" rtlCol="0" anchor="t" anchorCtr="0"/>
          <a:lstStyle/>
          <a:p>
            <a:pPr algn="r"/>
            <a:endParaRPr lang="en-US" sz="4800" dirty="0">
              <a:solidFill>
                <a:srgbClr val="FFFFFF"/>
              </a:solidFill>
              <a:latin typeface="Neo Sans Intel Light"/>
            </a:endParaRPr>
          </a:p>
        </p:txBody>
      </p:sp>
      <p:sp>
        <p:nvSpPr>
          <p:cNvPr id="32" name="Rectangle 31"/>
          <p:cNvSpPr/>
          <p:nvPr/>
        </p:nvSpPr>
        <p:spPr>
          <a:xfrm>
            <a:off x="0" y="2948684"/>
            <a:ext cx="4572000" cy="2194815"/>
          </a:xfrm>
          <a:prstGeom prst="rect">
            <a:avLst/>
          </a:prstGeom>
          <a:gradFill flip="none" rotWithShape="1">
            <a:gsLst>
              <a:gs pos="0">
                <a:schemeClr val="tx2">
                  <a:lumMod val="53000"/>
                  <a:alpha val="70000"/>
                </a:schemeClr>
              </a:gs>
              <a:gs pos="100000">
                <a:schemeClr val="accent3">
                  <a:alpha val="0"/>
                  <a:lumMod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tIns="274320" rIns="548640" bIns="274320" rtlCol="0" anchor="b" anchorCtr="0"/>
          <a:lstStyle/>
          <a:p>
            <a:endParaRPr lang="en-US" sz="4800" dirty="0">
              <a:solidFill>
                <a:srgbClr val="FFFFFF"/>
              </a:solidFill>
              <a:latin typeface="Neo Sans Intel Light"/>
            </a:endParaRPr>
          </a:p>
        </p:txBody>
      </p:sp>
      <p:sp>
        <p:nvSpPr>
          <p:cNvPr id="33" name="Rectangle 32"/>
          <p:cNvSpPr/>
          <p:nvPr/>
        </p:nvSpPr>
        <p:spPr>
          <a:xfrm>
            <a:off x="4572000" y="2948684"/>
            <a:ext cx="4572000" cy="2194815"/>
          </a:xfrm>
          <a:prstGeom prst="rect">
            <a:avLst/>
          </a:prstGeom>
          <a:gradFill flip="none" rotWithShape="1">
            <a:gsLst>
              <a:gs pos="0">
                <a:schemeClr val="tx2">
                  <a:lumMod val="53000"/>
                  <a:alpha val="70000"/>
                </a:schemeClr>
              </a:gs>
              <a:gs pos="100000">
                <a:schemeClr val="accent3">
                  <a:alpha val="0"/>
                  <a:lumMod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tIns="274320" rIns="548640" bIns="274320" rtlCol="0" anchor="b" anchorCtr="0"/>
          <a:lstStyle/>
          <a:p>
            <a:pPr algn="r"/>
            <a:endParaRPr lang="en-US" sz="4800" dirty="0">
              <a:solidFill>
                <a:srgbClr val="FFFFFF"/>
              </a:solidFill>
              <a:latin typeface="Neo Sans Intel Light"/>
            </a:endParaRPr>
          </a:p>
        </p:txBody>
      </p:sp>
      <p:sp>
        <p:nvSpPr>
          <p:cNvPr id="25" name="Rectangle 24"/>
          <p:cNvSpPr/>
          <p:nvPr/>
        </p:nvSpPr>
        <p:spPr>
          <a:xfrm>
            <a:off x="0" y="226315"/>
            <a:ext cx="4572000" cy="1968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8640" tIns="274320" rIns="548640" bIns="274320" rtlCol="0" anchor="t" anchorCtr="0"/>
          <a:lstStyle/>
          <a:p>
            <a:r>
              <a:rPr lang="en-US" sz="4800" u="sng" dirty="0">
                <a:solidFill>
                  <a:srgbClr val="FFDA00"/>
                </a:solidFill>
                <a:latin typeface="Neo Sans Intel Light"/>
              </a:rPr>
              <a:t>S</a:t>
            </a:r>
            <a:r>
              <a:rPr lang="en-US" sz="4800" dirty="0">
                <a:solidFill>
                  <a:srgbClr val="FFFFFF"/>
                </a:solidFill>
                <a:latin typeface="Neo Sans Intel Light"/>
              </a:rPr>
              <a:t>ocial</a:t>
            </a:r>
          </a:p>
        </p:txBody>
      </p:sp>
      <p:sp>
        <p:nvSpPr>
          <p:cNvPr id="27" name="Rectangle 26"/>
          <p:cNvSpPr/>
          <p:nvPr/>
        </p:nvSpPr>
        <p:spPr>
          <a:xfrm>
            <a:off x="4572000" y="226315"/>
            <a:ext cx="4572000" cy="1968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8640" tIns="274320" rIns="548640" bIns="274320" rtlCol="0" anchor="t" anchorCtr="0"/>
          <a:lstStyle/>
          <a:p>
            <a:pPr algn="r"/>
            <a:r>
              <a:rPr lang="en-US" sz="4800" u="sng" dirty="0">
                <a:solidFill>
                  <a:srgbClr val="FFDA00"/>
                </a:solidFill>
                <a:latin typeface="Neo Sans Intel Light"/>
              </a:rPr>
              <a:t>M</a:t>
            </a:r>
            <a:r>
              <a:rPr lang="en-US" sz="4800" dirty="0">
                <a:solidFill>
                  <a:srgbClr val="FFFFFF"/>
                </a:solidFill>
                <a:latin typeface="Neo Sans Intel Light"/>
              </a:rPr>
              <a:t>obile</a:t>
            </a:r>
          </a:p>
        </p:txBody>
      </p:sp>
      <p:sp>
        <p:nvSpPr>
          <p:cNvPr id="28" name="Rectangle 27"/>
          <p:cNvSpPr/>
          <p:nvPr/>
        </p:nvSpPr>
        <p:spPr>
          <a:xfrm>
            <a:off x="0" y="2948806"/>
            <a:ext cx="4572000" cy="1737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8640" tIns="274320" rIns="548640" bIns="274320" rtlCol="0" anchor="b" anchorCtr="0"/>
          <a:lstStyle/>
          <a:p>
            <a:r>
              <a:rPr lang="en-US" sz="4800" u="sng" dirty="0">
                <a:solidFill>
                  <a:srgbClr val="FFDA00"/>
                </a:solidFill>
                <a:latin typeface="Neo Sans Intel Light"/>
              </a:rPr>
              <a:t>A</a:t>
            </a:r>
            <a:r>
              <a:rPr lang="en-US" sz="4800" dirty="0">
                <a:solidFill>
                  <a:srgbClr val="FFFFFF"/>
                </a:solidFill>
                <a:latin typeface="Neo Sans Intel Light"/>
              </a:rPr>
              <a:t>nalytics</a:t>
            </a:r>
          </a:p>
        </p:txBody>
      </p:sp>
      <p:sp>
        <p:nvSpPr>
          <p:cNvPr id="29" name="Rectangle 28"/>
          <p:cNvSpPr/>
          <p:nvPr/>
        </p:nvSpPr>
        <p:spPr>
          <a:xfrm>
            <a:off x="4572000" y="2948806"/>
            <a:ext cx="4572000" cy="1737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8640" tIns="274320" rIns="548640" bIns="274320" rtlCol="0" anchor="b" anchorCtr="0"/>
          <a:lstStyle/>
          <a:p>
            <a:pPr algn="r"/>
            <a:r>
              <a:rPr lang="en-US" sz="4800" u="sng" dirty="0">
                <a:solidFill>
                  <a:srgbClr val="FFDA00"/>
                </a:solidFill>
                <a:latin typeface="Neo Sans Intel Light"/>
              </a:rPr>
              <a:t>C</a:t>
            </a:r>
            <a:r>
              <a:rPr lang="en-US" sz="4800" dirty="0">
                <a:solidFill>
                  <a:srgbClr val="FFFFFF"/>
                </a:solidFill>
                <a:latin typeface="Neo Sans Intel Light"/>
              </a:rPr>
              <a:t>loud</a:t>
            </a:r>
          </a:p>
        </p:txBody>
      </p:sp>
      <p:sp>
        <p:nvSpPr>
          <p:cNvPr id="20" name="Rectangle 19"/>
          <p:cNvSpPr/>
          <p:nvPr/>
        </p:nvSpPr>
        <p:spPr>
          <a:xfrm>
            <a:off x="3492500" y="1492249"/>
            <a:ext cx="2159000" cy="215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chorCtr="0"/>
          <a:lstStyle/>
          <a:p>
            <a:pPr algn="ctr"/>
            <a:r>
              <a:rPr lang="en-US" sz="4400" dirty="0">
                <a:solidFill>
                  <a:srgbClr val="FFFFFF"/>
                </a:solidFill>
                <a:latin typeface="Neo Sans Intel Light"/>
              </a:rPr>
              <a:t>The </a:t>
            </a:r>
            <a:r>
              <a:rPr lang="en-US" sz="4400" dirty="0">
                <a:solidFill>
                  <a:srgbClr val="FFDA00"/>
                </a:solidFill>
                <a:latin typeface="Neo Sans Intel Light"/>
              </a:rPr>
              <a:t>SMAC </a:t>
            </a:r>
            <a:r>
              <a:rPr lang="en-US" sz="4400" dirty="0">
                <a:solidFill>
                  <a:srgbClr val="FFFFFF"/>
                </a:solidFill>
                <a:latin typeface="Neo Sans Intel Light"/>
              </a:rPr>
              <a:t>Stack</a:t>
            </a:r>
          </a:p>
        </p:txBody>
      </p:sp>
      <p:grpSp>
        <p:nvGrpSpPr>
          <p:cNvPr id="35" name="Group 34"/>
          <p:cNvGrpSpPr/>
          <p:nvPr/>
        </p:nvGrpSpPr>
        <p:grpSpPr>
          <a:xfrm>
            <a:off x="0" y="4805172"/>
            <a:ext cx="9144000" cy="338328"/>
            <a:chOff x="0" y="4805172"/>
            <a:chExt cx="9144000" cy="338328"/>
          </a:xfrm>
        </p:grpSpPr>
        <p:sp>
          <p:nvSpPr>
            <p:cNvPr id="41" name="Rectangle 7"/>
            <p:cNvSpPr/>
            <p:nvPr userDrawn="1"/>
          </p:nvSpPr>
          <p:spPr>
            <a:xfrm>
              <a:off x="0" y="4805172"/>
              <a:ext cx="9144000" cy="338328"/>
            </a:xfrm>
            <a:custGeom>
              <a:avLst/>
              <a:gdLst/>
              <a:ahLst/>
              <a:cxnLst/>
              <a:rect l="l" t="t" r="r" b="b"/>
              <a:pathLst>
                <a:path w="9144000" h="338328">
                  <a:moveTo>
                    <a:pt x="8305195" y="0"/>
                  </a:moveTo>
                  <a:lnTo>
                    <a:pt x="9144000" y="0"/>
                  </a:lnTo>
                  <a:lnTo>
                    <a:pt x="9144000" y="338328"/>
                  </a:lnTo>
                  <a:lnTo>
                    <a:pt x="0" y="338328"/>
                  </a:lnTo>
                  <a:lnTo>
                    <a:pt x="0" y="222911"/>
                  </a:lnTo>
                  <a:lnTo>
                    <a:pt x="7964978" y="222911"/>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2" name="Straight Connector 41"/>
            <p:cNvCxnSpPr/>
            <p:nvPr userDrawn="1"/>
          </p:nvCxnSpPr>
          <p:spPr>
            <a:xfrm>
              <a:off x="8725284" y="4887146"/>
              <a:ext cx="0" cy="178594"/>
            </a:xfrm>
            <a:prstGeom prst="line">
              <a:avLst/>
            </a:prstGeom>
            <a:ln w="3175">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43" name="Picture 42"/>
            <p:cNvPicPr>
              <a:picLocks noChangeAspect="1"/>
            </p:cNvPicPr>
            <p:nvPr userDrawn="1"/>
          </p:nvPicPr>
          <p:blipFill>
            <a:blip r:embed="rId15">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70974" y="4864100"/>
              <a:ext cx="339404" cy="224686"/>
            </a:xfrm>
            <a:prstGeom prst="rect">
              <a:avLst/>
            </a:prstGeom>
          </p:spPr>
        </p:pic>
        <p:pic>
          <p:nvPicPr>
            <p:cNvPr id="44" name="Picture 3"/>
            <p:cNvPicPr>
              <a:picLocks noChangeAspect="1" noChangeArrowheads="1"/>
            </p:cNvPicPr>
            <p:nvPr userDrawn="1"/>
          </p:nvPicPr>
          <p:blipFill rotWithShape="1">
            <a:blip r:embed="rId17">
              <a:extLst>
                <a:ext uri="{28A0092B-C50C-407E-A947-70E740481C1C}">
                  <a14:useLocalDpi xmlns:a14="http://schemas.microsoft.com/office/drawing/2010/main" val="0"/>
                </a:ext>
              </a:extLst>
            </a:blip>
            <a:srcRect t="19928" b="30071"/>
            <a:stretch/>
          </p:blipFill>
          <p:spPr bwMode="auto">
            <a:xfrm>
              <a:off x="3920898" y="5041924"/>
              <a:ext cx="1302204" cy="8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Slide Number Placeholder 1"/>
          <p:cNvSpPr>
            <a:spLocks noGrp="1"/>
          </p:cNvSpPr>
          <p:nvPr>
            <p:ph type="sldNum" sz="quarter" idx="10"/>
          </p:nvPr>
        </p:nvSpPr>
        <p:spPr>
          <a:xfrm>
            <a:off x="8848344" y="4913930"/>
            <a:ext cx="122229" cy="125034"/>
          </a:xfrm>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25</a:t>
            </a:fld>
            <a:endParaRPr lang="en-US" dirty="0"/>
          </a:p>
        </p:txBody>
      </p:sp>
    </p:spTree>
    <p:custDataLst>
      <p:tags r:id="rId1"/>
    </p:custDataLst>
    <p:extLst>
      <p:ext uri="{BB962C8B-B14F-4D97-AF65-F5344CB8AC3E}">
        <p14:creationId xmlns:p14="http://schemas.microsoft.com/office/powerpoint/2010/main" val="153281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withEffect">
                                  <p:stCondLst>
                                    <p:cond delay="0"/>
                                  </p:stCondLst>
                                  <p:childTnLst>
                                    <p:anim calcmode="lin" valueType="num">
                                      <p:cBhvr additive="base">
                                        <p:cTn id="6" dur="1000"/>
                                        <p:tgtEl>
                                          <p:spTgt spid="26"/>
                                        </p:tgtEl>
                                        <p:attrNameLst>
                                          <p:attrName>ppt_x</p:attrName>
                                        </p:attrNameLst>
                                      </p:cBhvr>
                                      <p:tavLst>
                                        <p:tav tm="0">
                                          <p:val>
                                            <p:strVal val="ppt_x"/>
                                          </p:val>
                                        </p:tav>
                                        <p:tav tm="100000">
                                          <p:val>
                                            <p:strVal val="0-ppt_w/2"/>
                                          </p:val>
                                        </p:tav>
                                      </p:tavLst>
                                    </p:anim>
                                    <p:anim calcmode="lin" valueType="num">
                                      <p:cBhvr additive="base">
                                        <p:cTn id="7" dur="1000"/>
                                        <p:tgtEl>
                                          <p:spTgt spid="26"/>
                                        </p:tgtEl>
                                        <p:attrNameLst>
                                          <p:attrName>ppt_y</p:attrName>
                                        </p:attrNameLst>
                                      </p:cBhvr>
                                      <p:tavLst>
                                        <p:tav tm="0">
                                          <p:val>
                                            <p:strVal val="ppt_y"/>
                                          </p:val>
                                        </p:tav>
                                        <p:tav tm="100000">
                                          <p:val>
                                            <p:strVal val="ppt_y"/>
                                          </p:val>
                                        </p:tav>
                                      </p:tavLst>
                                    </p:anim>
                                    <p:set>
                                      <p:cBhvr>
                                        <p:cTn id="8" dur="1" fill="hold">
                                          <p:stCondLst>
                                            <p:cond delay="999"/>
                                          </p:stCondLst>
                                        </p:cTn>
                                        <p:tgtEl>
                                          <p:spTgt spid="26"/>
                                        </p:tgtEl>
                                        <p:attrNameLst>
                                          <p:attrName>style.visibility</p:attrName>
                                        </p:attrNameLst>
                                      </p:cBhvr>
                                      <p:to>
                                        <p:strVal val="hidden"/>
                                      </p:to>
                                    </p:set>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1000" fill="hold"/>
                                        <p:tgtEl>
                                          <p:spTgt spid="20"/>
                                        </p:tgtEl>
                                        <p:attrNameLst>
                                          <p:attrName>ppt_w</p:attrName>
                                        </p:attrNameLst>
                                      </p:cBhvr>
                                      <p:tavLst>
                                        <p:tav tm="0">
                                          <p:val>
                                            <p:fltVal val="0"/>
                                          </p:val>
                                        </p:tav>
                                        <p:tav tm="100000">
                                          <p:val>
                                            <p:strVal val="#ppt_w"/>
                                          </p:val>
                                        </p:tav>
                                      </p:tavLst>
                                    </p:anim>
                                    <p:anim calcmode="lin" valueType="num">
                                      <p:cBhvr>
                                        <p:cTn id="37" dur="1000" fill="hold"/>
                                        <p:tgtEl>
                                          <p:spTgt spid="20"/>
                                        </p:tgtEl>
                                        <p:attrNameLst>
                                          <p:attrName>ppt_h</p:attrName>
                                        </p:attrNameLst>
                                      </p:cBhvr>
                                      <p:tavLst>
                                        <p:tav tm="0">
                                          <p:val>
                                            <p:fltVal val="0"/>
                                          </p:val>
                                        </p:tav>
                                        <p:tav tm="100000">
                                          <p:val>
                                            <p:strVal val="#ppt_h"/>
                                          </p:val>
                                        </p:tav>
                                      </p:tavLst>
                                    </p:anim>
                                    <p:animEffect transition="in" filter="fade">
                                      <p:cBhvr>
                                        <p:cTn id="38"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p:bldP spid="27" grpId="0"/>
      <p:bldP spid="28" grpId="0"/>
      <p:bldP spid="29" grpId="0"/>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37" name="Group 36"/>
          <p:cNvGrpSpPr/>
          <p:nvPr/>
        </p:nvGrpSpPr>
        <p:grpSpPr>
          <a:xfrm>
            <a:off x="2415281" y="1204797"/>
            <a:ext cx="4313440" cy="2947680"/>
            <a:chOff x="808672" y="0"/>
            <a:chExt cx="7526655" cy="5143499"/>
          </a:xfrm>
        </p:grpSpPr>
        <p:pic>
          <p:nvPicPr>
            <p:cNvPr id="38" name="Picture 3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8672" y="0"/>
              <a:ext cx="7526655" cy="2669104"/>
            </a:xfrm>
            <a:prstGeom prst="rect">
              <a:avLst/>
            </a:prstGeom>
          </p:spPr>
        </p:pic>
        <p:pic>
          <p:nvPicPr>
            <p:cNvPr id="39" name="Picture 3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78090" y="481538"/>
              <a:ext cx="4387818" cy="4375134"/>
            </a:xfrm>
            <a:prstGeom prst="rect">
              <a:avLst/>
            </a:prstGeom>
          </p:spPr>
        </p:pic>
        <p:pic>
          <p:nvPicPr>
            <p:cNvPr id="40" name="Picture 3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08672" y="2669104"/>
              <a:ext cx="7526655" cy="2474395"/>
            </a:xfrm>
            <a:prstGeom prst="rect">
              <a:avLst/>
            </a:prstGeom>
          </p:spPr>
        </p:pic>
      </p:grpSp>
      <p:sp>
        <p:nvSpPr>
          <p:cNvPr id="2" name="Title 1"/>
          <p:cNvSpPr>
            <a:spLocks noGrp="1"/>
          </p:cNvSpPr>
          <p:nvPr>
            <p:ph type="title"/>
          </p:nvPr>
        </p:nvSpPr>
        <p:spPr/>
        <p:txBody>
          <a:bodyPr/>
          <a:lstStyle/>
          <a:p>
            <a:r>
              <a:rPr lang="en-GB" sz="2700" dirty="0" smtClean="0">
                <a:solidFill>
                  <a:schemeClr val="bg1"/>
                </a:solidFill>
              </a:rPr>
              <a:t>SMAC Disrupts Traditional Business, Adds New Ones</a:t>
            </a:r>
            <a:endParaRPr lang="en-US" sz="2700" dirty="0">
              <a:solidFill>
                <a:schemeClr val="bg1"/>
              </a:solidFill>
            </a:endParaRPr>
          </a:p>
        </p:txBody>
      </p:sp>
      <p:sp>
        <p:nvSpPr>
          <p:cNvPr id="35" name="Text Placeholder 6"/>
          <p:cNvSpPr>
            <a:spLocks noGrp="1"/>
          </p:cNvSpPr>
          <p:nvPr>
            <p:ph type="body" sz="quarter" idx="13"/>
          </p:nvPr>
        </p:nvSpPr>
        <p:spPr/>
        <p:txBody>
          <a:bodyPr/>
          <a:lstStyle/>
          <a:p>
            <a:r>
              <a:rPr lang="en-US" dirty="0"/>
              <a:t>Other names and brands may be claimed as the property of others.</a:t>
            </a:r>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26</a:t>
            </a:fld>
            <a:endParaRPr dirty="0"/>
          </a:p>
        </p:txBody>
      </p:sp>
      <p:sp>
        <p:nvSpPr>
          <p:cNvPr id="36" name="TextBox 35"/>
          <p:cNvSpPr txBox="1"/>
          <p:nvPr/>
        </p:nvSpPr>
        <p:spPr>
          <a:xfrm>
            <a:off x="698540" y="969562"/>
            <a:ext cx="1114236" cy="369332"/>
          </a:xfrm>
          <a:prstGeom prst="rect">
            <a:avLst/>
          </a:prstGeom>
          <a:noFill/>
        </p:spPr>
        <p:txBody>
          <a:bodyPr wrap="square" rtlCol="0">
            <a:spAutoFit/>
          </a:bodyPr>
          <a:lstStyle/>
          <a:p>
            <a:r>
              <a:rPr lang="en-GB" b="1" dirty="0" smtClean="0">
                <a:solidFill>
                  <a:prstClr val="white">
                    <a:lumMod val="65000"/>
                  </a:prstClr>
                </a:solidFill>
              </a:rPr>
              <a:t>Amazon</a:t>
            </a:r>
            <a:endParaRPr lang="en-US" b="1" dirty="0" smtClean="0">
              <a:solidFill>
                <a:prstClr val="white">
                  <a:lumMod val="65000"/>
                </a:prstClr>
              </a:solidFill>
            </a:endParaRPr>
          </a:p>
        </p:txBody>
      </p:sp>
      <p:sp>
        <p:nvSpPr>
          <p:cNvPr id="41" name="TextBox 40"/>
          <p:cNvSpPr txBox="1"/>
          <p:nvPr/>
        </p:nvSpPr>
        <p:spPr>
          <a:xfrm>
            <a:off x="2200461" y="1260793"/>
            <a:ext cx="1114236" cy="369332"/>
          </a:xfrm>
          <a:prstGeom prst="rect">
            <a:avLst/>
          </a:prstGeom>
          <a:noFill/>
        </p:spPr>
        <p:txBody>
          <a:bodyPr wrap="square" rtlCol="0">
            <a:spAutoFit/>
          </a:bodyPr>
          <a:lstStyle/>
          <a:p>
            <a:r>
              <a:rPr lang="en-GB" b="1" dirty="0" smtClean="0">
                <a:solidFill>
                  <a:prstClr val="white"/>
                </a:solidFill>
              </a:rPr>
              <a:t>Uber</a:t>
            </a:r>
            <a:endParaRPr lang="en-US" b="1" dirty="0" smtClean="0">
              <a:solidFill>
                <a:prstClr val="white"/>
              </a:solidFill>
            </a:endParaRPr>
          </a:p>
        </p:txBody>
      </p:sp>
      <p:sp>
        <p:nvSpPr>
          <p:cNvPr id="42" name="TextBox 41"/>
          <p:cNvSpPr txBox="1"/>
          <p:nvPr/>
        </p:nvSpPr>
        <p:spPr>
          <a:xfrm>
            <a:off x="301510" y="1621158"/>
            <a:ext cx="1435657" cy="369332"/>
          </a:xfrm>
          <a:prstGeom prst="rect">
            <a:avLst/>
          </a:prstGeom>
          <a:noFill/>
        </p:spPr>
        <p:txBody>
          <a:bodyPr wrap="square" rtlCol="0">
            <a:spAutoFit/>
          </a:bodyPr>
          <a:lstStyle/>
          <a:p>
            <a:r>
              <a:rPr lang="en-GB" b="1" dirty="0" smtClean="0">
                <a:solidFill>
                  <a:srgbClr val="FFFF00"/>
                </a:solidFill>
              </a:rPr>
              <a:t>Wikipedia</a:t>
            </a:r>
            <a:endParaRPr lang="en-US" b="1" dirty="0" smtClean="0">
              <a:solidFill>
                <a:srgbClr val="FFFF00"/>
              </a:solidFill>
            </a:endParaRPr>
          </a:p>
        </p:txBody>
      </p:sp>
      <p:sp>
        <p:nvSpPr>
          <p:cNvPr id="43" name="TextBox 42"/>
          <p:cNvSpPr txBox="1"/>
          <p:nvPr/>
        </p:nvSpPr>
        <p:spPr>
          <a:xfrm>
            <a:off x="1682016" y="2068283"/>
            <a:ext cx="1114236" cy="369332"/>
          </a:xfrm>
          <a:prstGeom prst="rect">
            <a:avLst/>
          </a:prstGeom>
          <a:noFill/>
        </p:spPr>
        <p:txBody>
          <a:bodyPr wrap="square" rtlCol="0">
            <a:spAutoFit/>
          </a:bodyPr>
          <a:lstStyle/>
          <a:p>
            <a:r>
              <a:rPr lang="en-GB" b="1" dirty="0" smtClean="0">
                <a:solidFill>
                  <a:srgbClr val="00B050"/>
                </a:solidFill>
              </a:rPr>
              <a:t>Spotify</a:t>
            </a:r>
            <a:endParaRPr lang="en-US" b="1" dirty="0" smtClean="0">
              <a:solidFill>
                <a:srgbClr val="00B050"/>
              </a:solidFill>
            </a:endParaRPr>
          </a:p>
        </p:txBody>
      </p:sp>
      <p:sp>
        <p:nvSpPr>
          <p:cNvPr id="44" name="TextBox 43"/>
          <p:cNvSpPr txBox="1"/>
          <p:nvPr/>
        </p:nvSpPr>
        <p:spPr>
          <a:xfrm>
            <a:off x="519104" y="2411899"/>
            <a:ext cx="1114236" cy="369332"/>
          </a:xfrm>
          <a:prstGeom prst="rect">
            <a:avLst/>
          </a:prstGeom>
          <a:noFill/>
        </p:spPr>
        <p:txBody>
          <a:bodyPr wrap="square" rtlCol="0">
            <a:spAutoFit/>
          </a:bodyPr>
          <a:lstStyle/>
          <a:p>
            <a:r>
              <a:rPr lang="en-GB" b="1" dirty="0">
                <a:solidFill>
                  <a:srgbClr val="FC4C02">
                    <a:lumMod val="60000"/>
                    <a:lumOff val="40000"/>
                  </a:srgbClr>
                </a:solidFill>
              </a:rPr>
              <a:t>A</a:t>
            </a:r>
            <a:r>
              <a:rPr lang="en-GB" b="1" dirty="0" smtClean="0">
                <a:solidFill>
                  <a:srgbClr val="FC4C02">
                    <a:lumMod val="60000"/>
                    <a:lumOff val="40000"/>
                  </a:srgbClr>
                </a:solidFill>
              </a:rPr>
              <a:t>irbnb</a:t>
            </a:r>
            <a:endParaRPr lang="en-US" b="1" dirty="0" smtClean="0">
              <a:solidFill>
                <a:srgbClr val="FC4C02">
                  <a:lumMod val="60000"/>
                  <a:lumOff val="40000"/>
                </a:srgbClr>
              </a:solidFill>
            </a:endParaRPr>
          </a:p>
        </p:txBody>
      </p:sp>
      <p:sp>
        <p:nvSpPr>
          <p:cNvPr id="45" name="TextBox 44"/>
          <p:cNvSpPr txBox="1"/>
          <p:nvPr/>
        </p:nvSpPr>
        <p:spPr>
          <a:xfrm>
            <a:off x="1460662" y="2783779"/>
            <a:ext cx="1114236" cy="369332"/>
          </a:xfrm>
          <a:prstGeom prst="rect">
            <a:avLst/>
          </a:prstGeom>
          <a:noFill/>
        </p:spPr>
        <p:txBody>
          <a:bodyPr wrap="square" rtlCol="0">
            <a:spAutoFit/>
          </a:bodyPr>
          <a:lstStyle/>
          <a:p>
            <a:pPr algn="ctr"/>
            <a:r>
              <a:rPr lang="en-GB" b="1" dirty="0" smtClean="0">
                <a:solidFill>
                  <a:prstClr val="white"/>
                </a:solidFill>
              </a:rPr>
              <a:t>Baidu</a:t>
            </a:r>
            <a:endParaRPr lang="en-US" b="1" dirty="0" smtClean="0">
              <a:solidFill>
                <a:prstClr val="white"/>
              </a:solidFill>
            </a:endParaRPr>
          </a:p>
        </p:txBody>
      </p:sp>
      <p:sp>
        <p:nvSpPr>
          <p:cNvPr id="46" name="TextBox 45"/>
          <p:cNvSpPr txBox="1"/>
          <p:nvPr/>
        </p:nvSpPr>
        <p:spPr>
          <a:xfrm>
            <a:off x="332424" y="3272851"/>
            <a:ext cx="1114236" cy="369332"/>
          </a:xfrm>
          <a:prstGeom prst="rect">
            <a:avLst/>
          </a:prstGeom>
          <a:noFill/>
        </p:spPr>
        <p:txBody>
          <a:bodyPr wrap="square" rtlCol="0">
            <a:spAutoFit/>
          </a:bodyPr>
          <a:lstStyle/>
          <a:p>
            <a:r>
              <a:rPr lang="en-GB" b="1" dirty="0" smtClean="0">
                <a:solidFill>
                  <a:srgbClr val="FF0000"/>
                </a:solidFill>
              </a:rPr>
              <a:t>Netflix</a:t>
            </a:r>
            <a:endParaRPr lang="en-US" b="1" dirty="0" smtClean="0">
              <a:solidFill>
                <a:srgbClr val="FF0000"/>
              </a:solidFill>
            </a:endParaRPr>
          </a:p>
        </p:txBody>
      </p:sp>
      <p:sp>
        <p:nvSpPr>
          <p:cNvPr id="47" name="TextBox 46"/>
          <p:cNvSpPr txBox="1"/>
          <p:nvPr/>
        </p:nvSpPr>
        <p:spPr>
          <a:xfrm>
            <a:off x="1771986" y="3436807"/>
            <a:ext cx="1114236" cy="369332"/>
          </a:xfrm>
          <a:prstGeom prst="rect">
            <a:avLst/>
          </a:prstGeom>
          <a:noFill/>
        </p:spPr>
        <p:txBody>
          <a:bodyPr wrap="square" rtlCol="0">
            <a:spAutoFit/>
          </a:bodyPr>
          <a:lstStyle/>
          <a:p>
            <a:r>
              <a:rPr lang="en-GB" b="1" dirty="0" smtClean="0">
                <a:solidFill>
                  <a:prstClr val="white">
                    <a:lumMod val="65000"/>
                  </a:prstClr>
                </a:solidFill>
              </a:rPr>
              <a:t>Apple</a:t>
            </a:r>
            <a:endParaRPr lang="en-US" b="1" dirty="0" smtClean="0">
              <a:solidFill>
                <a:prstClr val="white">
                  <a:lumMod val="65000"/>
                </a:prstClr>
              </a:solidFill>
            </a:endParaRPr>
          </a:p>
        </p:txBody>
      </p:sp>
      <p:sp>
        <p:nvSpPr>
          <p:cNvPr id="48" name="TextBox 47"/>
          <p:cNvSpPr txBox="1"/>
          <p:nvPr/>
        </p:nvSpPr>
        <p:spPr>
          <a:xfrm>
            <a:off x="2017780" y="4031192"/>
            <a:ext cx="1114236" cy="369332"/>
          </a:xfrm>
          <a:prstGeom prst="rect">
            <a:avLst/>
          </a:prstGeom>
          <a:noFill/>
        </p:spPr>
        <p:txBody>
          <a:bodyPr wrap="square" rtlCol="0">
            <a:spAutoFit/>
          </a:bodyPr>
          <a:lstStyle/>
          <a:p>
            <a:r>
              <a:rPr lang="en-GB" b="1" dirty="0" smtClean="0">
                <a:solidFill>
                  <a:srgbClr val="003C71">
                    <a:lumMod val="40000"/>
                    <a:lumOff val="60000"/>
                  </a:srgbClr>
                </a:solidFill>
              </a:rPr>
              <a:t>Google</a:t>
            </a:r>
            <a:endParaRPr lang="en-US" b="1" dirty="0" smtClean="0">
              <a:solidFill>
                <a:srgbClr val="003C71">
                  <a:lumMod val="40000"/>
                  <a:lumOff val="60000"/>
                </a:srgbClr>
              </a:solidFill>
            </a:endParaRPr>
          </a:p>
        </p:txBody>
      </p:sp>
      <p:sp>
        <p:nvSpPr>
          <p:cNvPr id="49" name="TextBox 48"/>
          <p:cNvSpPr txBox="1"/>
          <p:nvPr/>
        </p:nvSpPr>
        <p:spPr>
          <a:xfrm>
            <a:off x="549611" y="3956415"/>
            <a:ext cx="1525118" cy="369332"/>
          </a:xfrm>
          <a:prstGeom prst="rect">
            <a:avLst/>
          </a:prstGeom>
          <a:noFill/>
        </p:spPr>
        <p:txBody>
          <a:bodyPr wrap="square" rtlCol="0">
            <a:spAutoFit/>
          </a:bodyPr>
          <a:lstStyle/>
          <a:p>
            <a:r>
              <a:rPr lang="en-GB" b="1" dirty="0" smtClean="0">
                <a:solidFill>
                  <a:prstClr val="white"/>
                </a:solidFill>
              </a:rPr>
              <a:t>Alibaba</a:t>
            </a:r>
            <a:endParaRPr lang="en-US" b="1" dirty="0" smtClean="0">
              <a:solidFill>
                <a:prstClr val="white"/>
              </a:solidFill>
            </a:endParaRPr>
          </a:p>
        </p:txBody>
      </p:sp>
      <p:sp>
        <p:nvSpPr>
          <p:cNvPr id="50" name="TextBox 49"/>
          <p:cNvSpPr txBox="1"/>
          <p:nvPr/>
        </p:nvSpPr>
        <p:spPr>
          <a:xfrm>
            <a:off x="6387848" y="1380537"/>
            <a:ext cx="1114236" cy="369332"/>
          </a:xfrm>
          <a:prstGeom prst="rect">
            <a:avLst/>
          </a:prstGeom>
          <a:noFill/>
        </p:spPr>
        <p:txBody>
          <a:bodyPr wrap="square" rtlCol="0">
            <a:spAutoFit/>
          </a:bodyPr>
          <a:lstStyle/>
          <a:p>
            <a:r>
              <a:rPr lang="en-GB" b="1" dirty="0" smtClean="0">
                <a:solidFill>
                  <a:srgbClr val="FC4C02">
                    <a:lumMod val="60000"/>
                    <a:lumOff val="40000"/>
                  </a:srgbClr>
                </a:solidFill>
              </a:rPr>
              <a:t>ebay</a:t>
            </a:r>
            <a:endParaRPr lang="en-US" b="1" dirty="0" smtClean="0">
              <a:solidFill>
                <a:srgbClr val="FC4C02">
                  <a:lumMod val="60000"/>
                  <a:lumOff val="40000"/>
                </a:srgbClr>
              </a:solidFill>
            </a:endParaRPr>
          </a:p>
        </p:txBody>
      </p:sp>
      <p:sp>
        <p:nvSpPr>
          <p:cNvPr id="51" name="TextBox 50"/>
          <p:cNvSpPr txBox="1"/>
          <p:nvPr/>
        </p:nvSpPr>
        <p:spPr>
          <a:xfrm>
            <a:off x="7530602" y="962563"/>
            <a:ext cx="1317742" cy="369332"/>
          </a:xfrm>
          <a:prstGeom prst="rect">
            <a:avLst/>
          </a:prstGeom>
          <a:noFill/>
        </p:spPr>
        <p:txBody>
          <a:bodyPr wrap="square" rtlCol="0">
            <a:spAutoFit/>
          </a:bodyPr>
          <a:lstStyle/>
          <a:p>
            <a:r>
              <a:rPr lang="en-GB" b="1" dirty="0" smtClean="0">
                <a:solidFill>
                  <a:srgbClr val="003C71">
                    <a:lumMod val="40000"/>
                    <a:lumOff val="60000"/>
                  </a:srgbClr>
                </a:solidFill>
              </a:rPr>
              <a:t>Facebook</a:t>
            </a:r>
            <a:endParaRPr lang="en-US" b="1" dirty="0" smtClean="0">
              <a:solidFill>
                <a:srgbClr val="003C71">
                  <a:lumMod val="40000"/>
                  <a:lumOff val="60000"/>
                </a:srgbClr>
              </a:solidFill>
            </a:endParaRPr>
          </a:p>
        </p:txBody>
      </p:sp>
      <p:sp>
        <p:nvSpPr>
          <p:cNvPr id="52" name="TextBox 51"/>
          <p:cNvSpPr txBox="1"/>
          <p:nvPr/>
        </p:nvSpPr>
        <p:spPr>
          <a:xfrm>
            <a:off x="7780715" y="1620874"/>
            <a:ext cx="1114236" cy="369332"/>
          </a:xfrm>
          <a:prstGeom prst="rect">
            <a:avLst/>
          </a:prstGeom>
          <a:noFill/>
        </p:spPr>
        <p:txBody>
          <a:bodyPr wrap="square" rtlCol="0">
            <a:spAutoFit/>
          </a:bodyPr>
          <a:lstStyle/>
          <a:p>
            <a:r>
              <a:rPr lang="en-GB" b="1" dirty="0" smtClean="0">
                <a:solidFill>
                  <a:prstClr val="white"/>
                </a:solidFill>
              </a:rPr>
              <a:t>zipcar</a:t>
            </a:r>
            <a:endParaRPr lang="en-US" b="1" dirty="0" smtClean="0">
              <a:solidFill>
                <a:prstClr val="white"/>
              </a:solidFill>
            </a:endParaRPr>
          </a:p>
        </p:txBody>
      </p:sp>
      <p:sp>
        <p:nvSpPr>
          <p:cNvPr id="53" name="TextBox 52"/>
          <p:cNvSpPr txBox="1"/>
          <p:nvPr/>
        </p:nvSpPr>
        <p:spPr>
          <a:xfrm>
            <a:off x="6742474" y="2124592"/>
            <a:ext cx="1114236" cy="369332"/>
          </a:xfrm>
          <a:prstGeom prst="rect">
            <a:avLst/>
          </a:prstGeom>
          <a:noFill/>
        </p:spPr>
        <p:txBody>
          <a:bodyPr wrap="square" rtlCol="0">
            <a:spAutoFit/>
          </a:bodyPr>
          <a:lstStyle/>
          <a:p>
            <a:r>
              <a:rPr lang="en-GB" b="1" dirty="0" smtClean="0">
                <a:solidFill>
                  <a:prstClr val="white"/>
                </a:solidFill>
              </a:rPr>
              <a:t>Tencent</a:t>
            </a:r>
            <a:endParaRPr lang="en-US" b="1" dirty="0" smtClean="0">
              <a:solidFill>
                <a:prstClr val="white"/>
              </a:solidFill>
            </a:endParaRPr>
          </a:p>
        </p:txBody>
      </p:sp>
      <p:sp>
        <p:nvSpPr>
          <p:cNvPr id="54" name="TextBox 53"/>
          <p:cNvSpPr txBox="1"/>
          <p:nvPr/>
        </p:nvSpPr>
        <p:spPr>
          <a:xfrm>
            <a:off x="7052846" y="2663425"/>
            <a:ext cx="1491949" cy="369332"/>
          </a:xfrm>
          <a:prstGeom prst="rect">
            <a:avLst/>
          </a:prstGeom>
          <a:noFill/>
        </p:spPr>
        <p:txBody>
          <a:bodyPr wrap="square" rtlCol="0">
            <a:spAutoFit/>
          </a:bodyPr>
          <a:lstStyle/>
          <a:p>
            <a:r>
              <a:rPr lang="en-GB" b="1" dirty="0" smtClean="0">
                <a:solidFill>
                  <a:srgbClr val="00B050"/>
                </a:solidFill>
              </a:rPr>
              <a:t>Kickstarter</a:t>
            </a:r>
            <a:endParaRPr lang="en-US" b="1" dirty="0" smtClean="0">
              <a:solidFill>
                <a:srgbClr val="00B050"/>
              </a:solidFill>
            </a:endParaRPr>
          </a:p>
        </p:txBody>
      </p:sp>
      <p:sp>
        <p:nvSpPr>
          <p:cNvPr id="55" name="TextBox 54"/>
          <p:cNvSpPr txBox="1"/>
          <p:nvPr/>
        </p:nvSpPr>
        <p:spPr>
          <a:xfrm>
            <a:off x="6371146" y="3161920"/>
            <a:ext cx="1752039" cy="369332"/>
          </a:xfrm>
          <a:prstGeom prst="rect">
            <a:avLst/>
          </a:prstGeom>
          <a:noFill/>
        </p:spPr>
        <p:txBody>
          <a:bodyPr wrap="square" rtlCol="0">
            <a:spAutoFit/>
          </a:bodyPr>
          <a:lstStyle/>
          <a:p>
            <a:r>
              <a:rPr lang="en-GB" b="1" dirty="0" smtClean="0">
                <a:solidFill>
                  <a:prstClr val="white"/>
                </a:solidFill>
              </a:rPr>
              <a:t>LendingClub</a:t>
            </a:r>
            <a:endParaRPr lang="en-US" b="1" dirty="0" smtClean="0">
              <a:solidFill>
                <a:prstClr val="white"/>
              </a:solidFill>
            </a:endParaRPr>
          </a:p>
        </p:txBody>
      </p:sp>
      <p:sp>
        <p:nvSpPr>
          <p:cNvPr id="56" name="TextBox 55"/>
          <p:cNvSpPr txBox="1"/>
          <p:nvPr/>
        </p:nvSpPr>
        <p:spPr>
          <a:xfrm>
            <a:off x="5814028" y="3839690"/>
            <a:ext cx="1114236" cy="369332"/>
          </a:xfrm>
          <a:prstGeom prst="rect">
            <a:avLst/>
          </a:prstGeom>
          <a:noFill/>
        </p:spPr>
        <p:txBody>
          <a:bodyPr wrap="square" rtlCol="0">
            <a:spAutoFit/>
          </a:bodyPr>
          <a:lstStyle/>
          <a:p>
            <a:r>
              <a:rPr lang="en-GB" b="1" dirty="0" smtClean="0">
                <a:solidFill>
                  <a:srgbClr val="FFFF00"/>
                </a:solidFill>
              </a:rPr>
              <a:t>Feastly</a:t>
            </a:r>
            <a:endParaRPr lang="en-US" b="1" dirty="0" smtClean="0">
              <a:solidFill>
                <a:srgbClr val="FFFF00"/>
              </a:solidFill>
            </a:endParaRPr>
          </a:p>
        </p:txBody>
      </p:sp>
      <p:sp>
        <p:nvSpPr>
          <p:cNvPr id="57" name="TextBox 56"/>
          <p:cNvSpPr txBox="1"/>
          <p:nvPr/>
        </p:nvSpPr>
        <p:spPr>
          <a:xfrm>
            <a:off x="7806626" y="3436807"/>
            <a:ext cx="1114236" cy="369332"/>
          </a:xfrm>
          <a:prstGeom prst="rect">
            <a:avLst/>
          </a:prstGeom>
          <a:noFill/>
        </p:spPr>
        <p:txBody>
          <a:bodyPr wrap="square" rtlCol="0">
            <a:spAutoFit/>
          </a:bodyPr>
          <a:lstStyle/>
          <a:p>
            <a:r>
              <a:rPr lang="en-GB" b="1" dirty="0" smtClean="0">
                <a:solidFill>
                  <a:srgbClr val="00AEEF"/>
                </a:solidFill>
              </a:rPr>
              <a:t>Twitter</a:t>
            </a:r>
            <a:endParaRPr lang="en-US" b="1" dirty="0" smtClean="0">
              <a:solidFill>
                <a:srgbClr val="00AEEF"/>
              </a:solidFill>
            </a:endParaRPr>
          </a:p>
        </p:txBody>
      </p:sp>
      <p:sp>
        <p:nvSpPr>
          <p:cNvPr id="58" name="TextBox 57"/>
          <p:cNvSpPr txBox="1"/>
          <p:nvPr/>
        </p:nvSpPr>
        <p:spPr>
          <a:xfrm>
            <a:off x="7338241" y="4014582"/>
            <a:ext cx="1114236" cy="369332"/>
          </a:xfrm>
          <a:prstGeom prst="rect">
            <a:avLst/>
          </a:prstGeom>
          <a:noFill/>
        </p:spPr>
        <p:txBody>
          <a:bodyPr wrap="square" rtlCol="0">
            <a:spAutoFit/>
          </a:bodyPr>
          <a:lstStyle/>
          <a:p>
            <a:r>
              <a:rPr lang="en-GB" b="1" dirty="0" smtClean="0">
                <a:solidFill>
                  <a:srgbClr val="FF0000"/>
                </a:solidFill>
              </a:rPr>
              <a:t>UpWork</a:t>
            </a:r>
            <a:endParaRPr lang="en-US" b="1" dirty="0" smtClean="0">
              <a:solidFill>
                <a:srgbClr val="FF0000"/>
              </a:solidFill>
            </a:endParaRPr>
          </a:p>
        </p:txBody>
      </p:sp>
    </p:spTree>
    <p:extLst>
      <p:ext uri="{BB962C8B-B14F-4D97-AF65-F5344CB8AC3E}">
        <p14:creationId xmlns:p14="http://schemas.microsoft.com/office/powerpoint/2010/main" val="380941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404" y="222884"/>
            <a:ext cx="7886700" cy="994172"/>
          </a:xfrm>
        </p:spPr>
        <p:txBody>
          <a:bodyPr>
            <a:normAutofit fontScale="90000"/>
          </a:bodyPr>
          <a:lstStyle/>
          <a:p>
            <a:r>
              <a:rPr lang="en-US" sz="3000" dirty="0" smtClean="0">
                <a:solidFill>
                  <a:srgbClr val="0064AA"/>
                </a:solidFill>
              </a:rPr>
              <a:t>Intel / MJ Fox SMAC Platform for Parkinson’s</a:t>
            </a:r>
            <a:endParaRPr lang="en-US" sz="3000" dirty="0">
              <a:solidFill>
                <a:srgbClr val="0064AA"/>
              </a:solidFill>
            </a:endParaRPr>
          </a:p>
        </p:txBody>
      </p:sp>
      <p:sp>
        <p:nvSpPr>
          <p:cNvPr id="17" name="Slide Number Placeholder 5"/>
          <p:cNvSpPr>
            <a:spLocks noGrp="1"/>
          </p:cNvSpPr>
          <p:nvPr>
            <p:ph type="sldNum" sz="quarter" idx="12"/>
          </p:nvPr>
        </p:nvSpPr>
        <p:spPr>
          <a:xfrm>
            <a:off x="7086600" y="4937982"/>
            <a:ext cx="137858" cy="138499"/>
          </a:xfrm>
        </p:spPr>
        <p:txBody>
          <a:bodyPr/>
          <a:lstStyle/>
          <a:p>
            <a:fld id="{EE2556C5-CE8C-6547-B838-EA80C61A4AF7}" type="slidenum">
              <a:rPr lang="en-US" sz="900">
                <a:solidFill>
                  <a:srgbClr val="0070C5"/>
                </a:solidFill>
              </a:rPr>
              <a:pPr/>
              <a:t>27</a:t>
            </a:fld>
            <a:endParaRPr lang="en-US" sz="900" dirty="0">
              <a:solidFill>
                <a:srgbClr val="0070C5"/>
              </a:solidFill>
            </a:endParaRPr>
          </a:p>
        </p:txBody>
      </p:sp>
      <p:sp>
        <p:nvSpPr>
          <p:cNvPr id="8" name="מלבן 7"/>
          <p:cNvSpPr/>
          <p:nvPr/>
        </p:nvSpPr>
        <p:spPr>
          <a:xfrm>
            <a:off x="324" y="1544596"/>
            <a:ext cx="9144000" cy="18953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180" tIns="34070" rIns="68180" bIns="34070" rtlCol="0" anchor="ctr"/>
          <a:lstStyle/>
          <a:p>
            <a:pPr algn="ctr" defTabSz="681175"/>
            <a:endParaRPr lang="en-US" dirty="0">
              <a:solidFill>
                <a:prstClr val="white"/>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5846"/>
          <a:stretch/>
        </p:blipFill>
        <p:spPr>
          <a:xfrm>
            <a:off x="324" y="1650847"/>
            <a:ext cx="1732067" cy="1690008"/>
          </a:xfrm>
          <a:prstGeom prst="rect">
            <a:avLst/>
          </a:prstGeom>
          <a:ln>
            <a:noFill/>
          </a:ln>
          <a:effectLst>
            <a:outerShdw blurRad="76200" dist="76200" dir="5400000" algn="ctr" rotWithShape="0">
              <a:srgbClr val="000000">
                <a:alpha val="40000"/>
              </a:srgbClr>
            </a:outerShdw>
          </a:effec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9503" r="13422"/>
          <a:stretch/>
        </p:blipFill>
        <p:spPr>
          <a:xfrm>
            <a:off x="3712472" y="1650847"/>
            <a:ext cx="1732067" cy="1690008"/>
          </a:xfrm>
          <a:prstGeom prst="rect">
            <a:avLst/>
          </a:prstGeom>
          <a:ln>
            <a:noFill/>
          </a:ln>
          <a:effectLst>
            <a:outerShdw blurRad="76200" dist="76200" dir="5400000" algn="ctr" rotWithShape="0">
              <a:srgbClr val="000000">
                <a:alpha val="40000"/>
              </a:srgbClr>
            </a:outerShdw>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5474" t="10479" r="22825" b="15225"/>
          <a:stretch/>
        </p:blipFill>
        <p:spPr>
          <a:xfrm>
            <a:off x="7411935" y="1650197"/>
            <a:ext cx="1732067" cy="1690007"/>
          </a:xfrm>
          <a:prstGeom prst="rect">
            <a:avLst/>
          </a:prstGeom>
          <a:ln>
            <a:noFill/>
          </a:ln>
          <a:effectLst>
            <a:outerShdw blurRad="76200" dist="76200" dir="5400000" algn="ctr" rotWithShape="0">
              <a:srgbClr val="000000">
                <a:alpha val="40000"/>
              </a:srgbClr>
            </a:outerShdw>
          </a:effectLst>
        </p:spPr>
      </p:pic>
      <p:sp>
        <p:nvSpPr>
          <p:cNvPr id="7" name="מלבן 6"/>
          <p:cNvSpPr/>
          <p:nvPr/>
        </p:nvSpPr>
        <p:spPr>
          <a:xfrm>
            <a:off x="1852983" y="1650847"/>
            <a:ext cx="1732067" cy="1690008"/>
          </a:xfrm>
          <a:prstGeom prst="rect">
            <a:avLst/>
          </a:prstGeom>
          <a:solidFill>
            <a:schemeClr val="bg1"/>
          </a:solidFill>
          <a:ln>
            <a:noFill/>
          </a:ln>
          <a:effectLst>
            <a:outerShdw blurRad="76200" dist="762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180" tIns="34070" rIns="68180" bIns="34070" rtlCol="0" anchor="ctr"/>
          <a:lstStyle/>
          <a:p>
            <a:pPr algn="ctr" defTabSz="681175"/>
            <a:endParaRPr lang="en-US" dirty="0">
              <a:solidFill>
                <a:prstClr val="white"/>
              </a:solidFill>
            </a:endParaRPr>
          </a:p>
        </p:txBody>
      </p:sp>
      <p:pic>
        <p:nvPicPr>
          <p:cNvPr id="1032" name="Picture 8" descr="http://www.thesaleslion.com/wp-content/uploads/2013/03/the-new-york-time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33125" y="1838127"/>
            <a:ext cx="1566911" cy="1253529"/>
          </a:xfrm>
          <a:prstGeom prst="rect">
            <a:avLst/>
          </a:prstGeom>
          <a:noFill/>
          <a:extLst>
            <a:ext uri="{909E8E84-426E-40DD-AFC4-6F175D3DCCD1}">
              <a14:hiddenFill xmlns:a14="http://schemas.microsoft.com/office/drawing/2010/main">
                <a:solidFill>
                  <a:srgbClr val="FFFFFF"/>
                </a:solidFill>
              </a14:hiddenFill>
            </a:ext>
          </a:extLst>
        </p:spPr>
      </p:pic>
      <p:pic>
        <p:nvPicPr>
          <p:cNvPr id="15" name="תמונה 14"/>
          <p:cNvPicPr>
            <a:picLocks noChangeAspect="1"/>
          </p:cNvPicPr>
          <p:nvPr/>
        </p:nvPicPr>
        <p:blipFill rotWithShape="1">
          <a:blip r:embed="rId7" cstate="print">
            <a:extLst>
              <a:ext uri="{28A0092B-C50C-407E-A947-70E740481C1C}">
                <a14:useLocalDpi xmlns:a14="http://schemas.microsoft.com/office/drawing/2010/main" val="0"/>
              </a:ext>
            </a:extLst>
          </a:blip>
          <a:srcRect l="10377" t="18050" r="10377" b="18532"/>
          <a:stretch/>
        </p:blipFill>
        <p:spPr>
          <a:xfrm>
            <a:off x="5558952" y="1650197"/>
            <a:ext cx="1738244" cy="1690007"/>
          </a:xfrm>
          <a:prstGeom prst="rect">
            <a:avLst/>
          </a:prstGeom>
          <a:effectLst>
            <a:outerShdw blurRad="76200" dist="76200" dir="5400000" algn="ctr" rotWithShape="0">
              <a:srgbClr val="000000">
                <a:alpha val="40000"/>
              </a:srgbClr>
            </a:outerShdw>
          </a:effectLst>
        </p:spPr>
      </p:pic>
      <p:sp>
        <p:nvSpPr>
          <p:cNvPr id="9" name="TextBox 8"/>
          <p:cNvSpPr txBox="1"/>
          <p:nvPr/>
        </p:nvSpPr>
        <p:spPr>
          <a:xfrm>
            <a:off x="5521378" y="1695876"/>
            <a:ext cx="1776128" cy="273990"/>
          </a:xfrm>
          <a:prstGeom prst="rect">
            <a:avLst/>
          </a:prstGeom>
          <a:noFill/>
        </p:spPr>
        <p:txBody>
          <a:bodyPr wrap="square" lIns="68180" tIns="34070" rIns="68180" bIns="34070" rtlCol="0">
            <a:spAutoFit/>
          </a:bodyPr>
          <a:lstStyle/>
          <a:p>
            <a:pPr algn="ctr" defTabSz="681175">
              <a:lnSpc>
                <a:spcPts val="1576"/>
              </a:lnSpc>
            </a:pPr>
            <a:r>
              <a:rPr lang="en-US" sz="1700" b="1" dirty="0">
                <a:solidFill>
                  <a:prstClr val="white"/>
                </a:solidFill>
                <a:effectLst>
                  <a:outerShdw blurRad="177800" dist="114300" dir="2700000" algn="tl" rotWithShape="0">
                    <a:prstClr val="black">
                      <a:alpha val="62000"/>
                    </a:prstClr>
                  </a:outerShdw>
                </a:effectLst>
                <a:latin typeface="Calibri"/>
              </a:rPr>
              <a:t>Big data analytics</a:t>
            </a:r>
          </a:p>
        </p:txBody>
      </p:sp>
      <p:sp>
        <p:nvSpPr>
          <p:cNvPr id="11" name="TextBox 10"/>
          <p:cNvSpPr txBox="1"/>
          <p:nvPr/>
        </p:nvSpPr>
        <p:spPr>
          <a:xfrm>
            <a:off x="5759388" y="3071822"/>
            <a:ext cx="1300108" cy="315027"/>
          </a:xfrm>
          <a:prstGeom prst="rect">
            <a:avLst/>
          </a:prstGeom>
          <a:noFill/>
        </p:spPr>
        <p:txBody>
          <a:bodyPr wrap="square" lIns="68180" tIns="34070" rIns="68180" bIns="34070" rtlCol="0">
            <a:spAutoFit/>
          </a:bodyPr>
          <a:lstStyle/>
          <a:p>
            <a:pPr algn="ctr" defTabSz="681175"/>
            <a:r>
              <a:rPr lang="en-US" sz="1600" b="1" dirty="0">
                <a:solidFill>
                  <a:prstClr val="white"/>
                </a:solidFill>
                <a:effectLst>
                  <a:outerShdw blurRad="76200" dist="76200" dir="5400000" algn="ctr" rotWithShape="0">
                    <a:srgbClr val="000000">
                      <a:alpha val="59000"/>
                    </a:srgbClr>
                  </a:outerShdw>
                </a:effectLst>
                <a:latin typeface="Calibri"/>
              </a:rPr>
              <a:t>IOT</a:t>
            </a:r>
          </a:p>
        </p:txBody>
      </p:sp>
      <p:pic>
        <p:nvPicPr>
          <p:cNvPr id="20" name="תמונה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1385" y="2271122"/>
            <a:ext cx="555499" cy="456058"/>
          </a:xfrm>
          <a:prstGeom prst="rect">
            <a:avLst/>
          </a:prstGeom>
          <a:effectLst>
            <a:outerShdw blurRad="228600" dist="76200" dir="2700000" algn="ctr" rotWithShape="0">
              <a:srgbClr val="000000">
                <a:alpha val="80000"/>
              </a:srgbClr>
            </a:outerShdw>
          </a:effectLst>
        </p:spPr>
      </p:pic>
      <p:pic>
        <p:nvPicPr>
          <p:cNvPr id="18" name="Picture 2" descr="http://www.tobbb.com/admin/kcfinder/userfiles/images/logo_MJFF_new_larg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08740" y="3834583"/>
            <a:ext cx="2127167" cy="7063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blogs-images.forbes.com/patrickmoorhead/files/2014/02/intel_rgb_30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8115" y="3705234"/>
            <a:ext cx="1464276" cy="965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3560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מלבן 8"/>
          <p:cNvSpPr/>
          <p:nvPr/>
        </p:nvSpPr>
        <p:spPr>
          <a:xfrm>
            <a:off x="704336" y="2716331"/>
            <a:ext cx="3571102" cy="15773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180" tIns="34070" rIns="68180" bIns="34070" rtlCol="0" anchor="ctr"/>
          <a:lstStyle/>
          <a:p>
            <a:pPr algn="ctr" defTabSz="681175"/>
            <a:endParaRPr lang="en-US" dirty="0">
              <a:solidFill>
                <a:prstClr val="white"/>
              </a:solidFill>
            </a:endParaRPr>
          </a:p>
        </p:txBody>
      </p:sp>
      <p:sp>
        <p:nvSpPr>
          <p:cNvPr id="10" name="מלבן 9"/>
          <p:cNvSpPr/>
          <p:nvPr/>
        </p:nvSpPr>
        <p:spPr>
          <a:xfrm>
            <a:off x="4408057" y="1050325"/>
            <a:ext cx="4097809" cy="995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180" tIns="34070" rIns="68180" bIns="34070" rtlCol="0" anchor="ctr"/>
          <a:lstStyle/>
          <a:p>
            <a:pPr algn="ctr" defTabSz="681175"/>
            <a:endParaRPr lang="en-US" dirty="0">
              <a:solidFill>
                <a:prstClr val="white"/>
              </a:solidFill>
            </a:endParaRPr>
          </a:p>
        </p:txBody>
      </p:sp>
      <p:sp>
        <p:nvSpPr>
          <p:cNvPr id="11" name="מלבן 10"/>
          <p:cNvSpPr/>
          <p:nvPr/>
        </p:nvSpPr>
        <p:spPr>
          <a:xfrm>
            <a:off x="4408057" y="2174021"/>
            <a:ext cx="4097809" cy="995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180" tIns="34070" rIns="68180" bIns="34070" rtlCol="0" anchor="ctr"/>
          <a:lstStyle/>
          <a:p>
            <a:pPr algn="ctr" defTabSz="681175"/>
            <a:endParaRPr lang="en-US" dirty="0">
              <a:solidFill>
                <a:prstClr val="white"/>
              </a:solidFill>
            </a:endParaRPr>
          </a:p>
        </p:txBody>
      </p:sp>
      <p:sp>
        <p:nvSpPr>
          <p:cNvPr id="12" name="מלבן 11"/>
          <p:cNvSpPr/>
          <p:nvPr/>
        </p:nvSpPr>
        <p:spPr>
          <a:xfrm>
            <a:off x="4408057" y="3298349"/>
            <a:ext cx="4097809" cy="995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8180" tIns="34070" rIns="68180" bIns="34070" rtlCol="0" anchor="ctr"/>
          <a:lstStyle/>
          <a:p>
            <a:pPr algn="ctr" defTabSz="681175"/>
            <a:endParaRPr lang="en-US" dirty="0">
              <a:solidFill>
                <a:prstClr val="white"/>
              </a:solidFill>
            </a:endParaRPr>
          </a:p>
        </p:txBody>
      </p:sp>
      <p:sp>
        <p:nvSpPr>
          <p:cNvPr id="2" name="מלבן 1"/>
          <p:cNvSpPr/>
          <p:nvPr/>
        </p:nvSpPr>
        <p:spPr>
          <a:xfrm>
            <a:off x="704336" y="1050325"/>
            <a:ext cx="3571102" cy="15430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8180" tIns="34070" rIns="68180" bIns="34070" rtlCol="0" anchor="ctr"/>
          <a:lstStyle/>
          <a:p>
            <a:pPr algn="ctr" defTabSz="681175"/>
            <a:endParaRPr lang="en-US" dirty="0">
              <a:solidFill>
                <a:prstClr val="white"/>
              </a:solidFill>
            </a:endParaRPr>
          </a:p>
        </p:txBody>
      </p:sp>
      <p:sp>
        <p:nvSpPr>
          <p:cNvPr id="8" name="Title 1"/>
          <p:cNvSpPr txBox="1">
            <a:spLocks/>
          </p:cNvSpPr>
          <p:nvPr/>
        </p:nvSpPr>
        <p:spPr>
          <a:xfrm>
            <a:off x="618919" y="222884"/>
            <a:ext cx="7886700" cy="994172"/>
          </a:xfrm>
          <a:prstGeom prst="rect">
            <a:avLst/>
          </a:prstGeom>
        </p:spPr>
        <p:txBody>
          <a:bodyPr vert="horz" lIns="68180" tIns="34070" rIns="68180" bIns="3407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0064AA"/>
                </a:solidFill>
              </a:rPr>
              <a:t>Parkinson’s Disease</a:t>
            </a:r>
          </a:p>
        </p:txBody>
      </p:sp>
      <p:sp>
        <p:nvSpPr>
          <p:cNvPr id="7" name="Slide Number Placeholder 5"/>
          <p:cNvSpPr>
            <a:spLocks noGrp="1"/>
          </p:cNvSpPr>
          <p:nvPr>
            <p:ph type="sldNum" sz="quarter" idx="12"/>
          </p:nvPr>
        </p:nvSpPr>
        <p:spPr>
          <a:xfrm>
            <a:off x="7086600" y="4937977"/>
            <a:ext cx="137858" cy="138499"/>
          </a:xfrm>
        </p:spPr>
        <p:txBody>
          <a:bodyPr/>
          <a:lstStyle/>
          <a:p>
            <a:fld id="{EE2556C5-CE8C-6547-B838-EA80C61A4AF7}" type="slidenum">
              <a:rPr lang="en-US" sz="900">
                <a:solidFill>
                  <a:srgbClr val="0070C5"/>
                </a:solidFill>
              </a:rPr>
              <a:pPr/>
              <a:t>28</a:t>
            </a:fld>
            <a:endParaRPr lang="en-US" sz="900" dirty="0">
              <a:solidFill>
                <a:srgbClr val="0070C5"/>
              </a:solidFill>
            </a:endParaRPr>
          </a:p>
        </p:txBody>
      </p:sp>
      <p:pic>
        <p:nvPicPr>
          <p:cNvPr id="18" name="תמונה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5079" y="1751639"/>
            <a:ext cx="1789616" cy="810449"/>
          </a:xfrm>
          <a:prstGeom prst="rect">
            <a:avLst/>
          </a:prstGeom>
        </p:spPr>
      </p:pic>
      <p:grpSp>
        <p:nvGrpSpPr>
          <p:cNvPr id="35" name="קבוצה 34"/>
          <p:cNvGrpSpPr/>
          <p:nvPr/>
        </p:nvGrpSpPr>
        <p:grpSpPr>
          <a:xfrm>
            <a:off x="635880" y="1153724"/>
            <a:ext cx="1221042" cy="1302467"/>
            <a:chOff x="847409" y="1307636"/>
            <a:chExt cx="1628056" cy="1736623"/>
          </a:xfrm>
        </p:grpSpPr>
        <p:sp>
          <p:nvSpPr>
            <p:cNvPr id="13" name="TextBox 12"/>
            <p:cNvSpPr txBox="1"/>
            <p:nvPr/>
          </p:nvSpPr>
          <p:spPr>
            <a:xfrm>
              <a:off x="847409" y="2261518"/>
              <a:ext cx="1565190" cy="782741"/>
            </a:xfrm>
            <a:prstGeom prst="rect">
              <a:avLst/>
            </a:prstGeom>
            <a:noFill/>
          </p:spPr>
          <p:txBody>
            <a:bodyPr wrap="square" rtlCol="0">
              <a:spAutoFit/>
            </a:bodyPr>
            <a:lstStyle/>
            <a:p>
              <a:pPr algn="ctr" defTabSz="681175">
                <a:lnSpc>
                  <a:spcPts val="1876"/>
                </a:lnSpc>
              </a:pPr>
              <a:r>
                <a:rPr lang="en-US" sz="2700" baseline="30000" dirty="0">
                  <a:solidFill>
                    <a:prstClr val="white"/>
                  </a:solidFill>
                  <a:latin typeface="Calibri"/>
                </a:rPr>
                <a:t>OVER AGE 0F 60</a:t>
              </a:r>
            </a:p>
          </p:txBody>
        </p:sp>
        <p:sp>
          <p:nvSpPr>
            <p:cNvPr id="15" name="TextBox 14"/>
            <p:cNvSpPr txBox="1"/>
            <p:nvPr/>
          </p:nvSpPr>
          <p:spPr>
            <a:xfrm>
              <a:off x="918513" y="1307636"/>
              <a:ext cx="1556952" cy="1071518"/>
            </a:xfrm>
            <a:prstGeom prst="rect">
              <a:avLst/>
            </a:prstGeom>
            <a:noFill/>
          </p:spPr>
          <p:txBody>
            <a:bodyPr wrap="square" rtlCol="0">
              <a:spAutoFit/>
            </a:bodyPr>
            <a:lstStyle/>
            <a:p>
              <a:pPr algn="ctr" defTabSz="681175"/>
              <a:r>
                <a:rPr lang="en-US" sz="4600" b="1" dirty="0">
                  <a:solidFill>
                    <a:prstClr val="white"/>
                  </a:solidFill>
                  <a:latin typeface="Calibri"/>
                </a:rPr>
                <a:t>1</a:t>
              </a:r>
              <a:r>
                <a:rPr lang="en-US" sz="2200" dirty="0">
                  <a:solidFill>
                    <a:prstClr val="white"/>
                  </a:solidFill>
                  <a:latin typeface="Calibri"/>
                </a:rPr>
                <a:t>/</a:t>
              </a:r>
              <a:r>
                <a:rPr lang="en-US" sz="1900" dirty="0">
                  <a:solidFill>
                    <a:prstClr val="white"/>
                  </a:solidFill>
                  <a:latin typeface="Calibri"/>
                </a:rPr>
                <a:t>100</a:t>
              </a:r>
            </a:p>
          </p:txBody>
        </p:sp>
      </p:grpSp>
      <p:sp>
        <p:nvSpPr>
          <p:cNvPr id="16" name="TextBox 15"/>
          <p:cNvSpPr txBox="1"/>
          <p:nvPr/>
        </p:nvSpPr>
        <p:spPr>
          <a:xfrm>
            <a:off x="3061887" y="1400349"/>
            <a:ext cx="1167714" cy="736740"/>
          </a:xfrm>
          <a:prstGeom prst="rect">
            <a:avLst/>
          </a:prstGeom>
          <a:noFill/>
        </p:spPr>
        <p:txBody>
          <a:bodyPr wrap="square" lIns="68180" tIns="34070" rIns="68180" bIns="34070" rtlCol="0">
            <a:spAutoFit/>
          </a:bodyPr>
          <a:lstStyle/>
          <a:p>
            <a:pPr algn="ctr" defTabSz="681175"/>
            <a:r>
              <a:rPr lang="en-US" sz="2800" b="1" dirty="0">
                <a:solidFill>
                  <a:prstClr val="white"/>
                </a:solidFill>
                <a:latin typeface="Calibri"/>
              </a:rPr>
              <a:t>60,000</a:t>
            </a:r>
            <a:endParaRPr lang="en-US" sz="2800" dirty="0">
              <a:solidFill>
                <a:prstClr val="white"/>
              </a:solidFill>
              <a:latin typeface="Calibri"/>
            </a:endParaRPr>
          </a:p>
          <a:p>
            <a:pPr algn="ctr" defTabSz="681175">
              <a:lnSpc>
                <a:spcPts val="1876"/>
              </a:lnSpc>
            </a:pPr>
            <a:r>
              <a:rPr lang="en-US" sz="1900" dirty="0">
                <a:solidFill>
                  <a:prstClr val="white"/>
                </a:solidFill>
                <a:latin typeface="Calibri"/>
              </a:rPr>
              <a:t>NEW</a:t>
            </a:r>
          </a:p>
        </p:txBody>
      </p:sp>
      <p:pic>
        <p:nvPicPr>
          <p:cNvPr id="17" name="תמונה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8608" y="1253340"/>
            <a:ext cx="361909" cy="818603"/>
          </a:xfrm>
          <a:prstGeom prst="rect">
            <a:avLst/>
          </a:prstGeom>
        </p:spPr>
      </p:pic>
      <p:pic>
        <p:nvPicPr>
          <p:cNvPr id="19" name="תמונה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4162" y="1042515"/>
            <a:ext cx="2585314" cy="975162"/>
          </a:xfrm>
          <a:prstGeom prst="rect">
            <a:avLst/>
          </a:prstGeom>
        </p:spPr>
      </p:pic>
      <p:sp>
        <p:nvSpPr>
          <p:cNvPr id="20" name="TextBox 19"/>
          <p:cNvSpPr txBox="1"/>
          <p:nvPr/>
        </p:nvSpPr>
        <p:spPr>
          <a:xfrm>
            <a:off x="4283611" y="1159006"/>
            <a:ext cx="1421027" cy="588622"/>
          </a:xfrm>
          <a:prstGeom prst="rect">
            <a:avLst/>
          </a:prstGeom>
          <a:noFill/>
        </p:spPr>
        <p:txBody>
          <a:bodyPr wrap="square" lIns="68180" tIns="34070" rIns="68180" bIns="34070" rtlCol="0">
            <a:spAutoFit/>
          </a:bodyPr>
          <a:lstStyle/>
          <a:p>
            <a:pPr algn="ctr" defTabSz="681175"/>
            <a:r>
              <a:rPr lang="en-US" sz="3300" b="1" dirty="0">
                <a:solidFill>
                  <a:prstClr val="white"/>
                </a:solidFill>
                <a:latin typeface="Calibri"/>
              </a:rPr>
              <a:t>1M</a:t>
            </a:r>
            <a:r>
              <a:rPr lang="en-US" sz="1900" dirty="0">
                <a:solidFill>
                  <a:prstClr val="white"/>
                </a:solidFill>
                <a:latin typeface="Calibri"/>
              </a:rPr>
              <a:t>/</a:t>
            </a:r>
            <a:r>
              <a:rPr lang="en-US" dirty="0">
                <a:solidFill>
                  <a:prstClr val="white"/>
                </a:solidFill>
                <a:latin typeface="Calibri"/>
              </a:rPr>
              <a:t>US</a:t>
            </a:r>
          </a:p>
        </p:txBody>
      </p:sp>
      <p:sp>
        <p:nvSpPr>
          <p:cNvPr id="21" name="TextBox 20"/>
          <p:cNvSpPr txBox="1"/>
          <p:nvPr/>
        </p:nvSpPr>
        <p:spPr>
          <a:xfrm>
            <a:off x="6886125" y="1453767"/>
            <a:ext cx="1609468" cy="588622"/>
          </a:xfrm>
          <a:prstGeom prst="rect">
            <a:avLst/>
          </a:prstGeom>
          <a:noFill/>
        </p:spPr>
        <p:txBody>
          <a:bodyPr wrap="square" lIns="68180" tIns="34070" rIns="68180" bIns="34070" rtlCol="0">
            <a:spAutoFit/>
          </a:bodyPr>
          <a:lstStyle/>
          <a:p>
            <a:pPr algn="ctr" defTabSz="681175"/>
            <a:r>
              <a:rPr lang="en-US" sz="3300" b="1" dirty="0">
                <a:solidFill>
                  <a:prstClr val="white"/>
                </a:solidFill>
                <a:latin typeface="Calibri"/>
              </a:rPr>
              <a:t>5M</a:t>
            </a:r>
            <a:r>
              <a:rPr lang="en-US" sz="1900" dirty="0">
                <a:solidFill>
                  <a:prstClr val="white"/>
                </a:solidFill>
                <a:latin typeface="Calibri"/>
              </a:rPr>
              <a:t>/</a:t>
            </a:r>
            <a:r>
              <a:rPr lang="en-US" dirty="0">
                <a:solidFill>
                  <a:prstClr val="white"/>
                </a:solidFill>
                <a:latin typeface="Calibri"/>
              </a:rPr>
              <a:t>WORLD</a:t>
            </a:r>
          </a:p>
        </p:txBody>
      </p:sp>
      <p:pic>
        <p:nvPicPr>
          <p:cNvPr id="22" name="תמונה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1395" y="2229828"/>
            <a:ext cx="419486" cy="892192"/>
          </a:xfrm>
          <a:prstGeom prst="rect">
            <a:avLst/>
          </a:prstGeom>
        </p:spPr>
      </p:pic>
      <p:sp>
        <p:nvSpPr>
          <p:cNvPr id="23" name="TextBox 22"/>
          <p:cNvSpPr txBox="1"/>
          <p:nvPr/>
        </p:nvSpPr>
        <p:spPr>
          <a:xfrm>
            <a:off x="5089737" y="2353897"/>
            <a:ext cx="3245020" cy="811377"/>
          </a:xfrm>
          <a:prstGeom prst="rect">
            <a:avLst/>
          </a:prstGeom>
          <a:noFill/>
        </p:spPr>
        <p:txBody>
          <a:bodyPr wrap="square" lIns="68180" tIns="34070" rIns="68180" bIns="34070" rtlCol="0">
            <a:spAutoFit/>
          </a:bodyPr>
          <a:lstStyle/>
          <a:p>
            <a:pPr algn="ctr" defTabSz="681175"/>
            <a:r>
              <a:rPr lang="en-US" sz="3300" b="1" baseline="30000" dirty="0">
                <a:solidFill>
                  <a:prstClr val="white"/>
                </a:solidFill>
                <a:latin typeface="Calibri"/>
              </a:rPr>
              <a:t>NO CURE,</a:t>
            </a:r>
          </a:p>
          <a:p>
            <a:pPr algn="ctr" defTabSz="681175">
              <a:lnSpc>
                <a:spcPts val="1500"/>
              </a:lnSpc>
            </a:pPr>
            <a:r>
              <a:rPr lang="en-US" sz="2400" baseline="30000" dirty="0">
                <a:solidFill>
                  <a:prstClr val="white"/>
                </a:solidFill>
                <a:latin typeface="Calibri"/>
              </a:rPr>
              <a:t>MEDICATION ONLY HELPS WITH SYMPTOMS</a:t>
            </a:r>
          </a:p>
        </p:txBody>
      </p:sp>
      <p:sp>
        <p:nvSpPr>
          <p:cNvPr id="26" name="TextBox 25"/>
          <p:cNvSpPr txBox="1"/>
          <p:nvPr/>
        </p:nvSpPr>
        <p:spPr>
          <a:xfrm>
            <a:off x="846621" y="2920169"/>
            <a:ext cx="2075932" cy="1675459"/>
          </a:xfrm>
          <a:prstGeom prst="rect">
            <a:avLst/>
          </a:prstGeom>
          <a:noFill/>
        </p:spPr>
        <p:txBody>
          <a:bodyPr wrap="square" lIns="68180" tIns="34070" rIns="68180" bIns="34070" rtlCol="0">
            <a:spAutoFit/>
          </a:bodyPr>
          <a:lstStyle/>
          <a:p>
            <a:pPr defTabSz="681175"/>
            <a:r>
              <a:rPr lang="en-US" sz="2100" baseline="30000" dirty="0">
                <a:solidFill>
                  <a:prstClr val="white"/>
                </a:solidFill>
                <a:latin typeface="Calibri"/>
              </a:rPr>
              <a:t>There is</a:t>
            </a:r>
            <a:r>
              <a:rPr lang="en-US" sz="2100" b="1" baseline="30000" dirty="0">
                <a:solidFill>
                  <a:prstClr val="white"/>
                </a:solidFill>
                <a:latin typeface="Calibri"/>
              </a:rPr>
              <a:t/>
            </a:r>
            <a:br>
              <a:rPr lang="en-US" sz="2100" b="1" baseline="30000" dirty="0">
                <a:solidFill>
                  <a:prstClr val="white"/>
                </a:solidFill>
                <a:latin typeface="Calibri"/>
              </a:rPr>
            </a:br>
            <a:r>
              <a:rPr lang="en-US" sz="3300" b="1" baseline="30000" dirty="0">
                <a:solidFill>
                  <a:prstClr val="white"/>
                </a:solidFill>
                <a:latin typeface="Calibri"/>
              </a:rPr>
              <a:t>NO TEST </a:t>
            </a:r>
          </a:p>
          <a:p>
            <a:pPr defTabSz="681175">
              <a:lnSpc>
                <a:spcPts val="600"/>
              </a:lnSpc>
            </a:pPr>
            <a:r>
              <a:rPr lang="en-US" sz="2100" baseline="30000" dirty="0">
                <a:solidFill>
                  <a:prstClr val="white"/>
                </a:solidFill>
                <a:latin typeface="Calibri"/>
              </a:rPr>
              <a:t>and no </a:t>
            </a:r>
          </a:p>
          <a:p>
            <a:pPr defTabSz="681175">
              <a:lnSpc>
                <a:spcPts val="3000"/>
              </a:lnSpc>
            </a:pPr>
            <a:r>
              <a:rPr lang="en-US" sz="3300" b="1" baseline="30000" dirty="0">
                <a:solidFill>
                  <a:prstClr val="white"/>
                </a:solidFill>
                <a:latin typeface="Calibri"/>
              </a:rPr>
              <a:t>PROGRESSION</a:t>
            </a:r>
          </a:p>
          <a:p>
            <a:pPr defTabSz="681175">
              <a:lnSpc>
                <a:spcPts val="1876"/>
              </a:lnSpc>
            </a:pPr>
            <a:r>
              <a:rPr lang="en-US" sz="3300" b="1" baseline="30000" dirty="0">
                <a:solidFill>
                  <a:prstClr val="white"/>
                </a:solidFill>
                <a:latin typeface="Calibri"/>
              </a:rPr>
              <a:t>MARKER</a:t>
            </a:r>
          </a:p>
          <a:p>
            <a:pPr defTabSz="681175"/>
            <a:endParaRPr lang="en-US" sz="2100" dirty="0">
              <a:solidFill>
                <a:prstClr val="white"/>
              </a:solidFill>
              <a:latin typeface="Calibri"/>
            </a:endParaRPr>
          </a:p>
        </p:txBody>
      </p:sp>
      <p:pic>
        <p:nvPicPr>
          <p:cNvPr id="27" name="תמונה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1224" y="2886709"/>
            <a:ext cx="1186437" cy="1237871"/>
          </a:xfrm>
          <a:prstGeom prst="rect">
            <a:avLst/>
          </a:prstGeom>
        </p:spPr>
      </p:pic>
      <p:pic>
        <p:nvPicPr>
          <p:cNvPr id="28" name="תמונה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38190" y="3379444"/>
            <a:ext cx="704740" cy="845196"/>
          </a:xfrm>
          <a:prstGeom prst="rect">
            <a:avLst/>
          </a:prstGeom>
        </p:spPr>
      </p:pic>
      <p:sp>
        <p:nvSpPr>
          <p:cNvPr id="30" name="מלבן 29"/>
          <p:cNvSpPr/>
          <p:nvPr/>
        </p:nvSpPr>
        <p:spPr>
          <a:xfrm>
            <a:off x="4483311" y="3373451"/>
            <a:ext cx="2442651" cy="299638"/>
          </a:xfrm>
          <a:prstGeom prst="rect">
            <a:avLst/>
          </a:prstGeom>
        </p:spPr>
        <p:txBody>
          <a:bodyPr wrap="square" lIns="68180" tIns="34070" rIns="68180" bIns="34070">
            <a:spAutoFit/>
          </a:bodyPr>
          <a:lstStyle/>
          <a:p>
            <a:pPr defTabSz="681175">
              <a:lnSpc>
                <a:spcPts val="900"/>
              </a:lnSpc>
            </a:pPr>
            <a:r>
              <a:rPr lang="en-US" baseline="30000" dirty="0">
                <a:solidFill>
                  <a:prstClr val="white"/>
                </a:solidFill>
                <a:latin typeface="Calibri"/>
                <a:cs typeface="+mn-cs"/>
              </a:rPr>
              <a:t>PARKINSON’S DISEASE IS CAUSED BY THE DEATH OF DOPAMINE CELLS.</a:t>
            </a:r>
          </a:p>
        </p:txBody>
      </p:sp>
      <p:sp>
        <p:nvSpPr>
          <p:cNvPr id="31" name="מלבן 30"/>
          <p:cNvSpPr/>
          <p:nvPr/>
        </p:nvSpPr>
        <p:spPr>
          <a:xfrm>
            <a:off x="4483311" y="4029941"/>
            <a:ext cx="2741147" cy="299638"/>
          </a:xfrm>
          <a:prstGeom prst="rect">
            <a:avLst/>
          </a:prstGeom>
        </p:spPr>
        <p:txBody>
          <a:bodyPr wrap="square" lIns="68180" tIns="34070" rIns="68180" bIns="34070">
            <a:spAutoFit/>
          </a:bodyPr>
          <a:lstStyle/>
          <a:p>
            <a:pPr defTabSz="681175">
              <a:lnSpc>
                <a:spcPts val="900"/>
              </a:lnSpc>
            </a:pPr>
            <a:r>
              <a:rPr lang="en-US" baseline="30000" dirty="0">
                <a:solidFill>
                  <a:prstClr val="white"/>
                </a:solidFill>
                <a:latin typeface="Calibri"/>
                <a:cs typeface="+mn-cs"/>
              </a:rPr>
              <a:t>OF THESE CELLS ARE ALREADY LOST BY THE TIME MOTOR SYMPTOMS APPEAR.</a:t>
            </a:r>
          </a:p>
        </p:txBody>
      </p:sp>
      <p:grpSp>
        <p:nvGrpSpPr>
          <p:cNvPr id="34" name="קבוצה 33"/>
          <p:cNvGrpSpPr/>
          <p:nvPr/>
        </p:nvGrpSpPr>
        <p:grpSpPr>
          <a:xfrm>
            <a:off x="4471227" y="3699367"/>
            <a:ext cx="1479054" cy="524360"/>
            <a:chOff x="6076295" y="4965440"/>
            <a:chExt cx="1972073" cy="699147"/>
          </a:xfrm>
        </p:grpSpPr>
        <p:sp>
          <p:nvSpPr>
            <p:cNvPr id="32" name="מלבן 31"/>
            <p:cNvSpPr/>
            <p:nvPr/>
          </p:nvSpPr>
          <p:spPr>
            <a:xfrm>
              <a:off x="6076295" y="4965440"/>
              <a:ext cx="1972073" cy="699147"/>
            </a:xfrm>
            <a:prstGeom prst="rect">
              <a:avLst/>
            </a:prstGeom>
          </p:spPr>
          <p:txBody>
            <a:bodyPr wrap="square">
              <a:spAutoFit/>
            </a:bodyPr>
            <a:lstStyle/>
            <a:p>
              <a:pPr defTabSz="681175"/>
              <a:r>
                <a:rPr lang="en-US" sz="4100" b="1" baseline="30000" dirty="0">
                  <a:solidFill>
                    <a:prstClr val="white"/>
                  </a:solidFill>
                  <a:latin typeface="Calibri"/>
                </a:rPr>
                <a:t>60</a:t>
              </a:r>
              <a:r>
                <a:rPr lang="en-US" sz="1700" baseline="30000" dirty="0">
                  <a:solidFill>
                    <a:prstClr val="white"/>
                  </a:solidFill>
                  <a:latin typeface="Calibri"/>
                </a:rPr>
                <a:t>         </a:t>
              </a:r>
              <a:r>
                <a:rPr lang="en-US" sz="4100" b="1" baseline="30000" dirty="0">
                  <a:solidFill>
                    <a:prstClr val="white"/>
                  </a:solidFill>
                  <a:latin typeface="Calibri"/>
                </a:rPr>
                <a:t>80%</a:t>
              </a:r>
              <a:r>
                <a:rPr lang="en-US" sz="1700" baseline="30000" dirty="0">
                  <a:solidFill>
                    <a:prstClr val="white"/>
                  </a:solidFill>
                  <a:latin typeface="Calibri"/>
                </a:rPr>
                <a:t>  </a:t>
              </a:r>
            </a:p>
          </p:txBody>
        </p:sp>
        <p:sp>
          <p:nvSpPr>
            <p:cNvPr id="33" name="מלבן 32"/>
            <p:cNvSpPr/>
            <p:nvPr/>
          </p:nvSpPr>
          <p:spPr>
            <a:xfrm>
              <a:off x="6617643" y="4974640"/>
              <a:ext cx="568618" cy="553998"/>
            </a:xfrm>
            <a:prstGeom prst="rect">
              <a:avLst/>
            </a:prstGeom>
          </p:spPr>
          <p:txBody>
            <a:bodyPr wrap="none">
              <a:spAutoFit/>
            </a:bodyPr>
            <a:lstStyle/>
            <a:p>
              <a:pPr defTabSz="681175"/>
              <a:r>
                <a:rPr lang="en-US" sz="2100" baseline="30000" dirty="0">
                  <a:solidFill>
                    <a:prstClr val="white"/>
                  </a:solidFill>
                  <a:latin typeface="Calibri"/>
                </a:rPr>
                <a:t>TO </a:t>
              </a:r>
              <a:endParaRPr lang="en-US" sz="2100" dirty="0">
                <a:solidFill>
                  <a:srgbClr val="0070C5"/>
                </a:solidFill>
                <a:latin typeface="Calibri"/>
              </a:endParaRPr>
            </a:p>
          </p:txBody>
        </p:sp>
      </p:grpSp>
    </p:spTree>
    <p:extLst>
      <p:ext uri="{BB962C8B-B14F-4D97-AF65-F5344CB8AC3E}">
        <p14:creationId xmlns:p14="http://schemas.microsoft.com/office/powerpoint/2010/main" val="8806496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3" cstate="print">
            <a:extLst>
              <a:ext uri="{28A0092B-C50C-407E-A947-70E740481C1C}">
                <a14:useLocalDpi xmlns:a14="http://schemas.microsoft.com/office/drawing/2010/main" val="0"/>
              </a:ext>
            </a:extLst>
          </a:blip>
          <a:srcRect l="14188" r="14043"/>
          <a:stretch/>
        </p:blipFill>
        <p:spPr>
          <a:xfrm rot="16200000">
            <a:off x="4284386" y="286378"/>
            <a:ext cx="5145993" cy="4573240"/>
          </a:xfrm>
          <a:prstGeom prst="rect">
            <a:avLst/>
          </a:prstGeom>
        </p:spPr>
      </p:pic>
      <p:pic>
        <p:nvPicPr>
          <p:cNvPr id="8" name="תמונה 7"/>
          <p:cNvPicPr>
            <a:picLocks noChangeAspect="1"/>
          </p:cNvPicPr>
          <p:nvPr/>
        </p:nvPicPr>
        <p:blipFill rotWithShape="1">
          <a:blip r:embed="rId4" cstate="print">
            <a:extLst>
              <a:ext uri="{28A0092B-C50C-407E-A947-70E740481C1C}">
                <a14:useLocalDpi xmlns:a14="http://schemas.microsoft.com/office/drawing/2010/main" val="0"/>
              </a:ext>
            </a:extLst>
          </a:blip>
          <a:srcRect l="11105" t="8532" r="4254"/>
          <a:stretch/>
        </p:blipFill>
        <p:spPr>
          <a:xfrm>
            <a:off x="-2301" y="183"/>
            <a:ext cx="4573241" cy="5143499"/>
          </a:xfrm>
          <a:prstGeom prst="rect">
            <a:avLst/>
          </a:prstGeom>
        </p:spPr>
      </p:pic>
      <p:sp>
        <p:nvSpPr>
          <p:cNvPr id="5" name="Rectangle 4"/>
          <p:cNvSpPr/>
          <p:nvPr/>
        </p:nvSpPr>
        <p:spPr>
          <a:xfrm>
            <a:off x="6663" y="2"/>
            <a:ext cx="9143999" cy="5142103"/>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187" tIns="34075" rIns="68187" bIns="34075" rtlCol="0" anchor="ctr"/>
          <a:lstStyle/>
          <a:p>
            <a:pPr algn="ctr" defTabSz="680195"/>
            <a:endParaRPr lang="en-US" sz="1400" dirty="0">
              <a:solidFill>
                <a:prstClr val="white"/>
              </a:solidFill>
            </a:endParaRPr>
          </a:p>
        </p:txBody>
      </p:sp>
      <p:sp>
        <p:nvSpPr>
          <p:cNvPr id="6" name="Rectangle 5"/>
          <p:cNvSpPr/>
          <p:nvPr/>
        </p:nvSpPr>
        <p:spPr>
          <a:xfrm>
            <a:off x="1361893" y="1137851"/>
            <a:ext cx="6401639" cy="2866891"/>
          </a:xfrm>
          <a:prstGeom prst="rect">
            <a:avLst/>
          </a:prstGeom>
          <a:noFill/>
          <a:ln>
            <a:noFill/>
          </a:ln>
        </p:spPr>
        <p:txBody>
          <a:bodyPr wrap="square" lIns="68187" tIns="34075" rIns="68187" bIns="34075">
            <a:spAutoFit/>
          </a:bodyPr>
          <a:lstStyle/>
          <a:p>
            <a:pPr algn="ctr" defTabSz="680195">
              <a:lnSpc>
                <a:spcPts val="4351"/>
              </a:lnSpc>
            </a:pPr>
            <a:r>
              <a:rPr lang="en-US" sz="4600" b="1" spc="22" dirty="0">
                <a:ln w="9525" cmpd="sng">
                  <a:noFill/>
                  <a:prstDash val="solid"/>
                </a:ln>
                <a:solidFill>
                  <a:prstClr val="white"/>
                </a:solidFill>
                <a:effectLst>
                  <a:outerShdw blurRad="50800" dist="38100" dir="2700000" algn="tl" rotWithShape="0">
                    <a:prstClr val="black">
                      <a:alpha val="40000"/>
                    </a:prstClr>
                  </a:outerShdw>
                </a:effectLst>
                <a:latin typeface="Calibri" pitchFamily="34" charset="0"/>
                <a:cs typeface="Calibri" pitchFamily="34" charset="0"/>
              </a:rPr>
              <a:t>Please raise your hand, if you can articulate how you have felt in the last 12 months in comparison to the previous year</a:t>
            </a:r>
            <a:r>
              <a:rPr lang="en-US" sz="4600" b="1" spc="22" dirty="0">
                <a:ln w="9525" cmpd="sng">
                  <a:noFill/>
                  <a:prstDash val="solid"/>
                </a:ln>
                <a:solidFill>
                  <a:srgbClr val="70AD47">
                    <a:tint val="1000"/>
                  </a:srgbClr>
                </a:solidFill>
                <a:effectLst>
                  <a:outerShdw blurRad="50800" dist="38100" dir="2700000" algn="tl" rotWithShape="0">
                    <a:prstClr val="black">
                      <a:alpha val="40000"/>
                    </a:prstClr>
                  </a:outerShdw>
                </a:effectLst>
                <a:latin typeface="Calibri Light"/>
              </a:rPr>
              <a:t>.</a:t>
            </a:r>
          </a:p>
        </p:txBody>
      </p:sp>
    </p:spTree>
    <p:extLst>
      <p:ext uri="{BB962C8B-B14F-4D97-AF65-F5344CB8AC3E}">
        <p14:creationId xmlns:p14="http://schemas.microsoft.com/office/powerpoint/2010/main" val="52574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3</a:t>
            </a:fld>
            <a:endParaRPr lang="en-US" dirty="0"/>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8283" y="103889"/>
            <a:ext cx="8310165" cy="4672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51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תמונה 11"/>
          <p:cNvPicPr>
            <a:picLocks noChangeAspect="1"/>
          </p:cNvPicPr>
          <p:nvPr/>
        </p:nvPicPr>
        <p:blipFill rotWithShape="1">
          <a:blip r:embed="rId3" cstate="print">
            <a:extLst>
              <a:ext uri="{28A0092B-C50C-407E-A947-70E740481C1C}">
                <a14:useLocalDpi xmlns:a14="http://schemas.microsoft.com/office/drawing/2010/main" val="0"/>
              </a:ext>
            </a:extLst>
          </a:blip>
          <a:srcRect t="3615" b="17550"/>
          <a:stretch/>
        </p:blipFill>
        <p:spPr>
          <a:xfrm flipH="1">
            <a:off x="4571795" y="2"/>
            <a:ext cx="4571794" cy="2571750"/>
          </a:xfrm>
          <a:prstGeom prst="rect">
            <a:avLst/>
          </a:prstGeom>
        </p:spPr>
      </p:pic>
      <p:pic>
        <p:nvPicPr>
          <p:cNvPr id="11" name="תמונה 10"/>
          <p:cNvPicPr>
            <a:picLocks noChangeAspect="1"/>
          </p:cNvPicPr>
          <p:nvPr/>
        </p:nvPicPr>
        <p:blipFill rotWithShape="1">
          <a:blip r:embed="rId4" cstate="print">
            <a:extLst>
              <a:ext uri="{28A0092B-C50C-407E-A947-70E740481C1C}">
                <a14:useLocalDpi xmlns:a14="http://schemas.microsoft.com/office/drawing/2010/main" val="0"/>
              </a:ext>
            </a:extLst>
          </a:blip>
          <a:srcRect t="23690"/>
          <a:stretch/>
        </p:blipFill>
        <p:spPr>
          <a:xfrm flipH="1">
            <a:off x="4571795" y="2571750"/>
            <a:ext cx="4571794" cy="2571751"/>
          </a:xfrm>
          <a:prstGeom prst="rect">
            <a:avLst/>
          </a:prstGeom>
        </p:spPr>
      </p:pic>
      <p:sp>
        <p:nvSpPr>
          <p:cNvPr id="25" name="Slide Number Placeholder 5"/>
          <p:cNvSpPr>
            <a:spLocks noGrp="1"/>
          </p:cNvSpPr>
          <p:nvPr>
            <p:ph type="sldNum" sz="quarter" idx="12"/>
          </p:nvPr>
        </p:nvSpPr>
        <p:spPr>
          <a:xfrm>
            <a:off x="7086600" y="4945032"/>
            <a:ext cx="121828" cy="123111"/>
          </a:xfrm>
        </p:spPr>
        <p:txBody>
          <a:bodyPr/>
          <a:lstStyle/>
          <a:p>
            <a:fld id="{EE2556C5-CE8C-6547-B838-EA80C61A4AF7}" type="slidenum">
              <a:rPr lang="en-US" smtClean="0">
                <a:solidFill>
                  <a:srgbClr val="0070C5"/>
                </a:solidFill>
              </a:rPr>
              <a:pPr/>
              <a:t>30</a:t>
            </a:fld>
            <a:endParaRPr lang="en-US" dirty="0">
              <a:solidFill>
                <a:srgbClr val="0070C5"/>
              </a:solidFill>
            </a:endParaRPr>
          </a:p>
        </p:txBody>
      </p:sp>
      <p:pic>
        <p:nvPicPr>
          <p:cNvPr id="8" name="Picture 6" descr="http://download.intel.com/newsroom/bios/images/web/andrew-grove_1.jpg"/>
          <p:cNvPicPr>
            <a:picLocks noChangeAspect="1" noChangeArrowheads="1"/>
          </p:cNvPicPr>
          <p:nvPr/>
        </p:nvPicPr>
        <p:blipFill rotWithShape="1">
          <a:blip r:embed="rId5">
            <a:extLst>
              <a:ext uri="{28A0092B-C50C-407E-A947-70E740481C1C}">
                <a14:useLocalDpi xmlns:a14="http://schemas.microsoft.com/office/drawing/2010/main" val="0"/>
              </a:ext>
            </a:extLst>
          </a:blip>
          <a:srcRect l="2877" t="5028" b="13998"/>
          <a:stretch/>
        </p:blipFill>
        <p:spPr bwMode="auto">
          <a:xfrm>
            <a:off x="4" y="-1"/>
            <a:ext cx="4571794" cy="51435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p:cNvSpPr/>
          <p:nvPr/>
        </p:nvSpPr>
        <p:spPr>
          <a:xfrm>
            <a:off x="2" y="6"/>
            <a:ext cx="9150658" cy="5142102"/>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194" tIns="34082" rIns="68194" bIns="34082" rtlCol="0" anchor="ctr"/>
          <a:lstStyle/>
          <a:p>
            <a:pPr algn="ctr" defTabSz="680280"/>
            <a:endParaRPr lang="en-US" sz="1400" dirty="0">
              <a:solidFill>
                <a:prstClr val="white"/>
              </a:solidFill>
            </a:endParaRPr>
          </a:p>
        </p:txBody>
      </p:sp>
      <p:sp>
        <p:nvSpPr>
          <p:cNvPr id="3" name="Rectangle 2"/>
          <p:cNvSpPr/>
          <p:nvPr/>
        </p:nvSpPr>
        <p:spPr>
          <a:xfrm>
            <a:off x="2346158" y="1468394"/>
            <a:ext cx="4458348" cy="2205316"/>
          </a:xfrm>
          <a:prstGeom prst="rect">
            <a:avLst/>
          </a:prstGeom>
          <a:noFill/>
        </p:spPr>
        <p:txBody>
          <a:bodyPr wrap="square" lIns="68194" tIns="34082" rIns="68194" bIns="34082">
            <a:spAutoFit/>
          </a:bodyPr>
          <a:lstStyle/>
          <a:p>
            <a:pPr algn="ctr" defTabSz="680280">
              <a:lnSpc>
                <a:spcPts val="4126"/>
              </a:lnSpc>
            </a:pPr>
            <a:r>
              <a:rPr lang="en-US" sz="4600" b="1" spc="22" dirty="0">
                <a:ln w="9525" cmpd="sng">
                  <a:noFill/>
                  <a:prstDash val="solid"/>
                </a:ln>
                <a:solidFill>
                  <a:srgbClr val="70AD47">
                    <a:tint val="1000"/>
                  </a:srgbClr>
                </a:solidFill>
                <a:effectLst>
                  <a:outerShdw blurRad="50800" dist="38100" dir="2700000" algn="tl" rotWithShape="0">
                    <a:prstClr val="black">
                      <a:alpha val="40000"/>
                    </a:prstClr>
                  </a:outerShdw>
                </a:effectLst>
                <a:latin typeface="Calibri" pitchFamily="34" charset="0"/>
                <a:cs typeface="Calibri" pitchFamily="34" charset="0"/>
              </a:rPr>
              <a:t>You can</a:t>
            </a:r>
            <a:r>
              <a:rPr lang="he-IL" sz="4600" b="1" spc="22" dirty="0">
                <a:ln w="9525" cmpd="sng">
                  <a:noFill/>
                  <a:prstDash val="solid"/>
                </a:ln>
                <a:solidFill>
                  <a:srgbClr val="70AD47">
                    <a:tint val="1000"/>
                  </a:srgbClr>
                </a:solidFill>
                <a:effectLst>
                  <a:outerShdw blurRad="50800" dist="38100" dir="2700000" algn="tl" rotWithShape="0">
                    <a:prstClr val="black">
                      <a:alpha val="40000"/>
                    </a:prstClr>
                  </a:outerShdw>
                </a:effectLst>
                <a:latin typeface="Calibri" pitchFamily="34" charset="0"/>
                <a:cs typeface="Calibri" pitchFamily="34" charset="0"/>
              </a:rPr>
              <a:t>'</a:t>
            </a:r>
            <a:r>
              <a:rPr lang="en-US" sz="4600" b="1" spc="22" dirty="0">
                <a:ln w="9525" cmpd="sng">
                  <a:noFill/>
                  <a:prstDash val="solid"/>
                </a:ln>
                <a:solidFill>
                  <a:srgbClr val="70AD47">
                    <a:tint val="1000"/>
                  </a:srgbClr>
                </a:solidFill>
                <a:effectLst>
                  <a:outerShdw blurRad="50800" dist="38100" dir="2700000" algn="tl" rotWithShape="0">
                    <a:prstClr val="black">
                      <a:alpha val="40000"/>
                    </a:prstClr>
                  </a:outerShdw>
                </a:effectLst>
                <a:latin typeface="Calibri" pitchFamily="34" charset="0"/>
                <a:cs typeface="Calibri" pitchFamily="34" charset="0"/>
              </a:rPr>
              <a:t>t </a:t>
            </a:r>
            <a:br>
              <a:rPr lang="en-US" sz="4600" b="1" spc="22" dirty="0">
                <a:ln w="9525" cmpd="sng">
                  <a:noFill/>
                  <a:prstDash val="solid"/>
                </a:ln>
                <a:solidFill>
                  <a:srgbClr val="70AD47">
                    <a:tint val="1000"/>
                  </a:srgbClr>
                </a:solidFill>
                <a:effectLst>
                  <a:outerShdw blurRad="50800" dist="38100" dir="2700000" algn="tl" rotWithShape="0">
                    <a:prstClr val="black">
                      <a:alpha val="40000"/>
                    </a:prstClr>
                  </a:outerShdw>
                </a:effectLst>
                <a:latin typeface="Calibri" pitchFamily="34" charset="0"/>
                <a:cs typeface="Calibri" pitchFamily="34" charset="0"/>
              </a:rPr>
            </a:br>
            <a:r>
              <a:rPr lang="en-US" sz="4600" b="1" spc="22" dirty="0">
                <a:ln w="9525" cmpd="sng">
                  <a:noFill/>
                  <a:prstDash val="solid"/>
                </a:ln>
                <a:solidFill>
                  <a:srgbClr val="70AD47">
                    <a:tint val="1000"/>
                  </a:srgbClr>
                </a:solidFill>
                <a:effectLst>
                  <a:outerShdw blurRad="50800" dist="38100" dir="2700000" algn="tl" rotWithShape="0">
                    <a:prstClr val="black">
                      <a:alpha val="40000"/>
                    </a:prstClr>
                  </a:outerShdw>
                </a:effectLst>
                <a:latin typeface="Calibri" pitchFamily="34" charset="0"/>
                <a:cs typeface="Calibri" pitchFamily="34" charset="0"/>
              </a:rPr>
              <a:t>Manage </a:t>
            </a:r>
            <a:br>
              <a:rPr lang="en-US" sz="4600" b="1" spc="22" dirty="0">
                <a:ln w="9525" cmpd="sng">
                  <a:noFill/>
                  <a:prstDash val="solid"/>
                </a:ln>
                <a:solidFill>
                  <a:srgbClr val="70AD47">
                    <a:tint val="1000"/>
                  </a:srgbClr>
                </a:solidFill>
                <a:effectLst>
                  <a:outerShdw blurRad="50800" dist="38100" dir="2700000" algn="tl" rotWithShape="0">
                    <a:prstClr val="black">
                      <a:alpha val="40000"/>
                    </a:prstClr>
                  </a:outerShdw>
                </a:effectLst>
                <a:latin typeface="Calibri" pitchFamily="34" charset="0"/>
                <a:cs typeface="Calibri" pitchFamily="34" charset="0"/>
              </a:rPr>
            </a:br>
            <a:r>
              <a:rPr lang="en-US" sz="4600" b="1" spc="22" dirty="0">
                <a:ln w="9525" cmpd="sng">
                  <a:noFill/>
                  <a:prstDash val="solid"/>
                </a:ln>
                <a:solidFill>
                  <a:srgbClr val="70AD47">
                    <a:tint val="1000"/>
                  </a:srgbClr>
                </a:solidFill>
                <a:effectLst>
                  <a:outerShdw blurRad="50800" dist="38100" dir="2700000" algn="tl" rotWithShape="0">
                    <a:prstClr val="black">
                      <a:alpha val="40000"/>
                    </a:prstClr>
                  </a:outerShdw>
                </a:effectLst>
                <a:latin typeface="Calibri" pitchFamily="34" charset="0"/>
                <a:cs typeface="Calibri" pitchFamily="34" charset="0"/>
              </a:rPr>
              <a:t>what you can</a:t>
            </a:r>
            <a:r>
              <a:rPr lang="he-IL" sz="4600" b="1" spc="22" dirty="0">
                <a:ln w="9525" cmpd="sng">
                  <a:noFill/>
                  <a:prstDash val="solid"/>
                </a:ln>
                <a:solidFill>
                  <a:srgbClr val="70AD47">
                    <a:tint val="1000"/>
                  </a:srgbClr>
                </a:solidFill>
                <a:effectLst>
                  <a:outerShdw blurRad="50800" dist="38100" dir="2700000" algn="tl" rotWithShape="0">
                    <a:prstClr val="black">
                      <a:alpha val="40000"/>
                    </a:prstClr>
                  </a:outerShdw>
                </a:effectLst>
                <a:latin typeface="Calibri" pitchFamily="34" charset="0"/>
                <a:cs typeface="Calibri" pitchFamily="34" charset="0"/>
              </a:rPr>
              <a:t>'</a:t>
            </a:r>
            <a:r>
              <a:rPr lang="en-US" sz="4600" b="1" spc="22" dirty="0">
                <a:ln w="9525" cmpd="sng">
                  <a:noFill/>
                  <a:prstDash val="solid"/>
                </a:ln>
                <a:solidFill>
                  <a:srgbClr val="70AD47">
                    <a:tint val="1000"/>
                  </a:srgbClr>
                </a:solidFill>
                <a:effectLst>
                  <a:outerShdw blurRad="50800" dist="38100" dir="2700000" algn="tl" rotWithShape="0">
                    <a:prstClr val="black">
                      <a:alpha val="40000"/>
                    </a:prstClr>
                  </a:outerShdw>
                </a:effectLst>
                <a:latin typeface="Calibri" pitchFamily="34" charset="0"/>
                <a:cs typeface="Calibri" pitchFamily="34" charset="0"/>
              </a:rPr>
              <a:t>t </a:t>
            </a:r>
          </a:p>
          <a:p>
            <a:pPr algn="ctr" defTabSz="680280">
              <a:lnSpc>
                <a:spcPts val="4126"/>
              </a:lnSpc>
            </a:pPr>
            <a:r>
              <a:rPr lang="en-US" sz="4600" b="1" spc="22" dirty="0">
                <a:ln w="9525" cmpd="sng">
                  <a:noFill/>
                  <a:prstDash val="solid"/>
                </a:ln>
                <a:solidFill>
                  <a:srgbClr val="70AD47">
                    <a:tint val="1000"/>
                  </a:srgbClr>
                </a:solidFill>
                <a:effectLst>
                  <a:outerShdw blurRad="50800" dist="38100" dir="2700000" algn="tl" rotWithShape="0">
                    <a:prstClr val="black">
                      <a:alpha val="40000"/>
                    </a:prstClr>
                  </a:outerShdw>
                </a:effectLst>
                <a:latin typeface="Calibri" pitchFamily="34" charset="0"/>
                <a:cs typeface="Calibri" pitchFamily="34" charset="0"/>
              </a:rPr>
              <a:t>Measure</a:t>
            </a:r>
          </a:p>
        </p:txBody>
      </p:sp>
    </p:spTree>
    <p:extLst>
      <p:ext uri="{BB962C8B-B14F-4D97-AF65-F5344CB8AC3E}">
        <p14:creationId xmlns:p14="http://schemas.microsoft.com/office/powerpoint/2010/main" val="118970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מלבן 19"/>
          <p:cNvSpPr/>
          <p:nvPr/>
        </p:nvSpPr>
        <p:spPr>
          <a:xfrm>
            <a:off x="4656667" y="1154881"/>
            <a:ext cx="3774987" cy="331319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8205" tIns="34086" rIns="68205" bIns="34086" rtlCol="0" anchor="ctr"/>
          <a:lstStyle/>
          <a:p>
            <a:pPr algn="ctr" defTabSz="681462"/>
            <a:endParaRPr lang="en-US" dirty="0">
              <a:solidFill>
                <a:prstClr val="white"/>
              </a:solidFill>
            </a:endParaRPr>
          </a:p>
        </p:txBody>
      </p:sp>
      <p:sp>
        <p:nvSpPr>
          <p:cNvPr id="22" name="מלבן 10"/>
          <p:cNvSpPr/>
          <p:nvPr/>
        </p:nvSpPr>
        <p:spPr>
          <a:xfrm>
            <a:off x="4666558" y="1152974"/>
            <a:ext cx="3768853" cy="411480"/>
          </a:xfrm>
          <a:prstGeom prst="rect">
            <a:avLst/>
          </a:prstGeom>
          <a:solidFill>
            <a:srgbClr val="00B0F0"/>
          </a:solidFill>
          <a:ln>
            <a:noFill/>
          </a:ln>
        </p:spPr>
        <p:style>
          <a:lnRef idx="2">
            <a:schemeClr val="accent5">
              <a:shade val="50000"/>
            </a:schemeClr>
          </a:lnRef>
          <a:fillRef idx="1">
            <a:schemeClr val="accent5"/>
          </a:fillRef>
          <a:effectRef idx="0">
            <a:schemeClr val="accent5"/>
          </a:effectRef>
          <a:fontRef idx="minor">
            <a:schemeClr val="lt1"/>
          </a:fontRef>
        </p:style>
        <p:txBody>
          <a:bodyPr lIns="68205" tIns="34086" rIns="68205" bIns="34086" rtlCol="0" anchor="ctr"/>
          <a:lstStyle/>
          <a:p>
            <a:pPr algn="ctr" defTabSz="681462"/>
            <a:endParaRPr lang="en-US" dirty="0">
              <a:solidFill>
                <a:prstClr val="white"/>
              </a:solidFill>
            </a:endParaRPr>
          </a:p>
        </p:txBody>
      </p:sp>
      <p:sp>
        <p:nvSpPr>
          <p:cNvPr id="20" name="מלבן 9"/>
          <p:cNvSpPr/>
          <p:nvPr/>
        </p:nvSpPr>
        <p:spPr>
          <a:xfrm>
            <a:off x="742980" y="1152817"/>
            <a:ext cx="3768853" cy="3315346"/>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lIns="68205" tIns="34086" rIns="68205" bIns="34086" rtlCol="0" anchor="ctr"/>
          <a:lstStyle/>
          <a:p>
            <a:pPr algn="ctr" defTabSz="681462"/>
            <a:endParaRPr lang="en-US" dirty="0">
              <a:solidFill>
                <a:prstClr val="white"/>
              </a:solidFill>
            </a:endParaRPr>
          </a:p>
        </p:txBody>
      </p:sp>
      <p:sp>
        <p:nvSpPr>
          <p:cNvPr id="21" name="מלבן 10"/>
          <p:cNvSpPr/>
          <p:nvPr/>
        </p:nvSpPr>
        <p:spPr>
          <a:xfrm>
            <a:off x="742980" y="1144900"/>
            <a:ext cx="3768853" cy="411480"/>
          </a:xfrm>
          <a:prstGeom prst="rect">
            <a:avLst/>
          </a:prstGeom>
          <a:solidFill>
            <a:srgbClr val="00B0F0"/>
          </a:solidFill>
          <a:ln>
            <a:noFill/>
          </a:ln>
        </p:spPr>
        <p:style>
          <a:lnRef idx="2">
            <a:schemeClr val="accent5">
              <a:shade val="50000"/>
            </a:schemeClr>
          </a:lnRef>
          <a:fillRef idx="1">
            <a:schemeClr val="accent5"/>
          </a:fillRef>
          <a:effectRef idx="0">
            <a:schemeClr val="accent5"/>
          </a:effectRef>
          <a:fontRef idx="minor">
            <a:schemeClr val="lt1"/>
          </a:fontRef>
        </p:style>
        <p:txBody>
          <a:bodyPr lIns="68205" tIns="34086" rIns="68205" bIns="34086" rtlCol="0" anchor="ctr"/>
          <a:lstStyle/>
          <a:p>
            <a:pPr algn="ctr" defTabSz="681462"/>
            <a:endParaRPr lang="en-US" dirty="0">
              <a:solidFill>
                <a:prstClr val="white"/>
              </a:solidFill>
            </a:endParaRPr>
          </a:p>
        </p:txBody>
      </p:sp>
      <p:sp>
        <p:nvSpPr>
          <p:cNvPr id="9" name="Title 1"/>
          <p:cNvSpPr txBox="1">
            <a:spLocks/>
          </p:cNvSpPr>
          <p:nvPr/>
        </p:nvSpPr>
        <p:spPr>
          <a:xfrm>
            <a:off x="626178" y="222884"/>
            <a:ext cx="7886700" cy="994172"/>
          </a:xfrm>
          <a:prstGeom prst="rect">
            <a:avLst/>
          </a:prstGeom>
        </p:spPr>
        <p:txBody>
          <a:bodyPr vert="horz" lIns="68205" tIns="34086" rIns="68205" bIns="34086"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0064AA"/>
                </a:solidFill>
              </a:rPr>
              <a:t>The Solution </a:t>
            </a:r>
          </a:p>
        </p:txBody>
      </p:sp>
      <p:sp>
        <p:nvSpPr>
          <p:cNvPr id="12" name="TextBox 11"/>
          <p:cNvSpPr txBox="1"/>
          <p:nvPr/>
        </p:nvSpPr>
        <p:spPr>
          <a:xfrm>
            <a:off x="1435793" y="1117451"/>
            <a:ext cx="2383227" cy="453970"/>
          </a:xfrm>
          <a:prstGeom prst="rect">
            <a:avLst/>
          </a:prstGeom>
          <a:noFill/>
        </p:spPr>
        <p:txBody>
          <a:bodyPr wrap="square" lIns="68205" tIns="34086" rIns="68205" bIns="34086" rtlCol="0">
            <a:spAutoFit/>
          </a:bodyPr>
          <a:lstStyle/>
          <a:p>
            <a:pPr algn="ctr" defTabSz="681462">
              <a:lnSpc>
                <a:spcPts val="3000"/>
              </a:lnSpc>
            </a:pPr>
            <a:r>
              <a:rPr lang="en-US" sz="2200" b="1" dirty="0">
                <a:solidFill>
                  <a:prstClr val="white"/>
                </a:solidFill>
                <a:latin typeface="Calibri"/>
              </a:rPr>
              <a:t>Wear a watch</a:t>
            </a:r>
            <a:endParaRPr lang="en-US" sz="2200" b="1" baseline="30000" dirty="0">
              <a:solidFill>
                <a:prstClr val="white"/>
              </a:solidFill>
              <a:latin typeface="Calibri"/>
            </a:endParaRPr>
          </a:p>
        </p:txBody>
      </p:sp>
      <p:pic>
        <p:nvPicPr>
          <p:cNvPr id="13" name="תמונה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2210" y="1836580"/>
            <a:ext cx="1260274" cy="2372284"/>
          </a:xfrm>
          <a:prstGeom prst="rect">
            <a:avLst/>
          </a:prstGeom>
        </p:spPr>
      </p:pic>
      <p:pic>
        <p:nvPicPr>
          <p:cNvPr id="7" name="תמונה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45362">
            <a:off x="6071118" y="1959684"/>
            <a:ext cx="1124589" cy="2211053"/>
          </a:xfrm>
          <a:prstGeom prst="rect">
            <a:avLst/>
          </a:prstGeom>
          <a:effectLst>
            <a:outerShdw blurRad="50800" dist="38100" dir="8100000" algn="tr" rotWithShape="0">
              <a:prstClr val="black">
                <a:alpha val="40000"/>
              </a:prstClr>
            </a:outerShdw>
          </a:effectLst>
        </p:spPr>
      </p:pic>
      <p:sp>
        <p:nvSpPr>
          <p:cNvPr id="2" name="Rectangle 1"/>
          <p:cNvSpPr/>
          <p:nvPr/>
        </p:nvSpPr>
        <p:spPr>
          <a:xfrm>
            <a:off x="5163775" y="1117451"/>
            <a:ext cx="2767248" cy="453970"/>
          </a:xfrm>
          <a:prstGeom prst="rect">
            <a:avLst/>
          </a:prstGeom>
          <a:noFill/>
        </p:spPr>
        <p:txBody>
          <a:bodyPr wrap="square" lIns="68205" tIns="34086" rIns="68205" bIns="34086" rtlCol="0">
            <a:spAutoFit/>
          </a:bodyPr>
          <a:lstStyle/>
          <a:p>
            <a:pPr algn="ctr" defTabSz="681462">
              <a:lnSpc>
                <a:spcPts val="3000"/>
              </a:lnSpc>
            </a:pPr>
            <a:r>
              <a:rPr lang="en-US" sz="2200" b="1" dirty="0">
                <a:solidFill>
                  <a:prstClr val="white"/>
                </a:solidFill>
                <a:latin typeface="Calibri"/>
              </a:rPr>
              <a:t>Start an application</a:t>
            </a:r>
          </a:p>
        </p:txBody>
      </p:sp>
      <p:sp>
        <p:nvSpPr>
          <p:cNvPr id="16" name="Slide Number Placeholder 5"/>
          <p:cNvSpPr>
            <a:spLocks noGrp="1"/>
          </p:cNvSpPr>
          <p:nvPr>
            <p:ph type="sldNum" sz="quarter" idx="12"/>
          </p:nvPr>
        </p:nvSpPr>
        <p:spPr>
          <a:xfrm>
            <a:off x="7086600" y="4937958"/>
            <a:ext cx="137858" cy="138499"/>
          </a:xfrm>
        </p:spPr>
        <p:txBody>
          <a:bodyPr/>
          <a:lstStyle/>
          <a:p>
            <a:fld id="{EE2556C5-CE8C-6547-B838-EA80C61A4AF7}" type="slidenum">
              <a:rPr lang="en-US" sz="900">
                <a:solidFill>
                  <a:srgbClr val="0070C5"/>
                </a:solidFill>
              </a:rPr>
              <a:pPr/>
              <a:t>31</a:t>
            </a:fld>
            <a:endParaRPr lang="en-US" sz="900" dirty="0">
              <a:solidFill>
                <a:srgbClr val="0070C5"/>
              </a:solidFill>
            </a:endParaRPr>
          </a:p>
        </p:txBody>
      </p:sp>
      <p:sp>
        <p:nvSpPr>
          <p:cNvPr id="23" name="Rectangle 22"/>
          <p:cNvSpPr>
            <a:spLocks/>
          </p:cNvSpPr>
          <p:nvPr/>
        </p:nvSpPr>
        <p:spPr>
          <a:xfrm>
            <a:off x="744793" y="1145075"/>
            <a:ext cx="381967" cy="406343"/>
          </a:xfrm>
          <a:prstGeom prst="rect">
            <a:avLst/>
          </a:prstGeom>
          <a:solidFill>
            <a:srgbClr val="F58120"/>
          </a:solidFill>
          <a:ln>
            <a:noFill/>
          </a:ln>
        </p:spPr>
        <p:style>
          <a:lnRef idx="2">
            <a:schemeClr val="accent1">
              <a:shade val="50000"/>
            </a:schemeClr>
          </a:lnRef>
          <a:fillRef idx="1">
            <a:schemeClr val="accent1"/>
          </a:fillRef>
          <a:effectRef idx="0">
            <a:schemeClr val="accent1"/>
          </a:effectRef>
          <a:fontRef idx="minor">
            <a:schemeClr val="lt1"/>
          </a:fontRef>
        </p:style>
        <p:txBody>
          <a:bodyPr lIns="68205" tIns="34086" rIns="68205" bIns="34086" rtlCol="0" anchor="ctr"/>
          <a:lstStyle/>
          <a:p>
            <a:pPr algn="ctr" defTabSz="681462"/>
            <a:r>
              <a:rPr lang="en-US" sz="2100" b="1" dirty="0">
                <a:solidFill>
                  <a:prstClr val="white"/>
                </a:solidFill>
              </a:rPr>
              <a:t>1</a:t>
            </a:r>
          </a:p>
        </p:txBody>
      </p:sp>
      <p:sp>
        <p:nvSpPr>
          <p:cNvPr id="24" name="Rectangle 23"/>
          <p:cNvSpPr>
            <a:spLocks/>
          </p:cNvSpPr>
          <p:nvPr/>
        </p:nvSpPr>
        <p:spPr>
          <a:xfrm>
            <a:off x="4666245" y="1155056"/>
            <a:ext cx="381967" cy="406343"/>
          </a:xfrm>
          <a:prstGeom prst="rect">
            <a:avLst/>
          </a:prstGeom>
          <a:solidFill>
            <a:srgbClr val="F58120"/>
          </a:solidFill>
          <a:ln>
            <a:noFill/>
          </a:ln>
        </p:spPr>
        <p:style>
          <a:lnRef idx="2">
            <a:schemeClr val="accent1">
              <a:shade val="50000"/>
            </a:schemeClr>
          </a:lnRef>
          <a:fillRef idx="1">
            <a:schemeClr val="accent1"/>
          </a:fillRef>
          <a:effectRef idx="0">
            <a:schemeClr val="accent1"/>
          </a:effectRef>
          <a:fontRef idx="minor">
            <a:schemeClr val="lt1"/>
          </a:fontRef>
        </p:style>
        <p:txBody>
          <a:bodyPr lIns="68205" tIns="34086" rIns="68205" bIns="34086" rtlCol="0" anchor="ctr"/>
          <a:lstStyle/>
          <a:p>
            <a:pPr algn="ctr" defTabSz="681462"/>
            <a:r>
              <a:rPr lang="en-US" sz="2100" b="1" dirty="0">
                <a:solidFill>
                  <a:prstClr val="white"/>
                </a:solidFill>
              </a:rPr>
              <a:t>2</a:t>
            </a:r>
          </a:p>
        </p:txBody>
      </p:sp>
      <p:pic>
        <p:nvPicPr>
          <p:cNvPr id="14" name="Picture 13"/>
          <p:cNvPicPr>
            <a:picLocks noChangeAspect="1"/>
          </p:cNvPicPr>
          <p:nvPr/>
        </p:nvPicPr>
        <p:blipFill>
          <a:blip r:embed="rId5"/>
          <a:stretch>
            <a:fillRect/>
          </a:stretch>
        </p:blipFill>
        <p:spPr>
          <a:xfrm rot="1160071">
            <a:off x="6154531" y="2227774"/>
            <a:ext cx="994616" cy="1581183"/>
          </a:xfrm>
          <a:prstGeom prst="rect">
            <a:avLst/>
          </a:prstGeom>
        </p:spPr>
      </p:pic>
    </p:spTree>
    <p:extLst>
      <p:ext uri="{BB962C8B-B14F-4D97-AF65-F5344CB8AC3E}">
        <p14:creationId xmlns:p14="http://schemas.microsoft.com/office/powerpoint/2010/main" val="15044440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מלבן 7"/>
          <p:cNvSpPr/>
          <p:nvPr/>
        </p:nvSpPr>
        <p:spPr>
          <a:xfrm>
            <a:off x="6505831" y="1050324"/>
            <a:ext cx="1097902" cy="902044"/>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lIns="68217" tIns="34092" rIns="68217" bIns="34092" rtlCol="0" anchor="ctr"/>
          <a:lstStyle/>
          <a:p>
            <a:pPr algn="ctr" defTabSz="681601"/>
            <a:endParaRPr lang="en-US" dirty="0">
              <a:solidFill>
                <a:prstClr val="white"/>
              </a:solidFill>
            </a:endParaRPr>
          </a:p>
        </p:txBody>
      </p:sp>
      <p:sp>
        <p:nvSpPr>
          <p:cNvPr id="9" name="מלבן 8"/>
          <p:cNvSpPr/>
          <p:nvPr/>
        </p:nvSpPr>
        <p:spPr>
          <a:xfrm>
            <a:off x="6506136" y="2222345"/>
            <a:ext cx="1097902" cy="902044"/>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lIns="68217" tIns="34092" rIns="68217" bIns="34092" rtlCol="0" anchor="ctr"/>
          <a:lstStyle/>
          <a:p>
            <a:pPr algn="ctr" defTabSz="681601"/>
            <a:endParaRPr lang="en-US" dirty="0">
              <a:solidFill>
                <a:prstClr val="white"/>
              </a:solidFill>
            </a:endParaRPr>
          </a:p>
        </p:txBody>
      </p:sp>
      <p:sp>
        <p:nvSpPr>
          <p:cNvPr id="10" name="מלבן 9"/>
          <p:cNvSpPr/>
          <p:nvPr/>
        </p:nvSpPr>
        <p:spPr>
          <a:xfrm>
            <a:off x="6506136" y="3391627"/>
            <a:ext cx="1097902" cy="902044"/>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lIns="68217" tIns="34092" rIns="68217" bIns="34092" rtlCol="0" anchor="ctr"/>
          <a:lstStyle/>
          <a:p>
            <a:pPr algn="ctr" defTabSz="681601"/>
            <a:endParaRPr lang="en-US" dirty="0">
              <a:solidFill>
                <a:prstClr val="white"/>
              </a:solidFill>
            </a:endParaRPr>
          </a:p>
        </p:txBody>
      </p:sp>
      <p:sp>
        <p:nvSpPr>
          <p:cNvPr id="43" name="מלבן 42"/>
          <p:cNvSpPr/>
          <p:nvPr/>
        </p:nvSpPr>
        <p:spPr>
          <a:xfrm>
            <a:off x="7398924" y="1053064"/>
            <a:ext cx="927053" cy="902044"/>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68217" tIns="34092" rIns="68217" bIns="34092" rtlCol="0" anchor="ctr"/>
          <a:lstStyle/>
          <a:p>
            <a:pPr algn="ctr" defTabSz="681601"/>
            <a:endParaRPr lang="en-US" dirty="0">
              <a:solidFill>
                <a:prstClr val="white"/>
              </a:solidFill>
            </a:endParaRPr>
          </a:p>
        </p:txBody>
      </p:sp>
      <p:sp>
        <p:nvSpPr>
          <p:cNvPr id="44" name="מלבן 43"/>
          <p:cNvSpPr/>
          <p:nvPr/>
        </p:nvSpPr>
        <p:spPr>
          <a:xfrm>
            <a:off x="7398785" y="2222345"/>
            <a:ext cx="927054" cy="902044"/>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68217" tIns="34092" rIns="68217" bIns="34092" rtlCol="0" anchor="ctr"/>
          <a:lstStyle/>
          <a:p>
            <a:pPr algn="ctr" defTabSz="681601"/>
            <a:endParaRPr lang="en-US" dirty="0">
              <a:solidFill>
                <a:prstClr val="white"/>
              </a:solidFill>
            </a:endParaRPr>
          </a:p>
        </p:txBody>
      </p:sp>
      <p:sp>
        <p:nvSpPr>
          <p:cNvPr id="45" name="מלבן 44"/>
          <p:cNvSpPr/>
          <p:nvPr/>
        </p:nvSpPr>
        <p:spPr>
          <a:xfrm>
            <a:off x="7398785" y="3391627"/>
            <a:ext cx="927054" cy="902044"/>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68217" tIns="34092" rIns="68217" bIns="34092" rtlCol="0" anchor="ctr"/>
          <a:lstStyle/>
          <a:p>
            <a:pPr algn="ctr" defTabSz="681601"/>
            <a:endParaRPr lang="en-US" dirty="0">
              <a:solidFill>
                <a:prstClr val="white"/>
              </a:solidFill>
            </a:endParaRPr>
          </a:p>
        </p:txBody>
      </p:sp>
      <p:sp>
        <p:nvSpPr>
          <p:cNvPr id="3" name="מלבן 2"/>
          <p:cNvSpPr/>
          <p:nvPr/>
        </p:nvSpPr>
        <p:spPr>
          <a:xfrm>
            <a:off x="704640" y="1050325"/>
            <a:ext cx="1334529" cy="3243348"/>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68217" tIns="34092" rIns="68217" bIns="34092" rtlCol="0" anchor="ctr"/>
          <a:lstStyle/>
          <a:p>
            <a:pPr algn="ctr" defTabSz="681601"/>
            <a:endParaRPr lang="en-US" dirty="0">
              <a:solidFill>
                <a:prstClr val="white"/>
              </a:solidFill>
            </a:endParaRPr>
          </a:p>
        </p:txBody>
      </p:sp>
      <p:sp>
        <p:nvSpPr>
          <p:cNvPr id="7" name="Title 1"/>
          <p:cNvSpPr txBox="1">
            <a:spLocks/>
          </p:cNvSpPr>
          <p:nvPr/>
        </p:nvSpPr>
        <p:spPr>
          <a:xfrm>
            <a:off x="620002" y="222884"/>
            <a:ext cx="7886700" cy="994172"/>
          </a:xfrm>
          <a:prstGeom prst="rect">
            <a:avLst/>
          </a:prstGeom>
        </p:spPr>
        <p:txBody>
          <a:bodyPr vert="horz" lIns="68217" tIns="34092" rIns="68217" bIns="3409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0064AA"/>
                </a:solidFill>
              </a:rPr>
              <a:t>Use Cases</a:t>
            </a:r>
          </a:p>
        </p:txBody>
      </p:sp>
      <p:pic>
        <p:nvPicPr>
          <p:cNvPr id="6" name="תמונה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5620" y="1746321"/>
            <a:ext cx="903627" cy="2057704"/>
          </a:xfrm>
          <a:prstGeom prst="rect">
            <a:avLst/>
          </a:prstGeom>
        </p:spPr>
      </p:pic>
      <p:sp>
        <p:nvSpPr>
          <p:cNvPr id="11" name="מלבן 10"/>
          <p:cNvSpPr/>
          <p:nvPr/>
        </p:nvSpPr>
        <p:spPr>
          <a:xfrm>
            <a:off x="747585" y="1664994"/>
            <a:ext cx="1186248" cy="1266170"/>
          </a:xfrm>
          <a:prstGeom prst="rect">
            <a:avLst/>
          </a:prstGeom>
        </p:spPr>
        <p:txBody>
          <a:bodyPr wrap="square" lIns="68217" tIns="34092" rIns="68217" bIns="34092">
            <a:spAutoFit/>
          </a:bodyPr>
          <a:lstStyle/>
          <a:p>
            <a:pPr defTabSz="681601">
              <a:lnSpc>
                <a:spcPts val="1500"/>
              </a:lnSpc>
            </a:pPr>
            <a:r>
              <a:rPr lang="en-US" sz="2700" baseline="30000" dirty="0">
                <a:solidFill>
                  <a:prstClr val="white"/>
                </a:solidFill>
                <a:latin typeface="Calibri Light"/>
              </a:rPr>
              <a:t>MANAGE THE DISEASE USING DATA</a:t>
            </a:r>
          </a:p>
          <a:p>
            <a:pPr defTabSz="681601">
              <a:lnSpc>
                <a:spcPts val="1500"/>
              </a:lnSpc>
            </a:pPr>
            <a:endParaRPr lang="en-US" sz="2700" baseline="30000" dirty="0">
              <a:solidFill>
                <a:prstClr val="white"/>
              </a:solidFill>
              <a:latin typeface="Calibri Light"/>
            </a:endParaRPr>
          </a:p>
        </p:txBody>
      </p:sp>
      <p:pic>
        <p:nvPicPr>
          <p:cNvPr id="12" name="תמונה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194" y="1161325"/>
            <a:ext cx="329923" cy="329923"/>
          </a:xfrm>
          <a:prstGeom prst="rect">
            <a:avLst/>
          </a:prstGeom>
        </p:spPr>
      </p:pic>
      <p:pic>
        <p:nvPicPr>
          <p:cNvPr id="16" name="תמונה 15"/>
          <p:cNvPicPr>
            <a:picLocks noChangeAspect="1"/>
          </p:cNvPicPr>
          <p:nvPr/>
        </p:nvPicPr>
        <p:blipFill rotWithShape="1">
          <a:blip r:embed="rId5" cstate="print">
            <a:extLst>
              <a:ext uri="{28A0092B-C50C-407E-A947-70E740481C1C}">
                <a14:useLocalDpi xmlns:a14="http://schemas.microsoft.com/office/drawing/2010/main" val="0"/>
              </a:ext>
            </a:extLst>
          </a:blip>
          <a:srcRect l="16360" t="19286" r="17243" b="14417"/>
          <a:stretch/>
        </p:blipFill>
        <p:spPr>
          <a:xfrm>
            <a:off x="6666433" y="1302636"/>
            <a:ext cx="564686" cy="563842"/>
          </a:xfrm>
          <a:prstGeom prst="rect">
            <a:avLst/>
          </a:prstGeom>
        </p:spPr>
      </p:pic>
      <p:pic>
        <p:nvPicPr>
          <p:cNvPr id="17" name="תמונה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4553" y="2470140"/>
            <a:ext cx="506868" cy="545680"/>
          </a:xfrm>
          <a:prstGeom prst="rect">
            <a:avLst/>
          </a:prstGeom>
        </p:spPr>
      </p:pic>
      <p:pic>
        <p:nvPicPr>
          <p:cNvPr id="18" name="תמונה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90796" y="3636252"/>
            <a:ext cx="559160" cy="601979"/>
          </a:xfrm>
          <a:prstGeom prst="rect">
            <a:avLst/>
          </a:prstGeom>
        </p:spPr>
      </p:pic>
      <p:pic>
        <p:nvPicPr>
          <p:cNvPr id="19" name="תמונה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69666" y="936289"/>
            <a:ext cx="233549" cy="233549"/>
          </a:xfrm>
          <a:prstGeom prst="rect">
            <a:avLst/>
          </a:prstGeom>
        </p:spPr>
      </p:pic>
      <p:pic>
        <p:nvPicPr>
          <p:cNvPr id="20" name="תמונה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69666" y="2124439"/>
            <a:ext cx="233549" cy="233549"/>
          </a:xfrm>
          <a:prstGeom prst="rect">
            <a:avLst/>
          </a:prstGeom>
        </p:spPr>
      </p:pic>
      <p:pic>
        <p:nvPicPr>
          <p:cNvPr id="21" name="תמונה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3063" y="3282323"/>
            <a:ext cx="233549" cy="233549"/>
          </a:xfrm>
          <a:prstGeom prst="rect">
            <a:avLst/>
          </a:prstGeom>
        </p:spPr>
      </p:pic>
      <p:sp>
        <p:nvSpPr>
          <p:cNvPr id="22" name="מלבן 21"/>
          <p:cNvSpPr/>
          <p:nvPr/>
        </p:nvSpPr>
        <p:spPr>
          <a:xfrm>
            <a:off x="7440288" y="1328515"/>
            <a:ext cx="895884" cy="633107"/>
          </a:xfrm>
          <a:prstGeom prst="rect">
            <a:avLst/>
          </a:prstGeom>
        </p:spPr>
        <p:txBody>
          <a:bodyPr wrap="square" lIns="68217" tIns="34092" rIns="68217" bIns="34092">
            <a:spAutoFit/>
          </a:bodyPr>
          <a:lstStyle/>
          <a:p>
            <a:pPr defTabSz="681601">
              <a:lnSpc>
                <a:spcPts val="1126"/>
              </a:lnSpc>
            </a:pPr>
            <a:r>
              <a:rPr lang="en-US" baseline="30000" dirty="0">
                <a:solidFill>
                  <a:prstClr val="white"/>
                </a:solidFill>
                <a:latin typeface="Calibri Light"/>
              </a:rPr>
              <a:t>FREE DATA FOR 1000’S OF PATIENTS</a:t>
            </a:r>
          </a:p>
        </p:txBody>
      </p:sp>
      <p:sp>
        <p:nvSpPr>
          <p:cNvPr id="23" name="מלבן 22"/>
          <p:cNvSpPr/>
          <p:nvPr/>
        </p:nvSpPr>
        <p:spPr>
          <a:xfrm>
            <a:off x="7440453" y="2458319"/>
            <a:ext cx="846457" cy="646330"/>
          </a:xfrm>
          <a:prstGeom prst="rect">
            <a:avLst/>
          </a:prstGeom>
        </p:spPr>
        <p:txBody>
          <a:bodyPr wrap="square" lIns="68217" tIns="34092" rIns="68217" bIns="34092">
            <a:spAutoFit/>
          </a:bodyPr>
          <a:lstStyle/>
          <a:p>
            <a:pPr defTabSz="681601">
              <a:lnSpc>
                <a:spcPts val="1126"/>
              </a:lnSpc>
            </a:pPr>
            <a:r>
              <a:rPr lang="en-US" baseline="30000" dirty="0">
                <a:solidFill>
                  <a:prstClr val="white"/>
                </a:solidFill>
                <a:latin typeface="Calibri Light"/>
              </a:rPr>
              <a:t>ACCURATE REPORT  SINCE LAST VISIT</a:t>
            </a:r>
          </a:p>
        </p:txBody>
      </p:sp>
      <p:sp>
        <p:nvSpPr>
          <p:cNvPr id="24" name="מלבן 23"/>
          <p:cNvSpPr/>
          <p:nvPr/>
        </p:nvSpPr>
        <p:spPr>
          <a:xfrm>
            <a:off x="7439984" y="3671360"/>
            <a:ext cx="982403" cy="502060"/>
          </a:xfrm>
          <a:prstGeom prst="rect">
            <a:avLst/>
          </a:prstGeom>
        </p:spPr>
        <p:txBody>
          <a:bodyPr wrap="square" lIns="68217" tIns="34092" rIns="68217" bIns="34092">
            <a:spAutoFit/>
          </a:bodyPr>
          <a:lstStyle/>
          <a:p>
            <a:pPr defTabSz="681601">
              <a:lnSpc>
                <a:spcPts val="1126"/>
              </a:lnSpc>
            </a:pPr>
            <a:r>
              <a:rPr lang="en-US" baseline="30000" dirty="0">
                <a:solidFill>
                  <a:prstClr val="white"/>
                </a:solidFill>
                <a:latin typeface="Calibri Light"/>
              </a:rPr>
              <a:t>MEASURE MEDICATION EFFECT</a:t>
            </a:r>
          </a:p>
        </p:txBody>
      </p:sp>
      <p:sp>
        <p:nvSpPr>
          <p:cNvPr id="25" name="מלבן 24"/>
          <p:cNvSpPr/>
          <p:nvPr/>
        </p:nvSpPr>
        <p:spPr>
          <a:xfrm>
            <a:off x="6367601" y="1107701"/>
            <a:ext cx="1143264" cy="211340"/>
          </a:xfrm>
          <a:prstGeom prst="rect">
            <a:avLst/>
          </a:prstGeom>
        </p:spPr>
        <p:txBody>
          <a:bodyPr wrap="square" lIns="68217" tIns="34092" rIns="68217" bIns="34092">
            <a:spAutoFit/>
          </a:bodyPr>
          <a:lstStyle/>
          <a:p>
            <a:pPr algn="ctr" defTabSz="681601">
              <a:lnSpc>
                <a:spcPts val="1126"/>
              </a:lnSpc>
            </a:pPr>
            <a:r>
              <a:rPr lang="en-US" b="1" baseline="30000" dirty="0">
                <a:solidFill>
                  <a:srgbClr val="0070C4"/>
                </a:solidFill>
                <a:latin typeface="Calibri Light"/>
                <a:cs typeface="+mn-cs"/>
              </a:rPr>
              <a:t>RESEARCHER</a:t>
            </a:r>
          </a:p>
        </p:txBody>
      </p:sp>
      <p:sp>
        <p:nvSpPr>
          <p:cNvPr id="26" name="מלבן 25"/>
          <p:cNvSpPr/>
          <p:nvPr/>
        </p:nvSpPr>
        <p:spPr>
          <a:xfrm>
            <a:off x="6452787" y="3440476"/>
            <a:ext cx="987412" cy="353829"/>
          </a:xfrm>
          <a:prstGeom prst="rect">
            <a:avLst/>
          </a:prstGeom>
        </p:spPr>
        <p:txBody>
          <a:bodyPr wrap="square" lIns="68217" tIns="34092" rIns="68217" bIns="34092">
            <a:spAutoFit/>
          </a:bodyPr>
          <a:lstStyle/>
          <a:p>
            <a:pPr algn="ctr" defTabSz="681601">
              <a:lnSpc>
                <a:spcPts val="1126"/>
              </a:lnSpc>
            </a:pPr>
            <a:r>
              <a:rPr lang="en-US" b="1" baseline="30000" dirty="0">
                <a:solidFill>
                  <a:srgbClr val="0070C4"/>
                </a:solidFill>
                <a:latin typeface="Calibri Light"/>
                <a:cs typeface="+mn-cs"/>
              </a:rPr>
              <a:t>PHARMACEUTICAL</a:t>
            </a:r>
          </a:p>
        </p:txBody>
      </p:sp>
      <p:sp>
        <p:nvSpPr>
          <p:cNvPr id="27" name="מלבן 26"/>
          <p:cNvSpPr/>
          <p:nvPr/>
        </p:nvSpPr>
        <p:spPr>
          <a:xfrm>
            <a:off x="6446689" y="2270668"/>
            <a:ext cx="988639" cy="213520"/>
          </a:xfrm>
          <a:prstGeom prst="rect">
            <a:avLst/>
          </a:prstGeom>
        </p:spPr>
        <p:txBody>
          <a:bodyPr wrap="square" lIns="68217" tIns="34092" rIns="68217" bIns="34092">
            <a:spAutoFit/>
          </a:bodyPr>
          <a:lstStyle/>
          <a:p>
            <a:pPr algn="ctr" defTabSz="681601">
              <a:lnSpc>
                <a:spcPts val="1126"/>
              </a:lnSpc>
            </a:pPr>
            <a:r>
              <a:rPr lang="en-US" b="1" baseline="30000" dirty="0">
                <a:solidFill>
                  <a:srgbClr val="0070C4"/>
                </a:solidFill>
                <a:latin typeface="Calibri Light"/>
                <a:cs typeface="+mn-cs"/>
              </a:rPr>
              <a:t>CLINICIAN</a:t>
            </a:r>
          </a:p>
        </p:txBody>
      </p:sp>
      <p:pic>
        <p:nvPicPr>
          <p:cNvPr id="13" name="תמונה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02337" y="2056215"/>
            <a:ext cx="1060629" cy="1060628"/>
          </a:xfrm>
          <a:prstGeom prst="rect">
            <a:avLst/>
          </a:prstGeom>
        </p:spPr>
      </p:pic>
      <p:pic>
        <p:nvPicPr>
          <p:cNvPr id="14" name="תמונה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40271" y="2189795"/>
            <a:ext cx="1026290" cy="1026290"/>
          </a:xfrm>
          <a:prstGeom prst="rect">
            <a:avLst/>
          </a:prstGeom>
        </p:spPr>
      </p:pic>
      <p:pic>
        <p:nvPicPr>
          <p:cNvPr id="15" name="תמונה 14"/>
          <p:cNvPicPr>
            <a:picLocks noChangeAspect="1"/>
          </p:cNvPicPr>
          <p:nvPr/>
        </p:nvPicPr>
        <p:blipFill rotWithShape="1">
          <a:blip r:embed="rId11" cstate="print">
            <a:extLst>
              <a:ext uri="{28A0092B-C50C-407E-A947-70E740481C1C}">
                <a14:useLocalDpi xmlns:a14="http://schemas.microsoft.com/office/drawing/2010/main" val="0"/>
              </a:ext>
            </a:extLst>
          </a:blip>
          <a:srcRect l="17988" t="28978" r="16617" b="29754"/>
          <a:stretch/>
        </p:blipFill>
        <p:spPr>
          <a:xfrm rot="1083701">
            <a:off x="2740428" y="2100551"/>
            <a:ext cx="500118" cy="945994"/>
          </a:xfrm>
          <a:prstGeom prst="rect">
            <a:avLst/>
          </a:prstGeom>
        </p:spPr>
      </p:pic>
      <p:sp>
        <p:nvSpPr>
          <p:cNvPr id="29" name="מלבן 28"/>
          <p:cNvSpPr/>
          <p:nvPr/>
        </p:nvSpPr>
        <p:spPr>
          <a:xfrm>
            <a:off x="4760963" y="2096284"/>
            <a:ext cx="1236189" cy="213520"/>
          </a:xfrm>
          <a:prstGeom prst="rect">
            <a:avLst/>
          </a:prstGeom>
        </p:spPr>
        <p:txBody>
          <a:bodyPr wrap="square" lIns="68217" tIns="34092" rIns="68217" bIns="34092">
            <a:spAutoFit/>
          </a:bodyPr>
          <a:lstStyle/>
          <a:p>
            <a:pPr algn="ctr" defTabSz="681601">
              <a:lnSpc>
                <a:spcPts val="1126"/>
              </a:lnSpc>
            </a:pPr>
            <a:r>
              <a:rPr lang="en-US" baseline="30000" dirty="0">
                <a:solidFill>
                  <a:srgbClr val="0070C5"/>
                </a:solidFill>
                <a:latin typeface="Calibri"/>
              </a:rPr>
              <a:t>BIG DATA CLOUD</a:t>
            </a:r>
          </a:p>
        </p:txBody>
      </p:sp>
      <p:sp>
        <p:nvSpPr>
          <p:cNvPr id="30" name="מלבן 29"/>
          <p:cNvSpPr/>
          <p:nvPr/>
        </p:nvSpPr>
        <p:spPr>
          <a:xfrm>
            <a:off x="3431574" y="2096451"/>
            <a:ext cx="1236189" cy="218041"/>
          </a:xfrm>
          <a:prstGeom prst="rect">
            <a:avLst/>
          </a:prstGeom>
        </p:spPr>
        <p:txBody>
          <a:bodyPr wrap="square" lIns="68217" tIns="34092" rIns="68217" bIns="34092">
            <a:spAutoFit/>
          </a:bodyPr>
          <a:lstStyle/>
          <a:p>
            <a:pPr algn="ctr" defTabSz="681601">
              <a:lnSpc>
                <a:spcPts val="1126"/>
              </a:lnSpc>
            </a:pPr>
            <a:r>
              <a:rPr lang="en-US" baseline="30000" dirty="0">
                <a:solidFill>
                  <a:srgbClr val="0070C5"/>
                </a:solidFill>
                <a:latin typeface="Calibri"/>
              </a:rPr>
              <a:t>ANALYTICS</a:t>
            </a:r>
          </a:p>
        </p:txBody>
      </p:sp>
      <p:sp>
        <p:nvSpPr>
          <p:cNvPr id="31" name="מלבן 30"/>
          <p:cNvSpPr/>
          <p:nvPr/>
        </p:nvSpPr>
        <p:spPr>
          <a:xfrm>
            <a:off x="3135762" y="3463126"/>
            <a:ext cx="1547684" cy="300082"/>
          </a:xfrm>
          <a:prstGeom prst="rect">
            <a:avLst/>
          </a:prstGeom>
        </p:spPr>
        <p:txBody>
          <a:bodyPr wrap="square" lIns="68217" tIns="34092" rIns="68217" bIns="34092">
            <a:spAutoFit/>
          </a:bodyPr>
          <a:lstStyle/>
          <a:p>
            <a:pPr algn="ctr" defTabSz="681601"/>
            <a:r>
              <a:rPr lang="en-US" sz="2200" baseline="30000" dirty="0">
                <a:solidFill>
                  <a:srgbClr val="82AA32"/>
                </a:solidFill>
                <a:latin typeface="Calibri"/>
              </a:rPr>
              <a:t>INSIGHT / VALUE</a:t>
            </a:r>
          </a:p>
        </p:txBody>
      </p:sp>
      <p:pic>
        <p:nvPicPr>
          <p:cNvPr id="32" name="תמונה 31"/>
          <p:cNvPicPr>
            <a:picLocks noChangeAspect="1"/>
          </p:cNvPicPr>
          <p:nvPr/>
        </p:nvPicPr>
        <p:blipFill rotWithShape="1">
          <a:blip r:embed="rId12" cstate="print">
            <a:extLst>
              <a:ext uri="{28A0092B-C50C-407E-A947-70E740481C1C}">
                <a14:useLocalDpi xmlns:a14="http://schemas.microsoft.com/office/drawing/2010/main" val="0"/>
              </a:ext>
            </a:extLst>
          </a:blip>
          <a:srcRect l="87874" t="-224580" r="6721" b="-198130"/>
          <a:stretch/>
        </p:blipFill>
        <p:spPr>
          <a:xfrm>
            <a:off x="2255276" y="2569837"/>
            <a:ext cx="407772" cy="195119"/>
          </a:xfrm>
          <a:prstGeom prst="rect">
            <a:avLst/>
          </a:prstGeom>
        </p:spPr>
      </p:pic>
      <p:pic>
        <p:nvPicPr>
          <p:cNvPr id="33" name="תמונה 32"/>
          <p:cNvPicPr>
            <a:picLocks noChangeAspect="1"/>
          </p:cNvPicPr>
          <p:nvPr/>
        </p:nvPicPr>
        <p:blipFill rotWithShape="1">
          <a:blip r:embed="rId13" cstate="print">
            <a:extLst>
              <a:ext uri="{28A0092B-C50C-407E-A947-70E740481C1C}">
                <a14:useLocalDpi xmlns:a14="http://schemas.microsoft.com/office/drawing/2010/main" val="0"/>
              </a:ext>
            </a:extLst>
          </a:blip>
          <a:srcRect l="87874" t="-280226" r="5291" b="-223676"/>
          <a:stretch/>
        </p:blipFill>
        <p:spPr>
          <a:xfrm>
            <a:off x="3241127" y="2559290"/>
            <a:ext cx="515631" cy="225417"/>
          </a:xfrm>
          <a:prstGeom prst="rect">
            <a:avLst/>
          </a:prstGeom>
        </p:spPr>
      </p:pic>
      <p:pic>
        <p:nvPicPr>
          <p:cNvPr id="34" name="תמונה 33"/>
          <p:cNvPicPr>
            <a:picLocks noChangeAspect="1"/>
          </p:cNvPicPr>
          <p:nvPr/>
        </p:nvPicPr>
        <p:blipFill rotWithShape="1">
          <a:blip r:embed="rId13" cstate="print">
            <a:extLst>
              <a:ext uri="{28A0092B-C50C-407E-A947-70E740481C1C}">
                <a14:useLocalDpi xmlns:a14="http://schemas.microsoft.com/office/drawing/2010/main" val="0"/>
              </a:ext>
            </a:extLst>
          </a:blip>
          <a:srcRect l="91672" t="-184708" r="4055" b="-374787"/>
          <a:stretch/>
        </p:blipFill>
        <p:spPr>
          <a:xfrm>
            <a:off x="4599969" y="2594936"/>
            <a:ext cx="322323" cy="246183"/>
          </a:xfrm>
          <a:prstGeom prst="rect">
            <a:avLst/>
          </a:prstGeom>
        </p:spPr>
      </p:pic>
      <p:pic>
        <p:nvPicPr>
          <p:cNvPr id="35" name="תמונה 34"/>
          <p:cNvPicPr>
            <a:picLocks noChangeAspect="1"/>
          </p:cNvPicPr>
          <p:nvPr/>
        </p:nvPicPr>
        <p:blipFill rotWithShape="1">
          <a:blip r:embed="rId12" cstate="print">
            <a:extLst>
              <a:ext uri="{28A0092B-C50C-407E-A947-70E740481C1C}">
                <a14:useLocalDpi xmlns:a14="http://schemas.microsoft.com/office/drawing/2010/main" val="0"/>
              </a:ext>
            </a:extLst>
          </a:blip>
          <a:srcRect l="91454" t="-339024" r="2069" b="-125409"/>
          <a:stretch/>
        </p:blipFill>
        <p:spPr>
          <a:xfrm>
            <a:off x="5963942" y="2554097"/>
            <a:ext cx="488678" cy="210693"/>
          </a:xfrm>
          <a:prstGeom prst="rect">
            <a:avLst/>
          </a:prstGeom>
        </p:spPr>
      </p:pic>
      <p:pic>
        <p:nvPicPr>
          <p:cNvPr id="36" name="תמונה 35"/>
          <p:cNvPicPr>
            <a:picLocks noChangeAspect="1"/>
          </p:cNvPicPr>
          <p:nvPr/>
        </p:nvPicPr>
        <p:blipFill rotWithShape="1">
          <a:blip r:embed="rId12" cstate="print">
            <a:extLst>
              <a:ext uri="{28A0092B-C50C-407E-A947-70E740481C1C}">
                <a14:useLocalDpi xmlns:a14="http://schemas.microsoft.com/office/drawing/2010/main" val="0"/>
              </a:ext>
            </a:extLst>
          </a:blip>
          <a:srcRect l="79958" t="-339057" r="5474" b="-80426"/>
          <a:stretch/>
        </p:blipFill>
        <p:spPr>
          <a:xfrm rot="17938328">
            <a:off x="5605492" y="2002137"/>
            <a:ext cx="1099030" cy="193894"/>
          </a:xfrm>
          <a:prstGeom prst="rect">
            <a:avLst/>
          </a:prstGeom>
        </p:spPr>
      </p:pic>
      <p:pic>
        <p:nvPicPr>
          <p:cNvPr id="40" name="תמונה 39"/>
          <p:cNvPicPr>
            <a:picLocks noChangeAspect="1"/>
          </p:cNvPicPr>
          <p:nvPr/>
        </p:nvPicPr>
        <p:blipFill rotWithShape="1">
          <a:blip r:embed="rId13" cstate="print">
            <a:extLst>
              <a:ext uri="{28A0092B-C50C-407E-A947-70E740481C1C}">
                <a14:useLocalDpi xmlns:a14="http://schemas.microsoft.com/office/drawing/2010/main" val="0"/>
              </a:ext>
            </a:extLst>
          </a:blip>
          <a:srcRect l="86427" t="-516834" r="-136" b="-418367"/>
          <a:stretch/>
        </p:blipFill>
        <p:spPr>
          <a:xfrm rot="14348848">
            <a:off x="5660824" y="3068430"/>
            <a:ext cx="1034184" cy="386407"/>
          </a:xfrm>
          <a:prstGeom prst="rect">
            <a:avLst/>
          </a:prstGeom>
        </p:spPr>
      </p:pic>
      <p:pic>
        <p:nvPicPr>
          <p:cNvPr id="41" name="תמונה 4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55275" y="3181183"/>
            <a:ext cx="3308992" cy="246889"/>
          </a:xfrm>
          <a:prstGeom prst="rect">
            <a:avLst/>
          </a:prstGeom>
        </p:spPr>
      </p:pic>
      <p:sp>
        <p:nvSpPr>
          <p:cNvPr id="39" name="Slide Number Placeholder 5"/>
          <p:cNvSpPr>
            <a:spLocks noGrp="1"/>
          </p:cNvSpPr>
          <p:nvPr>
            <p:ph type="sldNum" sz="quarter" idx="12"/>
          </p:nvPr>
        </p:nvSpPr>
        <p:spPr>
          <a:prstGeom prst="rect">
            <a:avLst/>
          </a:prstGeom>
        </p:spPr>
        <p:txBody>
          <a:bodyPr lIns="101599" tIns="50799" rIns="101599" bIns="50799"/>
          <a:lstStyle/>
          <a:p>
            <a:fld id="{EE2556C5-CE8C-6547-B838-EA80C61A4AF7}" type="slidenum">
              <a:rPr lang="en-US" sz="900">
                <a:solidFill>
                  <a:srgbClr val="0070C5"/>
                </a:solidFill>
              </a:rPr>
              <a:pPr/>
              <a:t>32</a:t>
            </a:fld>
            <a:endParaRPr lang="en-US" sz="900" dirty="0">
              <a:solidFill>
                <a:srgbClr val="0070C5"/>
              </a:solidFill>
            </a:endParaRPr>
          </a:p>
        </p:txBody>
      </p:sp>
    </p:spTree>
    <p:extLst>
      <p:ext uri="{BB962C8B-B14F-4D97-AF65-F5344CB8AC3E}">
        <p14:creationId xmlns:p14="http://schemas.microsoft.com/office/powerpoint/2010/main" val="245637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78693" y="1692936"/>
            <a:ext cx="1916028" cy="1802103"/>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68443" tIns="34213" rIns="68443" bIns="34213" rtlCol="0" anchor="ctr"/>
          <a:lstStyle/>
          <a:p>
            <a:pPr algn="ctr" defTabSz="684192"/>
            <a:endParaRPr lang="en-US" dirty="0">
              <a:solidFill>
                <a:prstClr val="white"/>
              </a:solidFill>
            </a:endParaRPr>
          </a:p>
        </p:txBody>
      </p:sp>
      <p:sp>
        <p:nvSpPr>
          <p:cNvPr id="3" name="Title 2"/>
          <p:cNvSpPr>
            <a:spLocks noGrp="1"/>
          </p:cNvSpPr>
          <p:nvPr>
            <p:ph type="title"/>
          </p:nvPr>
        </p:nvSpPr>
        <p:spPr>
          <a:xfrm>
            <a:off x="353962" y="419437"/>
            <a:ext cx="8436076" cy="523220"/>
          </a:xfrm>
        </p:spPr>
        <p:txBody>
          <a:bodyPr>
            <a:normAutofit fontScale="90000"/>
          </a:bodyPr>
          <a:lstStyle/>
          <a:p>
            <a:r>
              <a:rPr lang="en-US" sz="3000" b="1" dirty="0">
                <a:latin typeface="Intel Clear" panose="020B0604020203020204" pitchFamily="34" charset="0"/>
                <a:ea typeface="Intel Clear" panose="020B0604020203020204" pitchFamily="34" charset="0"/>
                <a:cs typeface="Intel Clear" panose="020B0604020203020204" pitchFamily="34" charset="0"/>
              </a:rPr>
              <a:t>Wearable Cloud Analytics Framework </a:t>
            </a:r>
          </a:p>
        </p:txBody>
      </p:sp>
      <p:cxnSp>
        <p:nvCxnSpPr>
          <p:cNvPr id="6" name="Straight Arrow Connector 5"/>
          <p:cNvCxnSpPr/>
          <p:nvPr/>
        </p:nvCxnSpPr>
        <p:spPr>
          <a:xfrm flipV="1">
            <a:off x="2449861" y="2681709"/>
            <a:ext cx="1186853" cy="19082"/>
          </a:xfrm>
          <a:prstGeom prst="straightConnector1">
            <a:avLst/>
          </a:prstGeom>
          <a:ln w="28575">
            <a:solidFill>
              <a:schemeClr val="tx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nvGrpSpPr>
          <p:cNvPr id="108" name="קבוצה 107"/>
          <p:cNvGrpSpPr/>
          <p:nvPr/>
        </p:nvGrpSpPr>
        <p:grpSpPr>
          <a:xfrm>
            <a:off x="3841107" y="1752895"/>
            <a:ext cx="1680210" cy="1682181"/>
            <a:chOff x="5121388" y="2337192"/>
            <a:chExt cx="2240280" cy="2242908"/>
          </a:xfrm>
        </p:grpSpPr>
        <p:sp>
          <p:nvSpPr>
            <p:cNvPr id="94" name="Oval 93"/>
            <p:cNvSpPr/>
            <p:nvPr/>
          </p:nvSpPr>
          <p:spPr>
            <a:xfrm>
              <a:off x="5121388" y="2337192"/>
              <a:ext cx="2240280" cy="2242908"/>
            </a:xfrm>
            <a:prstGeom prst="ellipse">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4192"/>
              <a:endParaRPr lang="en-US" dirty="0">
                <a:solidFill>
                  <a:prstClr val="white"/>
                </a:solidFill>
              </a:endParaRPr>
            </a:p>
          </p:txBody>
        </p:sp>
        <p:sp>
          <p:nvSpPr>
            <p:cNvPr id="95" name="Oval 94"/>
            <p:cNvSpPr/>
            <p:nvPr/>
          </p:nvSpPr>
          <p:spPr>
            <a:xfrm>
              <a:off x="5327128" y="2544246"/>
              <a:ext cx="1828800" cy="182880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4192"/>
              <a:endParaRPr lang="en-US" dirty="0">
                <a:solidFill>
                  <a:prstClr val="white"/>
                </a:solidFill>
              </a:endParaRPr>
            </a:p>
          </p:txBody>
        </p:sp>
        <p:sp>
          <p:nvSpPr>
            <p:cNvPr id="96" name="Oval 95"/>
            <p:cNvSpPr/>
            <p:nvPr/>
          </p:nvSpPr>
          <p:spPr>
            <a:xfrm>
              <a:off x="5555728" y="2772846"/>
              <a:ext cx="1371600" cy="1371600"/>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4192"/>
              <a:endParaRPr lang="en-US" dirty="0">
                <a:solidFill>
                  <a:prstClr val="white"/>
                </a:solidFill>
              </a:endParaRPr>
            </a:p>
          </p:txBody>
        </p:sp>
        <p:sp>
          <p:nvSpPr>
            <p:cNvPr id="97" name="Oval 96"/>
            <p:cNvSpPr/>
            <p:nvPr/>
          </p:nvSpPr>
          <p:spPr>
            <a:xfrm>
              <a:off x="5807188" y="3024306"/>
              <a:ext cx="868680" cy="868680"/>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4192"/>
              <a:endParaRPr lang="en-US" dirty="0">
                <a:solidFill>
                  <a:prstClr val="white"/>
                </a:solidFill>
              </a:endParaRPr>
            </a:p>
          </p:txBody>
        </p:sp>
      </p:grpSp>
      <p:sp>
        <p:nvSpPr>
          <p:cNvPr id="109" name="Left Brace 108"/>
          <p:cNvSpPr/>
          <p:nvPr/>
        </p:nvSpPr>
        <p:spPr>
          <a:xfrm>
            <a:off x="6035610" y="1476198"/>
            <a:ext cx="254049" cy="2658899"/>
          </a:xfrm>
          <a:prstGeom prst="leftBrace">
            <a:avLst>
              <a:gd name="adj1" fmla="val 102588"/>
              <a:gd name="adj2" fmla="val 49633"/>
            </a:avLst>
          </a:prstGeom>
          <a:ln w="28575">
            <a:solidFill>
              <a:srgbClr val="FF8C01"/>
            </a:solidFill>
          </a:ln>
          <a:effectLst/>
        </p:spPr>
        <p:style>
          <a:lnRef idx="2">
            <a:schemeClr val="accent1"/>
          </a:lnRef>
          <a:fillRef idx="0">
            <a:schemeClr val="accent1"/>
          </a:fillRef>
          <a:effectRef idx="1">
            <a:schemeClr val="accent1"/>
          </a:effectRef>
          <a:fontRef idx="minor">
            <a:schemeClr val="tx1"/>
          </a:fontRef>
        </p:style>
        <p:txBody>
          <a:bodyPr lIns="68443" tIns="34213" rIns="68443" bIns="34213" rtlCol="0" anchor="ctr"/>
          <a:lstStyle/>
          <a:p>
            <a:pPr algn="ctr" defTabSz="684192"/>
            <a:endParaRPr lang="en-US" dirty="0">
              <a:solidFill>
                <a:prstClr val="black"/>
              </a:solidFill>
            </a:endParaRPr>
          </a:p>
        </p:txBody>
      </p:sp>
      <p:grpSp>
        <p:nvGrpSpPr>
          <p:cNvPr id="2" name="קבוצה 1"/>
          <p:cNvGrpSpPr/>
          <p:nvPr/>
        </p:nvGrpSpPr>
        <p:grpSpPr>
          <a:xfrm>
            <a:off x="6396936" y="1195762"/>
            <a:ext cx="2250282" cy="3259801"/>
            <a:chOff x="8043308" y="1951999"/>
            <a:chExt cx="3486073" cy="3466285"/>
          </a:xfrm>
        </p:grpSpPr>
        <p:sp>
          <p:nvSpPr>
            <p:cNvPr id="110" name="Rectangle 109"/>
            <p:cNvSpPr/>
            <p:nvPr/>
          </p:nvSpPr>
          <p:spPr>
            <a:xfrm>
              <a:off x="8043308" y="4603513"/>
              <a:ext cx="3486072" cy="814771"/>
            </a:xfrm>
            <a:prstGeom prst="rect">
              <a:avLst/>
            </a:prstGeom>
            <a:solidFill>
              <a:srgbClr val="16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192"/>
              <a:r>
                <a:rPr lang="en-US" sz="1200" b="1" dirty="0">
                  <a:solidFill>
                    <a:prstClr val="white"/>
                  </a:solidFill>
                  <a:latin typeface="Intel Clear" panose="020B0604020203020204" pitchFamily="34" charset="0"/>
                  <a:ea typeface="Intel Clear" panose="020B0604020203020204" pitchFamily="34" charset="0"/>
                  <a:cs typeface="Intel Clear" panose="020B0604020203020204" pitchFamily="34" charset="0"/>
                </a:rPr>
                <a:t>Cloud Infrastructure</a:t>
              </a:r>
            </a:p>
          </p:txBody>
        </p:sp>
        <p:sp>
          <p:nvSpPr>
            <p:cNvPr id="111" name="Rectangle 110"/>
            <p:cNvSpPr/>
            <p:nvPr/>
          </p:nvSpPr>
          <p:spPr>
            <a:xfrm>
              <a:off x="8056385" y="3650950"/>
              <a:ext cx="3472995" cy="881427"/>
            </a:xfrm>
            <a:prstGeom prst="rect">
              <a:avLst/>
            </a:prstGeom>
            <a:solidFill>
              <a:srgbClr val="16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192"/>
              <a:r>
                <a:rPr lang="en-US" sz="1200" b="1" dirty="0">
                  <a:solidFill>
                    <a:prstClr val="white"/>
                  </a:solidFill>
                  <a:latin typeface="Intel Clear" panose="020B0604020203020204" pitchFamily="34" charset="0"/>
                  <a:ea typeface="Intel Clear" panose="020B0604020203020204" pitchFamily="34" charset="0"/>
                  <a:cs typeface="Intel Clear" panose="020B0604020203020204" pitchFamily="34" charset="0"/>
                </a:rPr>
                <a:t>Data Platform</a:t>
              </a:r>
            </a:p>
          </p:txBody>
        </p:sp>
        <p:sp>
          <p:nvSpPr>
            <p:cNvPr id="112" name="Rectangle 111"/>
            <p:cNvSpPr/>
            <p:nvPr/>
          </p:nvSpPr>
          <p:spPr>
            <a:xfrm>
              <a:off x="8056387" y="2769020"/>
              <a:ext cx="3472994" cy="810793"/>
            </a:xfrm>
            <a:prstGeom prst="rect">
              <a:avLst/>
            </a:prstGeom>
            <a:solidFill>
              <a:srgbClr val="16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192"/>
              <a:r>
                <a:rPr lang="en-US" sz="1200" b="1" dirty="0">
                  <a:solidFill>
                    <a:prstClr val="white"/>
                  </a:solidFill>
                  <a:latin typeface="Intel Clear" panose="020B0604020203020204" pitchFamily="34" charset="0"/>
                  <a:ea typeface="Intel Clear" panose="020B0604020203020204" pitchFamily="34" charset="0"/>
                  <a:cs typeface="Intel Clear" panose="020B0604020203020204" pitchFamily="34" charset="0"/>
                </a:rPr>
                <a:t>Analytics Platform</a:t>
              </a:r>
            </a:p>
          </p:txBody>
        </p:sp>
        <p:sp>
          <p:nvSpPr>
            <p:cNvPr id="114" name="Rectangle 113"/>
            <p:cNvSpPr/>
            <p:nvPr/>
          </p:nvSpPr>
          <p:spPr>
            <a:xfrm>
              <a:off x="8056385" y="1951999"/>
              <a:ext cx="1691479" cy="748800"/>
            </a:xfrm>
            <a:prstGeom prst="rect">
              <a:avLst/>
            </a:prstGeom>
            <a:solidFill>
              <a:srgbClr val="16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192"/>
              <a:r>
                <a:rPr lang="en-US" sz="1200" b="1" dirty="0">
                  <a:solidFill>
                    <a:prstClr val="white"/>
                  </a:solidFill>
                  <a:latin typeface="Intel Clear" panose="020B0604020203020204" pitchFamily="34" charset="0"/>
                  <a:ea typeface="Intel Clear" panose="020B0604020203020204" pitchFamily="34" charset="0"/>
                  <a:cs typeface="Intel Clear" panose="020B0604020203020204" pitchFamily="34" charset="0"/>
                </a:rPr>
                <a:t>Downstream Export</a:t>
              </a:r>
            </a:p>
          </p:txBody>
        </p:sp>
        <p:sp>
          <p:nvSpPr>
            <p:cNvPr id="115" name="Rectangle 114"/>
            <p:cNvSpPr/>
            <p:nvPr/>
          </p:nvSpPr>
          <p:spPr>
            <a:xfrm>
              <a:off x="9820042" y="1951999"/>
              <a:ext cx="1703364" cy="748777"/>
            </a:xfrm>
            <a:prstGeom prst="rect">
              <a:avLst/>
            </a:prstGeom>
            <a:solidFill>
              <a:srgbClr val="16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192"/>
              <a:r>
                <a:rPr lang="en-US" sz="1200" b="1" dirty="0">
                  <a:solidFill>
                    <a:prstClr val="white"/>
                  </a:solidFill>
                  <a:latin typeface="Intel Clear" panose="020B0604020203020204" pitchFamily="34" charset="0"/>
                  <a:ea typeface="Intel Clear" panose="020B0604020203020204" pitchFamily="34" charset="0"/>
                  <a:cs typeface="Intel Clear" panose="020B0604020203020204" pitchFamily="34" charset="0"/>
                </a:rPr>
                <a:t>Analysis &amp; Mining tools</a:t>
              </a:r>
            </a:p>
          </p:txBody>
        </p:sp>
      </p:grpSp>
      <p:sp>
        <p:nvSpPr>
          <p:cNvPr id="113" name="Slide Number Placeholder 5"/>
          <p:cNvSpPr txBox="1">
            <a:spLocks/>
          </p:cNvSpPr>
          <p:nvPr/>
        </p:nvSpPr>
        <p:spPr>
          <a:xfrm>
            <a:off x="7086600" y="4870024"/>
            <a:ext cx="2057400" cy="273843"/>
          </a:xfrm>
          <a:prstGeom prst="rect">
            <a:avLst/>
          </a:prstGeom>
        </p:spPr>
        <p:txBody>
          <a:bodyPr vert="horz" lIns="68443" tIns="34213" rIns="68443" bIns="34213" rtlCol="0" anchor="ct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2556C5-CE8C-6547-B838-EA80C61A4AF7}" type="slidenum">
              <a:rPr lang="en-US" sz="900">
                <a:solidFill>
                  <a:srgbClr val="0070C5"/>
                </a:solidFill>
              </a:rPr>
              <a:pPr/>
              <a:t>33</a:t>
            </a:fld>
            <a:endParaRPr lang="en-US" sz="900" dirty="0">
              <a:solidFill>
                <a:srgbClr val="0070C5"/>
              </a:solidFill>
            </a:endParaRPr>
          </a:p>
        </p:txBody>
      </p:sp>
      <p:grpSp>
        <p:nvGrpSpPr>
          <p:cNvPr id="107" name="קבוצה 106"/>
          <p:cNvGrpSpPr/>
          <p:nvPr/>
        </p:nvGrpSpPr>
        <p:grpSpPr>
          <a:xfrm>
            <a:off x="4323034" y="2049649"/>
            <a:ext cx="1557768" cy="892687"/>
            <a:chOff x="5577554" y="2682477"/>
            <a:chExt cx="2330228" cy="1335349"/>
          </a:xfrm>
        </p:grpSpPr>
        <p:pic>
          <p:nvPicPr>
            <p:cNvPr id="105" name="תמונה 10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7554" y="2682477"/>
              <a:ext cx="2330228" cy="1335349"/>
            </a:xfrm>
            <a:prstGeom prst="rect">
              <a:avLst/>
            </a:prstGeom>
          </p:spPr>
        </p:pic>
        <p:pic>
          <p:nvPicPr>
            <p:cNvPr id="98" name="תמונה 97"/>
            <p:cNvPicPr>
              <a:picLocks noChangeAspect="1"/>
            </p:cNvPicPr>
            <p:nvPr/>
          </p:nvPicPr>
          <p:blipFill rotWithShape="1">
            <a:blip r:embed="rId4">
              <a:extLst>
                <a:ext uri="{28A0092B-C50C-407E-A947-70E740481C1C}">
                  <a14:useLocalDpi xmlns:a14="http://schemas.microsoft.com/office/drawing/2010/main" val="0"/>
                </a:ext>
              </a:extLst>
            </a:blip>
            <a:srcRect l="5347" t="19421" r="5968" b="25091"/>
            <a:stretch/>
          </p:blipFill>
          <p:spPr>
            <a:xfrm>
              <a:off x="5825348" y="2699649"/>
              <a:ext cx="1994849" cy="1248123"/>
            </a:xfrm>
            <a:prstGeom prst="rect">
              <a:avLst/>
            </a:prstGeom>
          </p:spPr>
        </p:pic>
        <p:pic>
          <p:nvPicPr>
            <p:cNvPr id="99" name="תמונה 9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696" y="3028690"/>
              <a:ext cx="1485141" cy="865358"/>
            </a:xfrm>
            <a:prstGeom prst="rect">
              <a:avLst/>
            </a:prstGeom>
          </p:spPr>
        </p:pic>
        <p:pic>
          <p:nvPicPr>
            <p:cNvPr id="106" name="תמונה 10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8633" y="3231605"/>
              <a:ext cx="385338" cy="604543"/>
            </a:xfrm>
            <a:prstGeom prst="rect">
              <a:avLst/>
            </a:prstGeom>
          </p:spPr>
        </p:pic>
      </p:grpSp>
      <p:sp>
        <p:nvSpPr>
          <p:cNvPr id="121" name="Oval 120"/>
          <p:cNvSpPr/>
          <p:nvPr/>
        </p:nvSpPr>
        <p:spPr>
          <a:xfrm>
            <a:off x="582139" y="1900210"/>
            <a:ext cx="1508769" cy="1424340"/>
          </a:xfrm>
          <a:prstGeom prst="ellipse">
            <a:avLst/>
          </a:prstGeom>
          <a:solidFill>
            <a:srgbClr val="8EB038"/>
          </a:solidFill>
          <a:ln>
            <a:noFill/>
          </a:ln>
        </p:spPr>
        <p:style>
          <a:lnRef idx="2">
            <a:schemeClr val="accent2">
              <a:shade val="50000"/>
            </a:schemeClr>
          </a:lnRef>
          <a:fillRef idx="1">
            <a:schemeClr val="accent2"/>
          </a:fillRef>
          <a:effectRef idx="0">
            <a:schemeClr val="accent2"/>
          </a:effectRef>
          <a:fontRef idx="minor">
            <a:schemeClr val="lt1"/>
          </a:fontRef>
        </p:style>
        <p:txBody>
          <a:bodyPr lIns="68443" tIns="34213" rIns="68443" bIns="34213" rtlCol="0" anchor="ctr"/>
          <a:lstStyle/>
          <a:p>
            <a:pPr algn="ctr" defTabSz="684192"/>
            <a:endParaRPr lang="en-US" dirty="0">
              <a:solidFill>
                <a:prstClr val="white"/>
              </a:solidFill>
            </a:endParaRPr>
          </a:p>
        </p:txBody>
      </p:sp>
      <p:sp>
        <p:nvSpPr>
          <p:cNvPr id="122" name="Oval 121"/>
          <p:cNvSpPr/>
          <p:nvPr/>
        </p:nvSpPr>
        <p:spPr>
          <a:xfrm>
            <a:off x="813573" y="2095584"/>
            <a:ext cx="1074241" cy="10287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68443" tIns="34213" rIns="68443" bIns="34213" rtlCol="0" anchor="ctr"/>
          <a:lstStyle/>
          <a:p>
            <a:pPr algn="ctr" defTabSz="684192"/>
            <a:endParaRPr lang="en-US" dirty="0">
              <a:solidFill>
                <a:prstClr val="white"/>
              </a:solidFill>
            </a:endParaRPr>
          </a:p>
        </p:txBody>
      </p:sp>
      <p:sp>
        <p:nvSpPr>
          <p:cNvPr id="123" name="Oval 122"/>
          <p:cNvSpPr/>
          <p:nvPr/>
        </p:nvSpPr>
        <p:spPr>
          <a:xfrm>
            <a:off x="1035588" y="2290078"/>
            <a:ext cx="619578" cy="644600"/>
          </a:xfrm>
          <a:prstGeom prst="ellipse">
            <a:avLst/>
          </a:prstGeom>
          <a:solidFill>
            <a:srgbClr val="8EB038"/>
          </a:solidFill>
          <a:ln>
            <a:noFill/>
          </a:ln>
        </p:spPr>
        <p:style>
          <a:lnRef idx="2">
            <a:schemeClr val="accent2">
              <a:shade val="50000"/>
            </a:schemeClr>
          </a:lnRef>
          <a:fillRef idx="1">
            <a:schemeClr val="accent2"/>
          </a:fillRef>
          <a:effectRef idx="0">
            <a:schemeClr val="accent2"/>
          </a:effectRef>
          <a:fontRef idx="minor">
            <a:schemeClr val="lt1"/>
          </a:fontRef>
        </p:style>
        <p:txBody>
          <a:bodyPr lIns="68443" tIns="34213" rIns="68443" bIns="34213" rtlCol="0" anchor="ctr"/>
          <a:lstStyle/>
          <a:p>
            <a:pPr algn="ctr" defTabSz="684192"/>
            <a:endParaRPr lang="en-US" dirty="0">
              <a:solidFill>
                <a:prstClr val="white"/>
              </a:solidFill>
            </a:endParaRPr>
          </a:p>
        </p:txBody>
      </p:sp>
      <p:grpSp>
        <p:nvGrpSpPr>
          <p:cNvPr id="104" name="קבוצה 32"/>
          <p:cNvGrpSpPr/>
          <p:nvPr/>
        </p:nvGrpSpPr>
        <p:grpSpPr>
          <a:xfrm>
            <a:off x="448409" y="2022500"/>
            <a:ext cx="639409" cy="1205539"/>
            <a:chOff x="4878145" y="2036313"/>
            <a:chExt cx="1290502" cy="2429184"/>
          </a:xfrm>
        </p:grpSpPr>
        <p:sp>
          <p:nvSpPr>
            <p:cNvPr id="116" name="מלבן מעוגל 30"/>
            <p:cNvSpPr/>
            <p:nvPr/>
          </p:nvSpPr>
          <p:spPr>
            <a:xfrm rot="20355076">
              <a:off x="5047911" y="2555056"/>
              <a:ext cx="987916" cy="14321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192"/>
              <a:endParaRPr lang="en-US" dirty="0">
                <a:solidFill>
                  <a:prstClr val="white"/>
                </a:solidFill>
              </a:endParaRPr>
            </a:p>
          </p:txBody>
        </p:sp>
        <p:pic>
          <p:nvPicPr>
            <p:cNvPr id="117" name="תמונה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13669">
              <a:off x="4878145" y="2036313"/>
              <a:ext cx="1290502" cy="2429184"/>
            </a:xfrm>
            <a:prstGeom prst="rect">
              <a:avLst/>
            </a:prstGeom>
          </p:spPr>
        </p:pic>
      </p:grpSp>
      <p:pic>
        <p:nvPicPr>
          <p:cNvPr id="118" name="תמונה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552747">
            <a:off x="1617830" y="2113917"/>
            <a:ext cx="539604" cy="1060914"/>
          </a:xfrm>
          <a:prstGeom prst="rect">
            <a:avLst/>
          </a:prstGeom>
          <a:effectLst>
            <a:outerShdw blurRad="50800" dist="38100" dir="8100000" algn="tr" rotWithShape="0">
              <a:prstClr val="black">
                <a:alpha val="40000"/>
              </a:prstClr>
            </a:outerShdw>
          </a:effectLst>
        </p:spPr>
      </p:pic>
      <p:cxnSp>
        <p:nvCxnSpPr>
          <p:cNvPr id="9" name="Straight Arrow Connector 8"/>
          <p:cNvCxnSpPr/>
          <p:nvPr/>
        </p:nvCxnSpPr>
        <p:spPr>
          <a:xfrm>
            <a:off x="1132099" y="2534478"/>
            <a:ext cx="414670" cy="0"/>
          </a:xfrm>
          <a:prstGeom prst="straightConnector1">
            <a:avLst/>
          </a:prstGeom>
          <a:ln w="28575">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119096" y="2017928"/>
            <a:ext cx="413340" cy="413341"/>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35546" y="2232891"/>
            <a:ext cx="448814" cy="448816"/>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02712" y="2618450"/>
            <a:ext cx="484308" cy="484308"/>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20913" y="2609937"/>
            <a:ext cx="514350" cy="514351"/>
          </a:xfrm>
          <a:prstGeom prst="rect">
            <a:avLst/>
          </a:prstGeom>
        </p:spPr>
      </p:pic>
      <p:sp>
        <p:nvSpPr>
          <p:cNvPr id="5" name="Rectangle 4"/>
          <p:cNvSpPr/>
          <p:nvPr/>
        </p:nvSpPr>
        <p:spPr>
          <a:xfrm>
            <a:off x="677200" y="3689327"/>
            <a:ext cx="5144984" cy="1053979"/>
          </a:xfrm>
          <a:prstGeom prst="rect">
            <a:avLst/>
          </a:prstGeom>
        </p:spPr>
        <p:txBody>
          <a:bodyPr wrap="square" lIns="68443" tIns="34213" rIns="68443" bIns="34213">
            <a:spAutoFit/>
          </a:bodyPr>
          <a:lstStyle/>
          <a:p>
            <a:pPr marL="213818" indent="-213818" defTabSz="684192">
              <a:buFont typeface="Arial" panose="020B0604020202020204" pitchFamily="34" charset="0"/>
              <a:buChar char="•"/>
            </a:pPr>
            <a:r>
              <a:rPr lang="en-US" sz="1600" dirty="0">
                <a:solidFill>
                  <a:srgbClr val="0070C0"/>
                </a:solidFill>
                <a:latin typeface="Calibri Light" panose="020F0302020204030204" pitchFamily="34" charset="0"/>
                <a:cs typeface="Arial" panose="020B0604020202020204" pitchFamily="34" charset="0"/>
              </a:rPr>
              <a:t>Self reported – Questions, Feedbacks, Medication reporting</a:t>
            </a:r>
          </a:p>
          <a:p>
            <a:pPr marL="213818" lvl="1" indent="-213818" defTabSz="684192">
              <a:buFont typeface="Arial" panose="020B0604020202020204" pitchFamily="34" charset="0"/>
              <a:buChar char="•"/>
            </a:pPr>
            <a:r>
              <a:rPr lang="en-US" sz="1600" dirty="0">
                <a:solidFill>
                  <a:srgbClr val="0070C0"/>
                </a:solidFill>
                <a:latin typeface="Calibri Light" panose="020F0302020204030204" pitchFamily="34" charset="0"/>
                <a:cs typeface="Arial" panose="020B0604020202020204" pitchFamily="34" charset="0"/>
              </a:rPr>
              <a:t>Structured tests – Gait, Alternating hand movement</a:t>
            </a:r>
          </a:p>
          <a:p>
            <a:pPr marL="213818" lvl="1" indent="-213818" defTabSz="684192">
              <a:buFont typeface="Arial" panose="020B0604020202020204" pitchFamily="34" charset="0"/>
              <a:buChar char="•"/>
            </a:pPr>
            <a:r>
              <a:rPr lang="en-US" sz="1600" dirty="0">
                <a:solidFill>
                  <a:srgbClr val="0070C0"/>
                </a:solidFill>
                <a:latin typeface="Calibri Light" panose="020F0302020204030204" pitchFamily="34" charset="0"/>
                <a:cs typeface="Arial" panose="020B0604020202020204" pitchFamily="34" charset="0"/>
              </a:rPr>
              <a:t>24/7 analyzed data– Activity, Tremor, Sleep</a:t>
            </a:r>
          </a:p>
        </p:txBody>
      </p:sp>
      <p:cxnSp>
        <p:nvCxnSpPr>
          <p:cNvPr id="36" name="Straight Arrow Connector 35"/>
          <p:cNvCxnSpPr/>
          <p:nvPr/>
        </p:nvCxnSpPr>
        <p:spPr>
          <a:xfrm flipV="1">
            <a:off x="3060183" y="2700791"/>
            <a:ext cx="0" cy="988470"/>
          </a:xfrm>
          <a:prstGeom prst="straightConnector1">
            <a:avLst/>
          </a:prstGeom>
          <a:ln w="28575">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3654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 y="63"/>
            <a:ext cx="9144002" cy="4803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0" y="0"/>
            <a:ext cx="9144000" cy="4805505"/>
          </a:xfrm>
          <a:prstGeom prst="rect">
            <a:avLst/>
          </a:prstGeom>
          <a:gradFill>
            <a:gsLst>
              <a:gs pos="0">
                <a:schemeClr val="accent1">
                  <a:alpha val="60000"/>
                </a:schemeClr>
              </a:gs>
              <a:gs pos="50000">
                <a:schemeClr val="accent1">
                  <a:alpha val="16000"/>
                </a:schemeClr>
              </a:gs>
              <a:gs pos="100000">
                <a:schemeClr val="accent1">
                  <a:alpha val="60000"/>
                </a:schemeClr>
              </a:gs>
            </a:gsLst>
            <a:lin ang="0" scaled="1"/>
          </a:gradFill>
          <a:ln w="26425" cap="flat" cmpd="sng" algn="ctr">
            <a:noFill/>
            <a:prstDash val="solid"/>
          </a:ln>
          <a:effectLst/>
        </p:spPr>
        <p:txBody>
          <a:bodyPr lIns="57150" tIns="28575" rIns="57150" bIns="28575"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smtClean="0">
              <a:ln>
                <a:noFill/>
              </a:ln>
              <a:solidFill>
                <a:prstClr val="white"/>
              </a:solidFill>
              <a:effectLst/>
              <a:uLnTx/>
              <a:uFillTx/>
              <a:latin typeface="Intel Clear"/>
              <a:ea typeface="+mn-ea"/>
              <a:cs typeface="+mn-cs"/>
            </a:endParaRPr>
          </a:p>
        </p:txBody>
      </p:sp>
      <p:sp>
        <p:nvSpPr>
          <p:cNvPr id="6" name="Rectangle 5"/>
          <p:cNvSpPr/>
          <p:nvPr/>
        </p:nvSpPr>
        <p:spPr>
          <a:xfrm>
            <a:off x="1176867" y="1645506"/>
            <a:ext cx="6790268" cy="803291"/>
          </a:xfrm>
          <a:prstGeom prst="rect">
            <a:avLst/>
          </a:prstGeom>
          <a:noFill/>
          <a:ln w="26425" cap="flat" cmpd="sng" algn="ctr">
            <a:noFill/>
            <a:prstDash val="solid"/>
          </a:ln>
          <a:effectLst/>
        </p:spPr>
        <p:txBody>
          <a:bodyPr wrap="square" lIns="91431" tIns="45717" rIns="91431" bIns="45717" rtlCol="0" anchor="ctr">
            <a:spAutoFit/>
          </a:bodyPr>
          <a:lstStyle/>
          <a:p>
            <a:pPr lvl="0" algn="ctr" defTabSz="457145">
              <a:lnSpc>
                <a:spcPct val="70000"/>
              </a:lnSpc>
              <a:defRPr/>
            </a:pPr>
            <a:r>
              <a:rPr lang="en-US" sz="6600" kern="0" spc="100" dirty="0">
                <a:solidFill>
                  <a:sysClr val="window" lastClr="FFFFFF">
                    <a:alpha val="90000"/>
                  </a:sysClr>
                </a:solidFill>
                <a:latin typeface="Intel Clear Pro"/>
              </a:rPr>
              <a:t>Vortex of </a:t>
            </a:r>
            <a:r>
              <a:rPr lang="en-US" sz="6600" kern="0" spc="100" dirty="0" smtClean="0">
                <a:solidFill>
                  <a:sysClr val="window" lastClr="FFFFFF">
                    <a:alpha val="90000"/>
                  </a:sysClr>
                </a:solidFill>
                <a:latin typeface="Intel Clear Pro"/>
              </a:rPr>
              <a:t>change</a:t>
            </a:r>
            <a:endParaRPr kumimoji="0" lang="en-US" sz="6600" b="0" i="0" u="none" strike="noStrike" kern="0" cap="none" spc="0" normalizeH="0" baseline="0" noProof="0" dirty="0" smtClean="0">
              <a:ln>
                <a:noFill/>
              </a:ln>
              <a:solidFill>
                <a:sysClr val="window" lastClr="FFFFFF">
                  <a:alpha val="90000"/>
                </a:sysClr>
              </a:solidFill>
              <a:effectLst/>
              <a:uLnTx/>
              <a:uFillTx/>
              <a:latin typeface="Intel Clear Pro"/>
            </a:endParaRPr>
          </a:p>
        </p:txBody>
      </p:sp>
      <p:sp>
        <p:nvSpPr>
          <p:cNvPr id="7" name="Rectangle 6"/>
          <p:cNvSpPr/>
          <p:nvPr/>
        </p:nvSpPr>
        <p:spPr>
          <a:xfrm>
            <a:off x="353965" y="2835491"/>
            <a:ext cx="8436072" cy="997190"/>
          </a:xfrm>
          <a:prstGeom prst="rect">
            <a:avLst/>
          </a:prstGeom>
          <a:noFill/>
          <a:ln w="26425" cap="flat" cmpd="sng" algn="ctr">
            <a:noFill/>
            <a:prstDash val="solid"/>
          </a:ln>
          <a:effectLst/>
        </p:spPr>
        <p:txBody>
          <a:bodyPr wrap="square" lIns="91431" tIns="45717" rIns="91431" bIns="45717" rtlCol="0" anchor="ctr">
            <a:spAutoFit/>
          </a:bodyPr>
          <a:lstStyle/>
          <a:p>
            <a:pPr lvl="0" algn="ctr" defTabSz="457145">
              <a:lnSpc>
                <a:spcPct val="70000"/>
              </a:lnSpc>
              <a:defRPr/>
            </a:pPr>
            <a:r>
              <a:rPr lang="en-US" sz="8400" kern="0" dirty="0">
                <a:solidFill>
                  <a:srgbClr val="FC4C02">
                    <a:alpha val="90000"/>
                  </a:srgbClr>
                </a:solidFill>
                <a:latin typeface="Intel Clear Pro"/>
              </a:rPr>
              <a:t>closing </a:t>
            </a:r>
            <a:r>
              <a:rPr lang="en-US" sz="8400" kern="0" dirty="0" smtClean="0">
                <a:solidFill>
                  <a:srgbClr val="FC4C02">
                    <a:alpha val="90000"/>
                  </a:srgbClr>
                </a:solidFill>
                <a:latin typeface="Intel Clear Pro"/>
              </a:rPr>
              <a:t>thoughts</a:t>
            </a:r>
            <a:endParaRPr kumimoji="0" lang="en-US" sz="8400" b="0" i="0" u="none" strike="noStrike" kern="0" cap="none" spc="0" normalizeH="0" baseline="0" noProof="0" dirty="0">
              <a:ln>
                <a:noFill/>
              </a:ln>
              <a:solidFill>
                <a:srgbClr val="FC4C02">
                  <a:alpha val="90000"/>
                </a:srgbClr>
              </a:solidFill>
              <a:effectLst/>
              <a:uLnTx/>
              <a:uFillTx/>
              <a:latin typeface="Intel Clear Pro"/>
            </a:endParaRPr>
          </a:p>
        </p:txBody>
      </p:sp>
      <p:sp>
        <p:nvSpPr>
          <p:cNvPr id="2" name="Slide Number Placeholder 1"/>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34</a:t>
            </a:fld>
            <a:endParaRPr lang="en-US" dirty="0"/>
          </a:p>
        </p:txBody>
      </p:sp>
    </p:spTree>
    <p:extLst>
      <p:ext uri="{BB962C8B-B14F-4D97-AF65-F5344CB8AC3E}">
        <p14:creationId xmlns:p14="http://schemas.microsoft.com/office/powerpoint/2010/main" val="256375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 name="Rectangle 20"/>
          <p:cNvSpPr/>
          <p:nvPr/>
        </p:nvSpPr>
        <p:spPr>
          <a:xfrm rot="10800000">
            <a:off x="-7" y="-1"/>
            <a:ext cx="9144005" cy="1296538"/>
          </a:xfrm>
          <a:prstGeom prst="rect">
            <a:avLst/>
          </a:prstGeom>
          <a:gradFill>
            <a:gsLst>
              <a:gs pos="5500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lvl="0" algn="ctr"/>
            <a:endParaRPr lang="en-US" sz="1400" dirty="0">
              <a:solidFill>
                <a:srgbClr val="F3D54E"/>
              </a:solidFill>
            </a:endParaRPr>
          </a:p>
        </p:txBody>
      </p:sp>
      <p:sp>
        <p:nvSpPr>
          <p:cNvPr id="2" name="Title 1"/>
          <p:cNvSpPr>
            <a:spLocks noGrp="1"/>
          </p:cNvSpPr>
          <p:nvPr>
            <p:ph type="title"/>
          </p:nvPr>
        </p:nvSpPr>
        <p:spPr>
          <a:xfrm>
            <a:off x="353962" y="228525"/>
            <a:ext cx="8436076" cy="584775"/>
          </a:xfrm>
        </p:spPr>
        <p:txBody>
          <a:bodyPr/>
          <a:lstStyle/>
          <a:p>
            <a:r>
              <a:rPr lang="en-GB" sz="3200" dirty="0" smtClean="0">
                <a:solidFill>
                  <a:schemeClr val="bg1"/>
                </a:solidFill>
              </a:rPr>
              <a:t>Questions to leave you with…</a:t>
            </a:r>
            <a:endParaRPr lang="en-US" sz="3200" dirty="0">
              <a:solidFill>
                <a:schemeClr val="bg1"/>
              </a:solidFill>
            </a:endParaRPr>
          </a:p>
        </p:txBody>
      </p:sp>
      <p:grpSp>
        <p:nvGrpSpPr>
          <p:cNvPr id="9" name="Group 8"/>
          <p:cNvGrpSpPr/>
          <p:nvPr/>
        </p:nvGrpSpPr>
        <p:grpSpPr>
          <a:xfrm>
            <a:off x="353963" y="995749"/>
            <a:ext cx="8436075" cy="1151638"/>
            <a:chOff x="353963" y="995749"/>
            <a:chExt cx="8436075" cy="1151638"/>
          </a:xfrm>
        </p:grpSpPr>
        <p:sp>
          <p:nvSpPr>
            <p:cNvPr id="10" name="Rectangle 9"/>
            <p:cNvSpPr/>
            <p:nvPr/>
          </p:nvSpPr>
          <p:spPr>
            <a:xfrm>
              <a:off x="353963" y="995749"/>
              <a:ext cx="1383396" cy="11516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chemeClr val="lt1">
                    <a:alpha val="60000"/>
                  </a:schemeClr>
                </a:solidFill>
                <a:latin typeface="+mj-lt"/>
              </a:endParaRPr>
            </a:p>
          </p:txBody>
        </p:sp>
        <p:sp>
          <p:nvSpPr>
            <p:cNvPr id="11" name="Rectangle 10"/>
            <p:cNvSpPr/>
            <p:nvPr/>
          </p:nvSpPr>
          <p:spPr>
            <a:xfrm>
              <a:off x="1737359" y="995749"/>
              <a:ext cx="7052679" cy="11516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2000" dirty="0" smtClean="0">
                  <a:solidFill>
                    <a:srgbClr val="FFFFFF"/>
                  </a:solidFill>
                </a:rPr>
                <a:t>Which areas of your industry are ripe for business transformation? </a:t>
              </a:r>
              <a:endParaRPr lang="en-US" sz="2000" dirty="0">
                <a:solidFill>
                  <a:srgbClr val="FFFFFF"/>
                </a:solidFill>
              </a:endParaRPr>
            </a:p>
          </p:txBody>
        </p:sp>
        <p:sp>
          <p:nvSpPr>
            <p:cNvPr id="12" name="Freeform 9"/>
            <p:cNvSpPr>
              <a:spLocks noEditPoints="1"/>
            </p:cNvSpPr>
            <p:nvPr/>
          </p:nvSpPr>
          <p:spPr bwMode="auto">
            <a:xfrm>
              <a:off x="542558" y="1068465"/>
              <a:ext cx="1006208" cy="1006208"/>
            </a:xfrm>
            <a:custGeom>
              <a:avLst/>
              <a:gdLst>
                <a:gd name="T0" fmla="*/ 528 w 1056"/>
                <a:gd name="T1" fmla="*/ 0 h 1056"/>
                <a:gd name="T2" fmla="*/ 0 w 1056"/>
                <a:gd name="T3" fmla="*/ 528 h 1056"/>
                <a:gd name="T4" fmla="*/ 80 w 1056"/>
                <a:gd name="T5" fmla="*/ 807 h 1056"/>
                <a:gd name="T6" fmla="*/ 34 w 1056"/>
                <a:gd name="T7" fmla="*/ 1019 h 1056"/>
                <a:gd name="T8" fmla="*/ 212 w 1056"/>
                <a:gd name="T9" fmla="*/ 951 h 1056"/>
                <a:gd name="T10" fmla="*/ 528 w 1056"/>
                <a:gd name="T11" fmla="*/ 1056 h 1056"/>
                <a:gd name="T12" fmla="*/ 1056 w 1056"/>
                <a:gd name="T13" fmla="*/ 528 h 1056"/>
                <a:gd name="T14" fmla="*/ 528 w 1056"/>
                <a:gd name="T15" fmla="*/ 0 h 1056"/>
                <a:gd name="T16" fmla="*/ 559 w 1056"/>
                <a:gd name="T17" fmla="*/ 801 h 1056"/>
                <a:gd name="T18" fmla="*/ 518 w 1056"/>
                <a:gd name="T19" fmla="*/ 817 h 1056"/>
                <a:gd name="T20" fmla="*/ 477 w 1056"/>
                <a:gd name="T21" fmla="*/ 801 h 1056"/>
                <a:gd name="T22" fmla="*/ 459 w 1056"/>
                <a:gd name="T23" fmla="*/ 758 h 1056"/>
                <a:gd name="T24" fmla="*/ 476 w 1056"/>
                <a:gd name="T25" fmla="*/ 717 h 1056"/>
                <a:gd name="T26" fmla="*/ 518 w 1056"/>
                <a:gd name="T27" fmla="*/ 701 h 1056"/>
                <a:gd name="T28" fmla="*/ 559 w 1056"/>
                <a:gd name="T29" fmla="*/ 717 h 1056"/>
                <a:gd name="T30" fmla="*/ 576 w 1056"/>
                <a:gd name="T31" fmla="*/ 758 h 1056"/>
                <a:gd name="T32" fmla="*/ 559 w 1056"/>
                <a:gd name="T33" fmla="*/ 801 h 1056"/>
                <a:gd name="T34" fmla="*/ 707 w 1056"/>
                <a:gd name="T35" fmla="*/ 454 h 1056"/>
                <a:gd name="T36" fmla="*/ 675 w 1056"/>
                <a:gd name="T37" fmla="*/ 497 h 1056"/>
                <a:gd name="T38" fmla="*/ 609 w 1056"/>
                <a:gd name="T39" fmla="*/ 558 h 1056"/>
                <a:gd name="T40" fmla="*/ 588 w 1056"/>
                <a:gd name="T41" fmla="*/ 579 h 1056"/>
                <a:gd name="T42" fmla="*/ 576 w 1056"/>
                <a:gd name="T43" fmla="*/ 596 h 1056"/>
                <a:gd name="T44" fmla="*/ 570 w 1056"/>
                <a:gd name="T45" fmla="*/ 611 h 1056"/>
                <a:gd name="T46" fmla="*/ 563 w 1056"/>
                <a:gd name="T47" fmla="*/ 637 h 1056"/>
                <a:gd name="T48" fmla="*/ 557 w 1056"/>
                <a:gd name="T49" fmla="*/ 669 h 1056"/>
                <a:gd name="T50" fmla="*/ 472 w 1056"/>
                <a:gd name="T51" fmla="*/ 669 h 1056"/>
                <a:gd name="T52" fmla="*/ 470 w 1056"/>
                <a:gd name="T53" fmla="*/ 625 h 1056"/>
                <a:gd name="T54" fmla="*/ 480 w 1056"/>
                <a:gd name="T55" fmla="*/ 569 h 1056"/>
                <a:gd name="T56" fmla="*/ 506 w 1056"/>
                <a:gd name="T57" fmla="*/ 527 h 1056"/>
                <a:gd name="T58" fmla="*/ 551 w 1056"/>
                <a:gd name="T59" fmla="*/ 484 h 1056"/>
                <a:gd name="T60" fmla="*/ 587 w 1056"/>
                <a:gd name="T61" fmla="*/ 452 h 1056"/>
                <a:gd name="T62" fmla="*/ 606 w 1056"/>
                <a:gd name="T63" fmla="*/ 427 h 1056"/>
                <a:gd name="T64" fmla="*/ 614 w 1056"/>
                <a:gd name="T65" fmla="*/ 397 h 1056"/>
                <a:gd name="T66" fmla="*/ 590 w 1056"/>
                <a:gd name="T67" fmla="*/ 345 h 1056"/>
                <a:gd name="T68" fmla="*/ 531 w 1056"/>
                <a:gd name="T69" fmla="*/ 324 h 1056"/>
                <a:gd name="T70" fmla="*/ 468 w 1056"/>
                <a:gd name="T71" fmla="*/ 345 h 1056"/>
                <a:gd name="T72" fmla="*/ 434 w 1056"/>
                <a:gd name="T73" fmla="*/ 409 h 1056"/>
                <a:gd name="T74" fmla="*/ 334 w 1056"/>
                <a:gd name="T75" fmla="*/ 410 h 1056"/>
                <a:gd name="T76" fmla="*/ 356 w 1056"/>
                <a:gd name="T77" fmla="*/ 329 h 1056"/>
                <a:gd name="T78" fmla="*/ 425 w 1056"/>
                <a:gd name="T79" fmla="*/ 267 h 1056"/>
                <a:gd name="T80" fmla="*/ 531 w 1056"/>
                <a:gd name="T81" fmla="*/ 242 h 1056"/>
                <a:gd name="T82" fmla="*/ 630 w 1056"/>
                <a:gd name="T83" fmla="*/ 263 h 1056"/>
                <a:gd name="T84" fmla="*/ 697 w 1056"/>
                <a:gd name="T85" fmla="*/ 319 h 1056"/>
                <a:gd name="T86" fmla="*/ 720 w 1056"/>
                <a:gd name="T87" fmla="*/ 397 h 1056"/>
                <a:gd name="T88" fmla="*/ 707 w 1056"/>
                <a:gd name="T89" fmla="*/ 454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56" h="1056">
                  <a:moveTo>
                    <a:pt x="528" y="0"/>
                  </a:moveTo>
                  <a:cubicBezTo>
                    <a:pt x="236" y="0"/>
                    <a:pt x="0" y="236"/>
                    <a:pt x="0" y="528"/>
                  </a:cubicBezTo>
                  <a:cubicBezTo>
                    <a:pt x="0" y="630"/>
                    <a:pt x="29" y="726"/>
                    <a:pt x="80" y="807"/>
                  </a:cubicBezTo>
                  <a:cubicBezTo>
                    <a:pt x="34" y="1019"/>
                    <a:pt x="34" y="1019"/>
                    <a:pt x="34" y="1019"/>
                  </a:cubicBezTo>
                  <a:cubicBezTo>
                    <a:pt x="212" y="951"/>
                    <a:pt x="212" y="951"/>
                    <a:pt x="212" y="951"/>
                  </a:cubicBezTo>
                  <a:cubicBezTo>
                    <a:pt x="300" y="1017"/>
                    <a:pt x="410" y="1056"/>
                    <a:pt x="528" y="1056"/>
                  </a:cubicBezTo>
                  <a:cubicBezTo>
                    <a:pt x="820" y="1056"/>
                    <a:pt x="1056" y="819"/>
                    <a:pt x="1056" y="528"/>
                  </a:cubicBezTo>
                  <a:cubicBezTo>
                    <a:pt x="1056" y="236"/>
                    <a:pt x="820" y="0"/>
                    <a:pt x="528" y="0"/>
                  </a:cubicBezTo>
                  <a:close/>
                  <a:moveTo>
                    <a:pt x="559" y="801"/>
                  </a:moveTo>
                  <a:cubicBezTo>
                    <a:pt x="547" y="811"/>
                    <a:pt x="534" y="817"/>
                    <a:pt x="518" y="817"/>
                  </a:cubicBezTo>
                  <a:cubicBezTo>
                    <a:pt x="503" y="817"/>
                    <a:pt x="489" y="812"/>
                    <a:pt x="477" y="801"/>
                  </a:cubicBezTo>
                  <a:cubicBezTo>
                    <a:pt x="465" y="791"/>
                    <a:pt x="459" y="777"/>
                    <a:pt x="459" y="758"/>
                  </a:cubicBezTo>
                  <a:cubicBezTo>
                    <a:pt x="459" y="742"/>
                    <a:pt x="465" y="729"/>
                    <a:pt x="476" y="717"/>
                  </a:cubicBezTo>
                  <a:cubicBezTo>
                    <a:pt x="488" y="706"/>
                    <a:pt x="502" y="701"/>
                    <a:pt x="518" y="701"/>
                  </a:cubicBezTo>
                  <a:cubicBezTo>
                    <a:pt x="535" y="701"/>
                    <a:pt x="548" y="706"/>
                    <a:pt x="559" y="717"/>
                  </a:cubicBezTo>
                  <a:cubicBezTo>
                    <a:pt x="571" y="729"/>
                    <a:pt x="576" y="742"/>
                    <a:pt x="576" y="758"/>
                  </a:cubicBezTo>
                  <a:cubicBezTo>
                    <a:pt x="576" y="777"/>
                    <a:pt x="570" y="791"/>
                    <a:pt x="559" y="801"/>
                  </a:cubicBezTo>
                  <a:close/>
                  <a:moveTo>
                    <a:pt x="707" y="454"/>
                  </a:moveTo>
                  <a:cubicBezTo>
                    <a:pt x="698" y="471"/>
                    <a:pt x="687" y="485"/>
                    <a:pt x="675" y="497"/>
                  </a:cubicBezTo>
                  <a:cubicBezTo>
                    <a:pt x="663" y="509"/>
                    <a:pt x="641" y="530"/>
                    <a:pt x="609" y="558"/>
                  </a:cubicBezTo>
                  <a:cubicBezTo>
                    <a:pt x="600" y="566"/>
                    <a:pt x="593" y="573"/>
                    <a:pt x="588" y="579"/>
                  </a:cubicBezTo>
                  <a:cubicBezTo>
                    <a:pt x="582" y="585"/>
                    <a:pt x="578" y="591"/>
                    <a:pt x="576" y="596"/>
                  </a:cubicBezTo>
                  <a:cubicBezTo>
                    <a:pt x="573" y="601"/>
                    <a:pt x="571" y="606"/>
                    <a:pt x="570" y="611"/>
                  </a:cubicBezTo>
                  <a:cubicBezTo>
                    <a:pt x="568" y="616"/>
                    <a:pt x="566" y="625"/>
                    <a:pt x="563" y="637"/>
                  </a:cubicBezTo>
                  <a:cubicBezTo>
                    <a:pt x="561" y="652"/>
                    <a:pt x="566" y="661"/>
                    <a:pt x="557" y="669"/>
                  </a:cubicBezTo>
                  <a:cubicBezTo>
                    <a:pt x="472" y="669"/>
                    <a:pt x="472" y="669"/>
                    <a:pt x="472" y="669"/>
                  </a:cubicBezTo>
                  <a:cubicBezTo>
                    <a:pt x="463" y="661"/>
                    <a:pt x="470" y="643"/>
                    <a:pt x="470" y="625"/>
                  </a:cubicBezTo>
                  <a:cubicBezTo>
                    <a:pt x="470" y="603"/>
                    <a:pt x="473" y="585"/>
                    <a:pt x="480" y="569"/>
                  </a:cubicBezTo>
                  <a:cubicBezTo>
                    <a:pt x="486" y="553"/>
                    <a:pt x="495" y="539"/>
                    <a:pt x="506" y="527"/>
                  </a:cubicBezTo>
                  <a:cubicBezTo>
                    <a:pt x="518" y="515"/>
                    <a:pt x="533" y="501"/>
                    <a:pt x="551" y="484"/>
                  </a:cubicBezTo>
                  <a:cubicBezTo>
                    <a:pt x="568" y="470"/>
                    <a:pt x="580" y="459"/>
                    <a:pt x="587" y="452"/>
                  </a:cubicBezTo>
                  <a:cubicBezTo>
                    <a:pt x="595" y="444"/>
                    <a:pt x="601" y="436"/>
                    <a:pt x="606" y="427"/>
                  </a:cubicBezTo>
                  <a:cubicBezTo>
                    <a:pt x="611" y="418"/>
                    <a:pt x="614" y="408"/>
                    <a:pt x="614" y="397"/>
                  </a:cubicBezTo>
                  <a:cubicBezTo>
                    <a:pt x="614" y="377"/>
                    <a:pt x="606" y="359"/>
                    <a:pt x="590" y="345"/>
                  </a:cubicBezTo>
                  <a:cubicBezTo>
                    <a:pt x="575" y="331"/>
                    <a:pt x="555" y="324"/>
                    <a:pt x="531" y="324"/>
                  </a:cubicBezTo>
                  <a:cubicBezTo>
                    <a:pt x="502" y="324"/>
                    <a:pt x="482" y="331"/>
                    <a:pt x="468" y="345"/>
                  </a:cubicBezTo>
                  <a:cubicBezTo>
                    <a:pt x="455" y="360"/>
                    <a:pt x="434" y="409"/>
                    <a:pt x="434" y="409"/>
                  </a:cubicBezTo>
                  <a:cubicBezTo>
                    <a:pt x="334" y="410"/>
                    <a:pt x="334" y="410"/>
                    <a:pt x="334" y="410"/>
                  </a:cubicBezTo>
                  <a:cubicBezTo>
                    <a:pt x="334" y="410"/>
                    <a:pt x="340" y="355"/>
                    <a:pt x="356" y="329"/>
                  </a:cubicBezTo>
                  <a:cubicBezTo>
                    <a:pt x="372" y="304"/>
                    <a:pt x="395" y="283"/>
                    <a:pt x="425" y="267"/>
                  </a:cubicBezTo>
                  <a:cubicBezTo>
                    <a:pt x="455" y="250"/>
                    <a:pt x="491" y="242"/>
                    <a:pt x="531" y="242"/>
                  </a:cubicBezTo>
                  <a:cubicBezTo>
                    <a:pt x="568" y="242"/>
                    <a:pt x="601" y="249"/>
                    <a:pt x="630" y="263"/>
                  </a:cubicBezTo>
                  <a:cubicBezTo>
                    <a:pt x="659" y="277"/>
                    <a:pt x="681" y="295"/>
                    <a:pt x="697" y="319"/>
                  </a:cubicBezTo>
                  <a:cubicBezTo>
                    <a:pt x="712" y="343"/>
                    <a:pt x="720" y="369"/>
                    <a:pt x="720" y="397"/>
                  </a:cubicBezTo>
                  <a:cubicBezTo>
                    <a:pt x="720" y="419"/>
                    <a:pt x="716" y="438"/>
                    <a:pt x="707" y="454"/>
                  </a:cubicBezTo>
                  <a:close/>
                </a:path>
              </a:pathLst>
            </a:custGeom>
            <a:solidFill>
              <a:srgbClr val="FFFFFF">
                <a:alpha val="50000"/>
              </a:srgbClr>
            </a:solidFill>
            <a:ln>
              <a:noFill/>
            </a:ln>
          </p:spPr>
          <p:txBody>
            <a:bodyPr vert="horz" wrap="square" lIns="91440" tIns="45720" rIns="91440" bIns="45720" numCol="1" anchor="t" anchorCtr="0" compatLnSpc="1">
              <a:prstTxWarp prst="textNoShape">
                <a:avLst/>
              </a:prstTxWarp>
            </a:bodyPr>
            <a:lstStyle/>
            <a:p>
              <a:endParaRPr lang="en-US" sz="2000" dirty="0"/>
            </a:p>
          </p:txBody>
        </p:sp>
      </p:grpSp>
      <p:grpSp>
        <p:nvGrpSpPr>
          <p:cNvPr id="13" name="Group 12"/>
          <p:cNvGrpSpPr/>
          <p:nvPr/>
        </p:nvGrpSpPr>
        <p:grpSpPr>
          <a:xfrm>
            <a:off x="353962" y="2225200"/>
            <a:ext cx="8436076" cy="1151638"/>
            <a:chOff x="353962" y="2225200"/>
            <a:chExt cx="8436076" cy="1151638"/>
          </a:xfrm>
        </p:grpSpPr>
        <p:sp>
          <p:nvSpPr>
            <p:cNvPr id="14" name="Rectangle 13"/>
            <p:cNvSpPr/>
            <p:nvPr/>
          </p:nvSpPr>
          <p:spPr>
            <a:xfrm>
              <a:off x="353962" y="2225200"/>
              <a:ext cx="1383397" cy="11516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chemeClr val="lt1">
                    <a:alpha val="60000"/>
                  </a:schemeClr>
                </a:solidFill>
                <a:latin typeface="+mj-lt"/>
              </a:endParaRPr>
            </a:p>
          </p:txBody>
        </p:sp>
        <p:sp>
          <p:nvSpPr>
            <p:cNvPr id="15" name="Rectangle 14"/>
            <p:cNvSpPr/>
            <p:nvPr/>
          </p:nvSpPr>
          <p:spPr>
            <a:xfrm>
              <a:off x="1737359" y="2225200"/>
              <a:ext cx="7052679" cy="11516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2000" dirty="0">
                  <a:solidFill>
                    <a:srgbClr val="FFFFFF"/>
                  </a:solidFill>
                </a:rPr>
                <a:t>How </a:t>
              </a:r>
              <a:r>
                <a:rPr lang="en-US" sz="2000" dirty="0" smtClean="0">
                  <a:solidFill>
                    <a:srgbClr val="FFFFFF"/>
                  </a:solidFill>
                </a:rPr>
                <a:t>is your company embracing any of the </a:t>
              </a:r>
              <a:r>
                <a:rPr lang="en-US" sz="2000" dirty="0">
                  <a:solidFill>
                    <a:srgbClr val="FFFFFF"/>
                  </a:solidFill>
                </a:rPr>
                <a:t>new economy business </a:t>
              </a:r>
              <a:r>
                <a:rPr lang="en-US" sz="2000" dirty="0" smtClean="0">
                  <a:solidFill>
                    <a:srgbClr val="FFFFFF"/>
                  </a:solidFill>
                </a:rPr>
                <a:t>models?  </a:t>
              </a:r>
              <a:endParaRPr lang="en-US" sz="2000" dirty="0">
                <a:solidFill>
                  <a:srgbClr val="FFFFFF"/>
                </a:solidFill>
              </a:endParaRPr>
            </a:p>
          </p:txBody>
        </p:sp>
        <p:sp>
          <p:nvSpPr>
            <p:cNvPr id="16" name="Freeform 9"/>
            <p:cNvSpPr>
              <a:spLocks noEditPoints="1"/>
            </p:cNvSpPr>
            <p:nvPr/>
          </p:nvSpPr>
          <p:spPr bwMode="auto">
            <a:xfrm>
              <a:off x="542558" y="2297915"/>
              <a:ext cx="1006208" cy="1006208"/>
            </a:xfrm>
            <a:custGeom>
              <a:avLst/>
              <a:gdLst>
                <a:gd name="T0" fmla="*/ 528 w 1056"/>
                <a:gd name="T1" fmla="*/ 0 h 1056"/>
                <a:gd name="T2" fmla="*/ 0 w 1056"/>
                <a:gd name="T3" fmla="*/ 528 h 1056"/>
                <a:gd name="T4" fmla="*/ 80 w 1056"/>
                <a:gd name="T5" fmla="*/ 807 h 1056"/>
                <a:gd name="T6" fmla="*/ 34 w 1056"/>
                <a:gd name="T7" fmla="*/ 1019 h 1056"/>
                <a:gd name="T8" fmla="*/ 212 w 1056"/>
                <a:gd name="T9" fmla="*/ 951 h 1056"/>
                <a:gd name="T10" fmla="*/ 528 w 1056"/>
                <a:gd name="T11" fmla="*/ 1056 h 1056"/>
                <a:gd name="T12" fmla="*/ 1056 w 1056"/>
                <a:gd name="T13" fmla="*/ 528 h 1056"/>
                <a:gd name="T14" fmla="*/ 528 w 1056"/>
                <a:gd name="T15" fmla="*/ 0 h 1056"/>
                <a:gd name="T16" fmla="*/ 559 w 1056"/>
                <a:gd name="T17" fmla="*/ 801 h 1056"/>
                <a:gd name="T18" fmla="*/ 518 w 1056"/>
                <a:gd name="T19" fmla="*/ 817 h 1056"/>
                <a:gd name="T20" fmla="*/ 477 w 1056"/>
                <a:gd name="T21" fmla="*/ 801 h 1056"/>
                <a:gd name="T22" fmla="*/ 459 w 1056"/>
                <a:gd name="T23" fmla="*/ 758 h 1056"/>
                <a:gd name="T24" fmla="*/ 476 w 1056"/>
                <a:gd name="T25" fmla="*/ 717 h 1056"/>
                <a:gd name="T26" fmla="*/ 518 w 1056"/>
                <a:gd name="T27" fmla="*/ 701 h 1056"/>
                <a:gd name="T28" fmla="*/ 559 w 1056"/>
                <a:gd name="T29" fmla="*/ 717 h 1056"/>
                <a:gd name="T30" fmla="*/ 576 w 1056"/>
                <a:gd name="T31" fmla="*/ 758 h 1056"/>
                <a:gd name="T32" fmla="*/ 559 w 1056"/>
                <a:gd name="T33" fmla="*/ 801 h 1056"/>
                <a:gd name="T34" fmla="*/ 707 w 1056"/>
                <a:gd name="T35" fmla="*/ 454 h 1056"/>
                <a:gd name="T36" fmla="*/ 675 w 1056"/>
                <a:gd name="T37" fmla="*/ 497 h 1056"/>
                <a:gd name="T38" fmla="*/ 609 w 1056"/>
                <a:gd name="T39" fmla="*/ 558 h 1056"/>
                <a:gd name="T40" fmla="*/ 588 w 1056"/>
                <a:gd name="T41" fmla="*/ 579 h 1056"/>
                <a:gd name="T42" fmla="*/ 576 w 1056"/>
                <a:gd name="T43" fmla="*/ 596 h 1056"/>
                <a:gd name="T44" fmla="*/ 570 w 1056"/>
                <a:gd name="T45" fmla="*/ 611 h 1056"/>
                <a:gd name="T46" fmla="*/ 563 w 1056"/>
                <a:gd name="T47" fmla="*/ 637 h 1056"/>
                <a:gd name="T48" fmla="*/ 557 w 1056"/>
                <a:gd name="T49" fmla="*/ 669 h 1056"/>
                <a:gd name="T50" fmla="*/ 472 w 1056"/>
                <a:gd name="T51" fmla="*/ 669 h 1056"/>
                <a:gd name="T52" fmla="*/ 470 w 1056"/>
                <a:gd name="T53" fmla="*/ 625 h 1056"/>
                <a:gd name="T54" fmla="*/ 480 w 1056"/>
                <a:gd name="T55" fmla="*/ 569 h 1056"/>
                <a:gd name="T56" fmla="*/ 506 w 1056"/>
                <a:gd name="T57" fmla="*/ 527 h 1056"/>
                <a:gd name="T58" fmla="*/ 551 w 1056"/>
                <a:gd name="T59" fmla="*/ 484 h 1056"/>
                <a:gd name="T60" fmla="*/ 587 w 1056"/>
                <a:gd name="T61" fmla="*/ 452 h 1056"/>
                <a:gd name="T62" fmla="*/ 606 w 1056"/>
                <a:gd name="T63" fmla="*/ 427 h 1056"/>
                <a:gd name="T64" fmla="*/ 614 w 1056"/>
                <a:gd name="T65" fmla="*/ 397 h 1056"/>
                <a:gd name="T66" fmla="*/ 590 w 1056"/>
                <a:gd name="T67" fmla="*/ 345 h 1056"/>
                <a:gd name="T68" fmla="*/ 531 w 1056"/>
                <a:gd name="T69" fmla="*/ 324 h 1056"/>
                <a:gd name="T70" fmla="*/ 468 w 1056"/>
                <a:gd name="T71" fmla="*/ 345 h 1056"/>
                <a:gd name="T72" fmla="*/ 434 w 1056"/>
                <a:gd name="T73" fmla="*/ 409 h 1056"/>
                <a:gd name="T74" fmla="*/ 334 w 1056"/>
                <a:gd name="T75" fmla="*/ 410 h 1056"/>
                <a:gd name="T76" fmla="*/ 356 w 1056"/>
                <a:gd name="T77" fmla="*/ 329 h 1056"/>
                <a:gd name="T78" fmla="*/ 425 w 1056"/>
                <a:gd name="T79" fmla="*/ 267 h 1056"/>
                <a:gd name="T80" fmla="*/ 531 w 1056"/>
                <a:gd name="T81" fmla="*/ 242 h 1056"/>
                <a:gd name="T82" fmla="*/ 630 w 1056"/>
                <a:gd name="T83" fmla="*/ 263 h 1056"/>
                <a:gd name="T84" fmla="*/ 697 w 1056"/>
                <a:gd name="T85" fmla="*/ 319 h 1056"/>
                <a:gd name="T86" fmla="*/ 720 w 1056"/>
                <a:gd name="T87" fmla="*/ 397 h 1056"/>
                <a:gd name="T88" fmla="*/ 707 w 1056"/>
                <a:gd name="T89" fmla="*/ 454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56" h="1056">
                  <a:moveTo>
                    <a:pt x="528" y="0"/>
                  </a:moveTo>
                  <a:cubicBezTo>
                    <a:pt x="236" y="0"/>
                    <a:pt x="0" y="236"/>
                    <a:pt x="0" y="528"/>
                  </a:cubicBezTo>
                  <a:cubicBezTo>
                    <a:pt x="0" y="630"/>
                    <a:pt x="29" y="726"/>
                    <a:pt x="80" y="807"/>
                  </a:cubicBezTo>
                  <a:cubicBezTo>
                    <a:pt x="34" y="1019"/>
                    <a:pt x="34" y="1019"/>
                    <a:pt x="34" y="1019"/>
                  </a:cubicBezTo>
                  <a:cubicBezTo>
                    <a:pt x="212" y="951"/>
                    <a:pt x="212" y="951"/>
                    <a:pt x="212" y="951"/>
                  </a:cubicBezTo>
                  <a:cubicBezTo>
                    <a:pt x="300" y="1017"/>
                    <a:pt x="410" y="1056"/>
                    <a:pt x="528" y="1056"/>
                  </a:cubicBezTo>
                  <a:cubicBezTo>
                    <a:pt x="820" y="1056"/>
                    <a:pt x="1056" y="819"/>
                    <a:pt x="1056" y="528"/>
                  </a:cubicBezTo>
                  <a:cubicBezTo>
                    <a:pt x="1056" y="236"/>
                    <a:pt x="820" y="0"/>
                    <a:pt x="528" y="0"/>
                  </a:cubicBezTo>
                  <a:close/>
                  <a:moveTo>
                    <a:pt x="559" y="801"/>
                  </a:moveTo>
                  <a:cubicBezTo>
                    <a:pt x="547" y="811"/>
                    <a:pt x="534" y="817"/>
                    <a:pt x="518" y="817"/>
                  </a:cubicBezTo>
                  <a:cubicBezTo>
                    <a:pt x="503" y="817"/>
                    <a:pt x="489" y="812"/>
                    <a:pt x="477" y="801"/>
                  </a:cubicBezTo>
                  <a:cubicBezTo>
                    <a:pt x="465" y="791"/>
                    <a:pt x="459" y="777"/>
                    <a:pt x="459" y="758"/>
                  </a:cubicBezTo>
                  <a:cubicBezTo>
                    <a:pt x="459" y="742"/>
                    <a:pt x="465" y="729"/>
                    <a:pt x="476" y="717"/>
                  </a:cubicBezTo>
                  <a:cubicBezTo>
                    <a:pt x="488" y="706"/>
                    <a:pt x="502" y="701"/>
                    <a:pt x="518" y="701"/>
                  </a:cubicBezTo>
                  <a:cubicBezTo>
                    <a:pt x="535" y="701"/>
                    <a:pt x="548" y="706"/>
                    <a:pt x="559" y="717"/>
                  </a:cubicBezTo>
                  <a:cubicBezTo>
                    <a:pt x="571" y="729"/>
                    <a:pt x="576" y="742"/>
                    <a:pt x="576" y="758"/>
                  </a:cubicBezTo>
                  <a:cubicBezTo>
                    <a:pt x="576" y="777"/>
                    <a:pt x="570" y="791"/>
                    <a:pt x="559" y="801"/>
                  </a:cubicBezTo>
                  <a:close/>
                  <a:moveTo>
                    <a:pt x="707" y="454"/>
                  </a:moveTo>
                  <a:cubicBezTo>
                    <a:pt x="698" y="471"/>
                    <a:pt x="687" y="485"/>
                    <a:pt x="675" y="497"/>
                  </a:cubicBezTo>
                  <a:cubicBezTo>
                    <a:pt x="663" y="509"/>
                    <a:pt x="641" y="530"/>
                    <a:pt x="609" y="558"/>
                  </a:cubicBezTo>
                  <a:cubicBezTo>
                    <a:pt x="600" y="566"/>
                    <a:pt x="593" y="573"/>
                    <a:pt x="588" y="579"/>
                  </a:cubicBezTo>
                  <a:cubicBezTo>
                    <a:pt x="582" y="585"/>
                    <a:pt x="578" y="591"/>
                    <a:pt x="576" y="596"/>
                  </a:cubicBezTo>
                  <a:cubicBezTo>
                    <a:pt x="573" y="601"/>
                    <a:pt x="571" y="606"/>
                    <a:pt x="570" y="611"/>
                  </a:cubicBezTo>
                  <a:cubicBezTo>
                    <a:pt x="568" y="616"/>
                    <a:pt x="566" y="625"/>
                    <a:pt x="563" y="637"/>
                  </a:cubicBezTo>
                  <a:cubicBezTo>
                    <a:pt x="561" y="652"/>
                    <a:pt x="566" y="661"/>
                    <a:pt x="557" y="669"/>
                  </a:cubicBezTo>
                  <a:cubicBezTo>
                    <a:pt x="472" y="669"/>
                    <a:pt x="472" y="669"/>
                    <a:pt x="472" y="669"/>
                  </a:cubicBezTo>
                  <a:cubicBezTo>
                    <a:pt x="463" y="661"/>
                    <a:pt x="470" y="643"/>
                    <a:pt x="470" y="625"/>
                  </a:cubicBezTo>
                  <a:cubicBezTo>
                    <a:pt x="470" y="603"/>
                    <a:pt x="473" y="585"/>
                    <a:pt x="480" y="569"/>
                  </a:cubicBezTo>
                  <a:cubicBezTo>
                    <a:pt x="486" y="553"/>
                    <a:pt x="495" y="539"/>
                    <a:pt x="506" y="527"/>
                  </a:cubicBezTo>
                  <a:cubicBezTo>
                    <a:pt x="518" y="515"/>
                    <a:pt x="533" y="501"/>
                    <a:pt x="551" y="484"/>
                  </a:cubicBezTo>
                  <a:cubicBezTo>
                    <a:pt x="568" y="470"/>
                    <a:pt x="580" y="459"/>
                    <a:pt x="587" y="452"/>
                  </a:cubicBezTo>
                  <a:cubicBezTo>
                    <a:pt x="595" y="444"/>
                    <a:pt x="601" y="436"/>
                    <a:pt x="606" y="427"/>
                  </a:cubicBezTo>
                  <a:cubicBezTo>
                    <a:pt x="611" y="418"/>
                    <a:pt x="614" y="408"/>
                    <a:pt x="614" y="397"/>
                  </a:cubicBezTo>
                  <a:cubicBezTo>
                    <a:pt x="614" y="377"/>
                    <a:pt x="606" y="359"/>
                    <a:pt x="590" y="345"/>
                  </a:cubicBezTo>
                  <a:cubicBezTo>
                    <a:pt x="575" y="331"/>
                    <a:pt x="555" y="324"/>
                    <a:pt x="531" y="324"/>
                  </a:cubicBezTo>
                  <a:cubicBezTo>
                    <a:pt x="502" y="324"/>
                    <a:pt x="482" y="331"/>
                    <a:pt x="468" y="345"/>
                  </a:cubicBezTo>
                  <a:cubicBezTo>
                    <a:pt x="455" y="360"/>
                    <a:pt x="434" y="409"/>
                    <a:pt x="434" y="409"/>
                  </a:cubicBezTo>
                  <a:cubicBezTo>
                    <a:pt x="334" y="410"/>
                    <a:pt x="334" y="410"/>
                    <a:pt x="334" y="410"/>
                  </a:cubicBezTo>
                  <a:cubicBezTo>
                    <a:pt x="334" y="410"/>
                    <a:pt x="340" y="355"/>
                    <a:pt x="356" y="329"/>
                  </a:cubicBezTo>
                  <a:cubicBezTo>
                    <a:pt x="372" y="304"/>
                    <a:pt x="395" y="283"/>
                    <a:pt x="425" y="267"/>
                  </a:cubicBezTo>
                  <a:cubicBezTo>
                    <a:pt x="455" y="250"/>
                    <a:pt x="491" y="242"/>
                    <a:pt x="531" y="242"/>
                  </a:cubicBezTo>
                  <a:cubicBezTo>
                    <a:pt x="568" y="242"/>
                    <a:pt x="601" y="249"/>
                    <a:pt x="630" y="263"/>
                  </a:cubicBezTo>
                  <a:cubicBezTo>
                    <a:pt x="659" y="277"/>
                    <a:pt x="681" y="295"/>
                    <a:pt x="697" y="319"/>
                  </a:cubicBezTo>
                  <a:cubicBezTo>
                    <a:pt x="712" y="343"/>
                    <a:pt x="720" y="369"/>
                    <a:pt x="720" y="397"/>
                  </a:cubicBezTo>
                  <a:cubicBezTo>
                    <a:pt x="720" y="419"/>
                    <a:pt x="716" y="438"/>
                    <a:pt x="707" y="454"/>
                  </a:cubicBezTo>
                  <a:close/>
                </a:path>
              </a:pathLst>
            </a:custGeom>
            <a:solidFill>
              <a:srgbClr val="FFFFFF">
                <a:alpha val="50000"/>
              </a:srgbClr>
            </a:solidFill>
            <a:ln>
              <a:noFill/>
            </a:ln>
          </p:spPr>
          <p:txBody>
            <a:bodyPr vert="horz" wrap="square" lIns="91440" tIns="45720" rIns="91440" bIns="45720" numCol="1" anchor="t" anchorCtr="0" compatLnSpc="1">
              <a:prstTxWarp prst="textNoShape">
                <a:avLst/>
              </a:prstTxWarp>
            </a:bodyPr>
            <a:lstStyle/>
            <a:p>
              <a:endParaRPr lang="en-US" sz="2000" dirty="0"/>
            </a:p>
          </p:txBody>
        </p:sp>
      </p:grpSp>
      <p:grpSp>
        <p:nvGrpSpPr>
          <p:cNvPr id="4" name="Group 3"/>
          <p:cNvGrpSpPr/>
          <p:nvPr/>
        </p:nvGrpSpPr>
        <p:grpSpPr>
          <a:xfrm>
            <a:off x="353961" y="3454652"/>
            <a:ext cx="8436076" cy="1151638"/>
            <a:chOff x="353961" y="3454652"/>
            <a:chExt cx="8436076" cy="1151638"/>
          </a:xfrm>
        </p:grpSpPr>
        <p:grpSp>
          <p:nvGrpSpPr>
            <p:cNvPr id="17" name="Group 16"/>
            <p:cNvGrpSpPr/>
            <p:nvPr/>
          </p:nvGrpSpPr>
          <p:grpSpPr>
            <a:xfrm>
              <a:off x="353961" y="3454652"/>
              <a:ext cx="8436076" cy="1151638"/>
              <a:chOff x="353962" y="3454652"/>
              <a:chExt cx="8436076" cy="1151638"/>
            </a:xfrm>
            <a:solidFill>
              <a:schemeClr val="accent1">
                <a:lumMod val="75000"/>
              </a:schemeClr>
            </a:solidFill>
          </p:grpSpPr>
          <p:sp>
            <p:nvSpPr>
              <p:cNvPr id="18" name="Rectangle 17"/>
              <p:cNvSpPr/>
              <p:nvPr/>
            </p:nvSpPr>
            <p:spPr>
              <a:xfrm>
                <a:off x="353962" y="3454652"/>
                <a:ext cx="1383397" cy="11516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chemeClr val="lt1">
                      <a:alpha val="60000"/>
                    </a:schemeClr>
                  </a:solidFill>
                  <a:latin typeface="+mj-lt"/>
                </a:endParaRPr>
              </a:p>
            </p:txBody>
          </p:sp>
          <p:sp>
            <p:nvSpPr>
              <p:cNvPr id="19" name="Rectangle 18"/>
              <p:cNvSpPr/>
              <p:nvPr/>
            </p:nvSpPr>
            <p:spPr>
              <a:xfrm>
                <a:off x="1737359" y="3454652"/>
                <a:ext cx="7052679" cy="11516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2000" dirty="0" smtClean="0">
                    <a:solidFill>
                      <a:srgbClr val="FFFFFF"/>
                    </a:solidFill>
                  </a:rPr>
                  <a:t>Will you lead the charge?  If not you, who?</a:t>
                </a:r>
                <a:endParaRPr lang="en-US" sz="2000" dirty="0">
                  <a:solidFill>
                    <a:srgbClr val="FFFFFF"/>
                  </a:solidFill>
                </a:endParaRPr>
              </a:p>
            </p:txBody>
          </p:sp>
        </p:grpSp>
        <p:sp>
          <p:nvSpPr>
            <p:cNvPr id="20" name="Freeform 9"/>
            <p:cNvSpPr>
              <a:spLocks noEditPoints="1"/>
            </p:cNvSpPr>
            <p:nvPr/>
          </p:nvSpPr>
          <p:spPr bwMode="auto">
            <a:xfrm>
              <a:off x="542555" y="3527367"/>
              <a:ext cx="1006208" cy="1006208"/>
            </a:xfrm>
            <a:custGeom>
              <a:avLst/>
              <a:gdLst>
                <a:gd name="T0" fmla="*/ 528 w 1056"/>
                <a:gd name="T1" fmla="*/ 0 h 1056"/>
                <a:gd name="T2" fmla="*/ 0 w 1056"/>
                <a:gd name="T3" fmla="*/ 528 h 1056"/>
                <a:gd name="T4" fmla="*/ 80 w 1056"/>
                <a:gd name="T5" fmla="*/ 807 h 1056"/>
                <a:gd name="T6" fmla="*/ 34 w 1056"/>
                <a:gd name="T7" fmla="*/ 1019 h 1056"/>
                <a:gd name="T8" fmla="*/ 212 w 1056"/>
                <a:gd name="T9" fmla="*/ 951 h 1056"/>
                <a:gd name="T10" fmla="*/ 528 w 1056"/>
                <a:gd name="T11" fmla="*/ 1056 h 1056"/>
                <a:gd name="T12" fmla="*/ 1056 w 1056"/>
                <a:gd name="T13" fmla="*/ 528 h 1056"/>
                <a:gd name="T14" fmla="*/ 528 w 1056"/>
                <a:gd name="T15" fmla="*/ 0 h 1056"/>
                <a:gd name="T16" fmla="*/ 559 w 1056"/>
                <a:gd name="T17" fmla="*/ 801 h 1056"/>
                <a:gd name="T18" fmla="*/ 518 w 1056"/>
                <a:gd name="T19" fmla="*/ 817 h 1056"/>
                <a:gd name="T20" fmla="*/ 477 w 1056"/>
                <a:gd name="T21" fmla="*/ 801 h 1056"/>
                <a:gd name="T22" fmla="*/ 459 w 1056"/>
                <a:gd name="T23" fmla="*/ 758 h 1056"/>
                <a:gd name="T24" fmla="*/ 476 w 1056"/>
                <a:gd name="T25" fmla="*/ 717 h 1056"/>
                <a:gd name="T26" fmla="*/ 518 w 1056"/>
                <a:gd name="T27" fmla="*/ 701 h 1056"/>
                <a:gd name="T28" fmla="*/ 559 w 1056"/>
                <a:gd name="T29" fmla="*/ 717 h 1056"/>
                <a:gd name="T30" fmla="*/ 576 w 1056"/>
                <a:gd name="T31" fmla="*/ 758 h 1056"/>
                <a:gd name="T32" fmla="*/ 559 w 1056"/>
                <a:gd name="T33" fmla="*/ 801 h 1056"/>
                <a:gd name="T34" fmla="*/ 707 w 1056"/>
                <a:gd name="T35" fmla="*/ 454 h 1056"/>
                <a:gd name="T36" fmla="*/ 675 w 1056"/>
                <a:gd name="T37" fmla="*/ 497 h 1056"/>
                <a:gd name="T38" fmla="*/ 609 w 1056"/>
                <a:gd name="T39" fmla="*/ 558 h 1056"/>
                <a:gd name="T40" fmla="*/ 588 w 1056"/>
                <a:gd name="T41" fmla="*/ 579 h 1056"/>
                <a:gd name="T42" fmla="*/ 576 w 1056"/>
                <a:gd name="T43" fmla="*/ 596 h 1056"/>
                <a:gd name="T44" fmla="*/ 570 w 1056"/>
                <a:gd name="T45" fmla="*/ 611 h 1056"/>
                <a:gd name="T46" fmla="*/ 563 w 1056"/>
                <a:gd name="T47" fmla="*/ 637 h 1056"/>
                <a:gd name="T48" fmla="*/ 557 w 1056"/>
                <a:gd name="T49" fmla="*/ 669 h 1056"/>
                <a:gd name="T50" fmla="*/ 472 w 1056"/>
                <a:gd name="T51" fmla="*/ 669 h 1056"/>
                <a:gd name="T52" fmla="*/ 470 w 1056"/>
                <a:gd name="T53" fmla="*/ 625 h 1056"/>
                <a:gd name="T54" fmla="*/ 480 w 1056"/>
                <a:gd name="T55" fmla="*/ 569 h 1056"/>
                <a:gd name="T56" fmla="*/ 506 w 1056"/>
                <a:gd name="T57" fmla="*/ 527 h 1056"/>
                <a:gd name="T58" fmla="*/ 551 w 1056"/>
                <a:gd name="T59" fmla="*/ 484 h 1056"/>
                <a:gd name="T60" fmla="*/ 587 w 1056"/>
                <a:gd name="T61" fmla="*/ 452 h 1056"/>
                <a:gd name="T62" fmla="*/ 606 w 1056"/>
                <a:gd name="T63" fmla="*/ 427 h 1056"/>
                <a:gd name="T64" fmla="*/ 614 w 1056"/>
                <a:gd name="T65" fmla="*/ 397 h 1056"/>
                <a:gd name="T66" fmla="*/ 590 w 1056"/>
                <a:gd name="T67" fmla="*/ 345 h 1056"/>
                <a:gd name="T68" fmla="*/ 531 w 1056"/>
                <a:gd name="T69" fmla="*/ 324 h 1056"/>
                <a:gd name="T70" fmla="*/ 468 w 1056"/>
                <a:gd name="T71" fmla="*/ 345 h 1056"/>
                <a:gd name="T72" fmla="*/ 434 w 1056"/>
                <a:gd name="T73" fmla="*/ 409 h 1056"/>
                <a:gd name="T74" fmla="*/ 334 w 1056"/>
                <a:gd name="T75" fmla="*/ 410 h 1056"/>
                <a:gd name="T76" fmla="*/ 356 w 1056"/>
                <a:gd name="T77" fmla="*/ 329 h 1056"/>
                <a:gd name="T78" fmla="*/ 425 w 1056"/>
                <a:gd name="T79" fmla="*/ 267 h 1056"/>
                <a:gd name="T80" fmla="*/ 531 w 1056"/>
                <a:gd name="T81" fmla="*/ 242 h 1056"/>
                <a:gd name="T82" fmla="*/ 630 w 1056"/>
                <a:gd name="T83" fmla="*/ 263 h 1056"/>
                <a:gd name="T84" fmla="*/ 697 w 1056"/>
                <a:gd name="T85" fmla="*/ 319 h 1056"/>
                <a:gd name="T86" fmla="*/ 720 w 1056"/>
                <a:gd name="T87" fmla="*/ 397 h 1056"/>
                <a:gd name="T88" fmla="*/ 707 w 1056"/>
                <a:gd name="T89" fmla="*/ 454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56" h="1056">
                  <a:moveTo>
                    <a:pt x="528" y="0"/>
                  </a:moveTo>
                  <a:cubicBezTo>
                    <a:pt x="236" y="0"/>
                    <a:pt x="0" y="236"/>
                    <a:pt x="0" y="528"/>
                  </a:cubicBezTo>
                  <a:cubicBezTo>
                    <a:pt x="0" y="630"/>
                    <a:pt x="29" y="726"/>
                    <a:pt x="80" y="807"/>
                  </a:cubicBezTo>
                  <a:cubicBezTo>
                    <a:pt x="34" y="1019"/>
                    <a:pt x="34" y="1019"/>
                    <a:pt x="34" y="1019"/>
                  </a:cubicBezTo>
                  <a:cubicBezTo>
                    <a:pt x="212" y="951"/>
                    <a:pt x="212" y="951"/>
                    <a:pt x="212" y="951"/>
                  </a:cubicBezTo>
                  <a:cubicBezTo>
                    <a:pt x="300" y="1017"/>
                    <a:pt x="410" y="1056"/>
                    <a:pt x="528" y="1056"/>
                  </a:cubicBezTo>
                  <a:cubicBezTo>
                    <a:pt x="820" y="1056"/>
                    <a:pt x="1056" y="819"/>
                    <a:pt x="1056" y="528"/>
                  </a:cubicBezTo>
                  <a:cubicBezTo>
                    <a:pt x="1056" y="236"/>
                    <a:pt x="820" y="0"/>
                    <a:pt x="528" y="0"/>
                  </a:cubicBezTo>
                  <a:close/>
                  <a:moveTo>
                    <a:pt x="559" y="801"/>
                  </a:moveTo>
                  <a:cubicBezTo>
                    <a:pt x="547" y="811"/>
                    <a:pt x="534" y="817"/>
                    <a:pt x="518" y="817"/>
                  </a:cubicBezTo>
                  <a:cubicBezTo>
                    <a:pt x="503" y="817"/>
                    <a:pt x="489" y="812"/>
                    <a:pt x="477" y="801"/>
                  </a:cubicBezTo>
                  <a:cubicBezTo>
                    <a:pt x="465" y="791"/>
                    <a:pt x="459" y="777"/>
                    <a:pt x="459" y="758"/>
                  </a:cubicBezTo>
                  <a:cubicBezTo>
                    <a:pt x="459" y="742"/>
                    <a:pt x="465" y="729"/>
                    <a:pt x="476" y="717"/>
                  </a:cubicBezTo>
                  <a:cubicBezTo>
                    <a:pt x="488" y="706"/>
                    <a:pt x="502" y="701"/>
                    <a:pt x="518" y="701"/>
                  </a:cubicBezTo>
                  <a:cubicBezTo>
                    <a:pt x="535" y="701"/>
                    <a:pt x="548" y="706"/>
                    <a:pt x="559" y="717"/>
                  </a:cubicBezTo>
                  <a:cubicBezTo>
                    <a:pt x="571" y="729"/>
                    <a:pt x="576" y="742"/>
                    <a:pt x="576" y="758"/>
                  </a:cubicBezTo>
                  <a:cubicBezTo>
                    <a:pt x="576" y="777"/>
                    <a:pt x="570" y="791"/>
                    <a:pt x="559" y="801"/>
                  </a:cubicBezTo>
                  <a:close/>
                  <a:moveTo>
                    <a:pt x="707" y="454"/>
                  </a:moveTo>
                  <a:cubicBezTo>
                    <a:pt x="698" y="471"/>
                    <a:pt x="687" y="485"/>
                    <a:pt x="675" y="497"/>
                  </a:cubicBezTo>
                  <a:cubicBezTo>
                    <a:pt x="663" y="509"/>
                    <a:pt x="641" y="530"/>
                    <a:pt x="609" y="558"/>
                  </a:cubicBezTo>
                  <a:cubicBezTo>
                    <a:pt x="600" y="566"/>
                    <a:pt x="593" y="573"/>
                    <a:pt x="588" y="579"/>
                  </a:cubicBezTo>
                  <a:cubicBezTo>
                    <a:pt x="582" y="585"/>
                    <a:pt x="578" y="591"/>
                    <a:pt x="576" y="596"/>
                  </a:cubicBezTo>
                  <a:cubicBezTo>
                    <a:pt x="573" y="601"/>
                    <a:pt x="571" y="606"/>
                    <a:pt x="570" y="611"/>
                  </a:cubicBezTo>
                  <a:cubicBezTo>
                    <a:pt x="568" y="616"/>
                    <a:pt x="566" y="625"/>
                    <a:pt x="563" y="637"/>
                  </a:cubicBezTo>
                  <a:cubicBezTo>
                    <a:pt x="561" y="652"/>
                    <a:pt x="566" y="661"/>
                    <a:pt x="557" y="669"/>
                  </a:cubicBezTo>
                  <a:cubicBezTo>
                    <a:pt x="472" y="669"/>
                    <a:pt x="472" y="669"/>
                    <a:pt x="472" y="669"/>
                  </a:cubicBezTo>
                  <a:cubicBezTo>
                    <a:pt x="463" y="661"/>
                    <a:pt x="470" y="643"/>
                    <a:pt x="470" y="625"/>
                  </a:cubicBezTo>
                  <a:cubicBezTo>
                    <a:pt x="470" y="603"/>
                    <a:pt x="473" y="585"/>
                    <a:pt x="480" y="569"/>
                  </a:cubicBezTo>
                  <a:cubicBezTo>
                    <a:pt x="486" y="553"/>
                    <a:pt x="495" y="539"/>
                    <a:pt x="506" y="527"/>
                  </a:cubicBezTo>
                  <a:cubicBezTo>
                    <a:pt x="518" y="515"/>
                    <a:pt x="533" y="501"/>
                    <a:pt x="551" y="484"/>
                  </a:cubicBezTo>
                  <a:cubicBezTo>
                    <a:pt x="568" y="470"/>
                    <a:pt x="580" y="459"/>
                    <a:pt x="587" y="452"/>
                  </a:cubicBezTo>
                  <a:cubicBezTo>
                    <a:pt x="595" y="444"/>
                    <a:pt x="601" y="436"/>
                    <a:pt x="606" y="427"/>
                  </a:cubicBezTo>
                  <a:cubicBezTo>
                    <a:pt x="611" y="418"/>
                    <a:pt x="614" y="408"/>
                    <a:pt x="614" y="397"/>
                  </a:cubicBezTo>
                  <a:cubicBezTo>
                    <a:pt x="614" y="377"/>
                    <a:pt x="606" y="359"/>
                    <a:pt x="590" y="345"/>
                  </a:cubicBezTo>
                  <a:cubicBezTo>
                    <a:pt x="575" y="331"/>
                    <a:pt x="555" y="324"/>
                    <a:pt x="531" y="324"/>
                  </a:cubicBezTo>
                  <a:cubicBezTo>
                    <a:pt x="502" y="324"/>
                    <a:pt x="482" y="331"/>
                    <a:pt x="468" y="345"/>
                  </a:cubicBezTo>
                  <a:cubicBezTo>
                    <a:pt x="455" y="360"/>
                    <a:pt x="434" y="409"/>
                    <a:pt x="434" y="409"/>
                  </a:cubicBezTo>
                  <a:cubicBezTo>
                    <a:pt x="334" y="410"/>
                    <a:pt x="334" y="410"/>
                    <a:pt x="334" y="410"/>
                  </a:cubicBezTo>
                  <a:cubicBezTo>
                    <a:pt x="334" y="410"/>
                    <a:pt x="340" y="355"/>
                    <a:pt x="356" y="329"/>
                  </a:cubicBezTo>
                  <a:cubicBezTo>
                    <a:pt x="372" y="304"/>
                    <a:pt x="395" y="283"/>
                    <a:pt x="425" y="267"/>
                  </a:cubicBezTo>
                  <a:cubicBezTo>
                    <a:pt x="455" y="250"/>
                    <a:pt x="491" y="242"/>
                    <a:pt x="531" y="242"/>
                  </a:cubicBezTo>
                  <a:cubicBezTo>
                    <a:pt x="568" y="242"/>
                    <a:pt x="601" y="249"/>
                    <a:pt x="630" y="263"/>
                  </a:cubicBezTo>
                  <a:cubicBezTo>
                    <a:pt x="659" y="277"/>
                    <a:pt x="681" y="295"/>
                    <a:pt x="697" y="319"/>
                  </a:cubicBezTo>
                  <a:cubicBezTo>
                    <a:pt x="712" y="343"/>
                    <a:pt x="720" y="369"/>
                    <a:pt x="720" y="397"/>
                  </a:cubicBezTo>
                  <a:cubicBezTo>
                    <a:pt x="720" y="419"/>
                    <a:pt x="716" y="438"/>
                    <a:pt x="707" y="454"/>
                  </a:cubicBezTo>
                  <a:close/>
                </a:path>
              </a:pathLst>
            </a:custGeom>
            <a:solidFill>
              <a:srgbClr val="FFFFFF">
                <a:alpha val="50000"/>
              </a:srgbClr>
            </a:solidFill>
            <a:ln>
              <a:noFill/>
            </a:ln>
          </p:spPr>
          <p:txBody>
            <a:bodyPr vert="horz" wrap="square" lIns="91440" tIns="45720" rIns="91440" bIns="45720" numCol="1" anchor="t" anchorCtr="0" compatLnSpc="1">
              <a:prstTxWarp prst="textNoShape">
                <a:avLst/>
              </a:prstTxWarp>
            </a:bodyPr>
            <a:lstStyle/>
            <a:p>
              <a:endParaRPr lang="en-US" sz="1600" dirty="0"/>
            </a:p>
          </p:txBody>
        </p:sp>
      </p:grpSp>
      <p:sp>
        <p:nvSpPr>
          <p:cNvPr id="5" name="Slide Number Placeholder 4"/>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35</a:t>
            </a:fld>
            <a:endParaRPr lang="en-US" dirty="0"/>
          </a:p>
        </p:txBody>
      </p:sp>
    </p:spTree>
    <p:extLst>
      <p:ext uri="{BB962C8B-B14F-4D97-AF65-F5344CB8AC3E}">
        <p14:creationId xmlns:p14="http://schemas.microsoft.com/office/powerpoint/2010/main" val="59195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 y="63"/>
            <a:ext cx="9144002" cy="4803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 y="0"/>
            <a:ext cx="9144000" cy="4805505"/>
          </a:xfrm>
          <a:prstGeom prst="rect">
            <a:avLst/>
          </a:prstGeom>
          <a:gradFill>
            <a:gsLst>
              <a:gs pos="0">
                <a:schemeClr val="accent1">
                  <a:alpha val="60000"/>
                </a:schemeClr>
              </a:gs>
              <a:gs pos="50000">
                <a:schemeClr val="accent1">
                  <a:alpha val="16000"/>
                </a:schemeClr>
              </a:gs>
              <a:gs pos="100000">
                <a:schemeClr val="accent1">
                  <a:alpha val="60000"/>
                </a:schemeClr>
              </a:gs>
            </a:gsLst>
            <a:lin ang="0" scaled="1"/>
          </a:gradFill>
          <a:ln w="26425" cap="flat" cmpd="sng" algn="ctr">
            <a:noFill/>
            <a:prstDash val="solid"/>
          </a:ln>
          <a:effectLst/>
        </p:spPr>
        <p:txBody>
          <a:bodyPr lIns="57150" tIns="28575" rIns="57150" bIns="28575"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smtClean="0">
              <a:ln>
                <a:noFill/>
              </a:ln>
              <a:solidFill>
                <a:prstClr val="white"/>
              </a:solidFill>
              <a:effectLst/>
              <a:uLnTx/>
              <a:uFillTx/>
              <a:latin typeface="Intel Clear"/>
              <a:ea typeface="+mn-ea"/>
              <a:cs typeface="+mn-cs"/>
            </a:endParaRPr>
          </a:p>
        </p:txBody>
      </p:sp>
      <p:sp>
        <p:nvSpPr>
          <p:cNvPr id="9" name="Rectangle 8"/>
          <p:cNvSpPr/>
          <p:nvPr/>
        </p:nvSpPr>
        <p:spPr>
          <a:xfrm>
            <a:off x="353965" y="1882991"/>
            <a:ext cx="8436072" cy="997190"/>
          </a:xfrm>
          <a:prstGeom prst="rect">
            <a:avLst/>
          </a:prstGeom>
          <a:noFill/>
          <a:ln w="26425" cap="flat" cmpd="sng" algn="ctr">
            <a:noFill/>
            <a:prstDash val="solid"/>
          </a:ln>
          <a:effectLst/>
        </p:spPr>
        <p:txBody>
          <a:bodyPr wrap="square" lIns="91431" tIns="45717" rIns="91431" bIns="45717" rtlCol="0" anchor="ctr">
            <a:spAutoFit/>
          </a:bodyPr>
          <a:lstStyle/>
          <a:p>
            <a:pPr lvl="0" algn="ctr" defTabSz="457145">
              <a:lnSpc>
                <a:spcPct val="70000"/>
              </a:lnSpc>
              <a:defRPr/>
            </a:pPr>
            <a:r>
              <a:rPr lang="en-US" sz="8400" kern="0" noProof="0" dirty="0" smtClean="0">
                <a:solidFill>
                  <a:srgbClr val="FC4C02">
                    <a:alpha val="90000"/>
                  </a:srgbClr>
                </a:solidFill>
                <a:latin typeface="Intel Clear Pro"/>
              </a:rPr>
              <a:t>Disruptive opportunities</a:t>
            </a:r>
            <a:endParaRPr kumimoji="0" lang="en-US" sz="8400" b="0" i="0" u="none" strike="noStrike" kern="0" cap="none" spc="0" normalizeH="0" baseline="0" noProof="0" dirty="0">
              <a:ln>
                <a:noFill/>
              </a:ln>
              <a:solidFill>
                <a:srgbClr val="FC4C02">
                  <a:alpha val="90000"/>
                </a:srgbClr>
              </a:solidFill>
              <a:effectLst/>
              <a:uLnTx/>
              <a:uFillTx/>
              <a:latin typeface="Intel Clear Pro"/>
            </a:endParaRPr>
          </a:p>
        </p:txBody>
      </p:sp>
      <p:sp>
        <p:nvSpPr>
          <p:cNvPr id="2" name="Slide Number Placeholder 1"/>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4</a:t>
            </a:fld>
            <a:endParaRPr lang="en-US" dirty="0"/>
          </a:p>
        </p:txBody>
      </p:sp>
    </p:spTree>
    <p:extLst>
      <p:ext uri="{BB962C8B-B14F-4D97-AF65-F5344CB8AC3E}">
        <p14:creationId xmlns:p14="http://schemas.microsoft.com/office/powerpoint/2010/main" val="391041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600000">
            <a:off x="342531" y="1220729"/>
            <a:ext cx="2769186" cy="2235633"/>
          </a:xfrm>
          <a:prstGeom prst="rect">
            <a:avLst/>
          </a:prstGeom>
          <a:ln w="9525">
            <a:no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ctrTitle"/>
          </p:nvPr>
        </p:nvSpPr>
        <p:spPr>
          <a:xfrm>
            <a:off x="353962" y="396757"/>
            <a:ext cx="8436075" cy="417102"/>
          </a:xfrm>
        </p:spPr>
        <p:txBody>
          <a:bodyPr/>
          <a:lstStyle/>
          <a:p>
            <a:r>
              <a:rPr lang="en-US" sz="2800" dirty="0" smtClean="0">
                <a:latin typeface="+mn-lt"/>
              </a:rPr>
              <a:t>Disruptive Opportunity- Demographic Changes</a:t>
            </a:r>
            <a:endParaRPr lang="en-US" sz="2800" dirty="0">
              <a:latin typeface="+mn-lt"/>
            </a:endParaRPr>
          </a:p>
        </p:txBody>
      </p:sp>
      <p:sp>
        <p:nvSpPr>
          <p:cNvPr id="7" name="Text Placeholder 6"/>
          <p:cNvSpPr>
            <a:spLocks noGrp="1"/>
          </p:cNvSpPr>
          <p:nvPr>
            <p:ph type="body"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5</a:t>
            </a:fld>
            <a:endParaRPr lang="en-US" dirty="0"/>
          </a:p>
        </p:txBody>
      </p:sp>
      <p:pic>
        <p:nvPicPr>
          <p:cNvPr id="22" name="Picture 2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08492" y="2848550"/>
            <a:ext cx="2781546" cy="1582103"/>
          </a:xfrm>
          <a:prstGeom prst="rect">
            <a:avLst/>
          </a:prstGeom>
        </p:spPr>
      </p:pic>
      <p:pic>
        <p:nvPicPr>
          <p:cNvPr id="20" name="Picture 1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181227" y="2848550"/>
            <a:ext cx="2781546" cy="1582103"/>
          </a:xfrm>
          <a:prstGeom prst="rect">
            <a:avLst/>
          </a:prstGeom>
        </p:spPr>
      </p:pic>
      <p:sp>
        <p:nvSpPr>
          <p:cNvPr id="12" name="Rectangle 11"/>
          <p:cNvSpPr/>
          <p:nvPr/>
        </p:nvSpPr>
        <p:spPr>
          <a:xfrm>
            <a:off x="342531" y="1746666"/>
            <a:ext cx="2781546" cy="1115378"/>
          </a:xfrm>
          <a:prstGeom prst="rect">
            <a:avLst/>
          </a:prstGeom>
          <a:gradFill flip="none" rotWithShape="1">
            <a:gsLst>
              <a:gs pos="0">
                <a:schemeClr val="accent3">
                  <a:alpha val="70000"/>
                  <a:lumMod val="64000"/>
                </a:schemeClr>
              </a:gs>
              <a:gs pos="100000">
                <a:schemeClr val="accent3">
                  <a:alpha val="0"/>
                  <a:lumMod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b" anchorCtr="0"/>
          <a:lstStyle/>
          <a:p>
            <a:pPr>
              <a:lnSpc>
                <a:spcPct val="85000"/>
              </a:lnSpc>
            </a:pPr>
            <a:r>
              <a:rPr lang="en-US" sz="1600" b="1" dirty="0">
                <a:solidFill>
                  <a:schemeClr val="tx1"/>
                </a:solidFill>
              </a:rPr>
              <a:t>New </a:t>
            </a:r>
            <a:r>
              <a:rPr lang="en-US" sz="1600" b="1" dirty="0" smtClean="0">
                <a:solidFill>
                  <a:schemeClr val="tx1"/>
                </a:solidFill>
              </a:rPr>
              <a:t>generations are born connected- expectation</a:t>
            </a:r>
            <a:endParaRPr lang="en-US" sz="1600" b="1" dirty="0">
              <a:solidFill>
                <a:schemeClr val="tx1"/>
              </a:solidFill>
            </a:endParaRPr>
          </a:p>
        </p:txBody>
      </p:sp>
      <p:grpSp>
        <p:nvGrpSpPr>
          <p:cNvPr id="4" name="Group 3"/>
          <p:cNvGrpSpPr/>
          <p:nvPr/>
        </p:nvGrpSpPr>
        <p:grpSpPr>
          <a:xfrm>
            <a:off x="350733" y="2858868"/>
            <a:ext cx="2781546" cy="1582103"/>
            <a:chOff x="3181227" y="1143000"/>
            <a:chExt cx="2781546" cy="1582103"/>
          </a:xfrm>
        </p:grpSpPr>
        <p:pic>
          <p:nvPicPr>
            <p:cNvPr id="19" name="Picture 1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571999" y="1143001"/>
              <a:ext cx="1390773" cy="1582102"/>
            </a:xfrm>
            <a:prstGeom prst="rect">
              <a:avLst/>
            </a:prstGeom>
          </p:spPr>
        </p:pic>
        <p:pic>
          <p:nvPicPr>
            <p:cNvPr id="27" name="Picture 26"/>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flipH="1">
              <a:off x="3181227" y="1143000"/>
              <a:ext cx="1390773" cy="1582103"/>
            </a:xfrm>
            <a:prstGeom prst="rect">
              <a:avLst/>
            </a:prstGeom>
          </p:spPr>
        </p:pic>
        <p:sp>
          <p:nvSpPr>
            <p:cNvPr id="13" name="Rectangle 12"/>
            <p:cNvSpPr/>
            <p:nvPr/>
          </p:nvSpPr>
          <p:spPr>
            <a:xfrm>
              <a:off x="3181227" y="1609725"/>
              <a:ext cx="2781546" cy="1115378"/>
            </a:xfrm>
            <a:prstGeom prst="rect">
              <a:avLst/>
            </a:prstGeom>
            <a:gradFill flip="none" rotWithShape="1">
              <a:gsLst>
                <a:gs pos="0">
                  <a:schemeClr val="accent3">
                    <a:alpha val="70000"/>
                    <a:lumMod val="64000"/>
                  </a:schemeClr>
                </a:gs>
                <a:gs pos="100000">
                  <a:schemeClr val="accent3">
                    <a:alpha val="0"/>
                    <a:lumMod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b" anchorCtr="0"/>
            <a:lstStyle/>
            <a:p>
              <a:pPr>
                <a:lnSpc>
                  <a:spcPct val="85000"/>
                </a:lnSpc>
              </a:pPr>
              <a:endParaRPr lang="en-GB" sz="1400" b="1" dirty="0">
                <a:solidFill>
                  <a:srgbClr val="FFDA00"/>
                </a:solidFill>
              </a:endParaRPr>
            </a:p>
            <a:p>
              <a:pPr>
                <a:lnSpc>
                  <a:spcPct val="85000"/>
                </a:lnSpc>
              </a:pPr>
              <a:endParaRPr lang="en-GB" sz="1400" b="1" dirty="0">
                <a:solidFill>
                  <a:srgbClr val="FFDA00"/>
                </a:solidFill>
              </a:endParaRPr>
            </a:p>
            <a:p>
              <a:pPr>
                <a:lnSpc>
                  <a:spcPct val="85000"/>
                </a:lnSpc>
              </a:pPr>
              <a:r>
                <a:rPr lang="en-GB" sz="1600" b="1" dirty="0">
                  <a:solidFill>
                    <a:schemeClr val="tx1"/>
                  </a:solidFill>
                </a:rPr>
                <a:t>Healthcare and Education</a:t>
              </a:r>
            </a:p>
            <a:p>
              <a:pPr>
                <a:lnSpc>
                  <a:spcPct val="85000"/>
                </a:lnSpc>
              </a:pPr>
              <a:r>
                <a:rPr lang="en-GB" sz="1600" b="1" dirty="0">
                  <a:solidFill>
                    <a:schemeClr val="tx1"/>
                  </a:solidFill>
                </a:rPr>
                <a:t>For Billions of People</a:t>
              </a:r>
              <a:endParaRPr lang="en-US" sz="1600" b="1" dirty="0">
                <a:solidFill>
                  <a:schemeClr val="tx1"/>
                </a:solidFill>
              </a:endParaRPr>
            </a:p>
          </p:txBody>
        </p:sp>
      </p:grpSp>
      <p:grpSp>
        <p:nvGrpSpPr>
          <p:cNvPr id="3" name="Group 2"/>
          <p:cNvGrpSpPr/>
          <p:nvPr/>
        </p:nvGrpSpPr>
        <p:grpSpPr>
          <a:xfrm>
            <a:off x="3181227" y="1220728"/>
            <a:ext cx="2781546" cy="1582103"/>
            <a:chOff x="6008492" y="1143000"/>
            <a:chExt cx="2781546" cy="1582103"/>
          </a:xfrm>
        </p:grpSpPr>
        <p:pic>
          <p:nvPicPr>
            <p:cNvPr id="21" name="Picture 20"/>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008492" y="1143000"/>
              <a:ext cx="2781546" cy="1582103"/>
            </a:xfrm>
            <a:prstGeom prst="rect">
              <a:avLst/>
            </a:prstGeom>
          </p:spPr>
        </p:pic>
        <p:sp>
          <p:nvSpPr>
            <p:cNvPr id="14" name="Rectangle 13"/>
            <p:cNvSpPr/>
            <p:nvPr/>
          </p:nvSpPr>
          <p:spPr>
            <a:xfrm>
              <a:off x="6008492" y="1609725"/>
              <a:ext cx="2781546" cy="1115378"/>
            </a:xfrm>
            <a:prstGeom prst="rect">
              <a:avLst/>
            </a:prstGeom>
            <a:gradFill flip="none" rotWithShape="1">
              <a:gsLst>
                <a:gs pos="0">
                  <a:schemeClr val="accent3">
                    <a:alpha val="70000"/>
                    <a:lumMod val="64000"/>
                  </a:schemeClr>
                </a:gs>
                <a:gs pos="100000">
                  <a:schemeClr val="accent3">
                    <a:alpha val="0"/>
                    <a:lumMod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b" anchorCtr="0"/>
            <a:lstStyle/>
            <a:p>
              <a:pPr>
                <a:lnSpc>
                  <a:spcPct val="85000"/>
                </a:lnSpc>
              </a:pPr>
              <a:r>
                <a:rPr lang="en-US" sz="1600" b="1" dirty="0">
                  <a:solidFill>
                    <a:schemeClr val="tx1"/>
                  </a:solidFill>
                </a:rPr>
                <a:t>Rise of mega </a:t>
              </a:r>
              <a:r>
                <a:rPr lang="en-US" sz="1600" b="1" dirty="0" smtClean="0">
                  <a:solidFill>
                    <a:schemeClr val="tx1"/>
                  </a:solidFill>
                </a:rPr>
                <a:t>cities </a:t>
              </a:r>
            </a:p>
            <a:p>
              <a:pPr>
                <a:lnSpc>
                  <a:spcPct val="85000"/>
                </a:lnSpc>
              </a:pPr>
              <a:r>
                <a:rPr lang="en-US" sz="1600" b="1" dirty="0" smtClean="0">
                  <a:solidFill>
                    <a:schemeClr val="tx1"/>
                  </a:solidFill>
                </a:rPr>
                <a:t>(3.6B ‘11 to 6.3B ‘50)</a:t>
              </a:r>
              <a:endParaRPr lang="en-US" sz="1600" b="1" dirty="0">
                <a:solidFill>
                  <a:schemeClr val="tx1"/>
                </a:solidFill>
              </a:endParaRPr>
            </a:p>
          </p:txBody>
        </p:sp>
      </p:grpSp>
      <p:grpSp>
        <p:nvGrpSpPr>
          <p:cNvPr id="8" name="Group 7"/>
          <p:cNvGrpSpPr/>
          <p:nvPr/>
        </p:nvGrpSpPr>
        <p:grpSpPr>
          <a:xfrm>
            <a:off x="6008491" y="1214810"/>
            <a:ext cx="2781546" cy="1582103"/>
            <a:chOff x="353962" y="2848550"/>
            <a:chExt cx="2781546" cy="1582103"/>
          </a:xfrm>
        </p:grpSpPr>
        <p:pic>
          <p:nvPicPr>
            <p:cNvPr id="24" name="Picture 23"/>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53962" y="2848550"/>
              <a:ext cx="2781546" cy="1582103"/>
            </a:xfrm>
            <a:prstGeom prst="rect">
              <a:avLst/>
            </a:prstGeom>
          </p:spPr>
        </p:pic>
        <p:sp>
          <p:nvSpPr>
            <p:cNvPr id="15" name="Rectangle 14"/>
            <p:cNvSpPr/>
            <p:nvPr/>
          </p:nvSpPr>
          <p:spPr>
            <a:xfrm>
              <a:off x="353962" y="3373378"/>
              <a:ext cx="2781546" cy="1057275"/>
            </a:xfrm>
            <a:prstGeom prst="rect">
              <a:avLst/>
            </a:prstGeom>
            <a:gradFill flip="none" rotWithShape="1">
              <a:gsLst>
                <a:gs pos="0">
                  <a:schemeClr val="accent3">
                    <a:alpha val="70000"/>
                    <a:lumMod val="64000"/>
                  </a:schemeClr>
                </a:gs>
                <a:gs pos="100000">
                  <a:schemeClr val="accent3">
                    <a:alpha val="0"/>
                    <a:lumMod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b" anchorCtr="0"/>
            <a:lstStyle/>
            <a:p>
              <a:pPr>
                <a:lnSpc>
                  <a:spcPct val="85000"/>
                </a:lnSpc>
              </a:pPr>
              <a:r>
                <a:rPr lang="en-US" sz="1600" b="1" dirty="0" smtClean="0">
                  <a:solidFill>
                    <a:schemeClr val="tx1"/>
                  </a:solidFill>
                </a:rPr>
                <a:t>Emergent middleclass </a:t>
              </a:r>
            </a:p>
            <a:p>
              <a:pPr>
                <a:lnSpc>
                  <a:spcPct val="85000"/>
                </a:lnSpc>
              </a:pPr>
              <a:r>
                <a:rPr lang="en-US" sz="1600" b="1" dirty="0" smtClean="0">
                  <a:solidFill>
                    <a:schemeClr val="tx1"/>
                  </a:solidFill>
                </a:rPr>
                <a:t>(could be 2/3 by 2030)</a:t>
              </a:r>
              <a:endParaRPr lang="en-US" sz="1600" b="1" dirty="0">
                <a:solidFill>
                  <a:schemeClr val="tx1"/>
                </a:solidFill>
              </a:endParaRPr>
            </a:p>
          </p:txBody>
        </p:sp>
      </p:grpSp>
      <p:sp>
        <p:nvSpPr>
          <p:cNvPr id="16" name="Rectangle 15"/>
          <p:cNvSpPr/>
          <p:nvPr/>
        </p:nvSpPr>
        <p:spPr>
          <a:xfrm>
            <a:off x="3181227" y="3373378"/>
            <a:ext cx="2781546" cy="1057275"/>
          </a:xfrm>
          <a:prstGeom prst="rect">
            <a:avLst/>
          </a:prstGeom>
          <a:gradFill flip="none" rotWithShape="1">
            <a:gsLst>
              <a:gs pos="0">
                <a:schemeClr val="accent3">
                  <a:alpha val="70000"/>
                  <a:lumMod val="64000"/>
                </a:schemeClr>
              </a:gs>
              <a:gs pos="100000">
                <a:schemeClr val="accent3">
                  <a:alpha val="0"/>
                  <a:lumMod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b" anchorCtr="0"/>
          <a:lstStyle/>
          <a:p>
            <a:pPr>
              <a:lnSpc>
                <a:spcPct val="85000"/>
              </a:lnSpc>
            </a:pPr>
            <a:endParaRPr lang="en-US" sz="1400" b="1" dirty="0">
              <a:solidFill>
                <a:srgbClr val="FFDA00"/>
              </a:solidFill>
            </a:endParaRPr>
          </a:p>
          <a:p>
            <a:pPr>
              <a:lnSpc>
                <a:spcPct val="85000"/>
              </a:lnSpc>
            </a:pPr>
            <a:r>
              <a:rPr lang="en-GB" sz="1600" b="1" dirty="0" smtClean="0">
                <a:solidFill>
                  <a:schemeClr val="tx1"/>
                </a:solidFill>
              </a:rPr>
              <a:t>10B </a:t>
            </a:r>
            <a:r>
              <a:rPr lang="en-GB" sz="1600" b="1" dirty="0">
                <a:solidFill>
                  <a:schemeClr val="tx1"/>
                </a:solidFill>
              </a:rPr>
              <a:t>people by </a:t>
            </a:r>
            <a:r>
              <a:rPr lang="en-GB" sz="1600" b="1" dirty="0" smtClean="0">
                <a:solidFill>
                  <a:schemeClr val="tx1"/>
                </a:solidFill>
              </a:rPr>
              <a:t>2050</a:t>
            </a:r>
            <a:endParaRPr lang="en-GB" sz="1600" b="1" dirty="0">
              <a:solidFill>
                <a:schemeClr val="tx1"/>
              </a:solidFill>
            </a:endParaRPr>
          </a:p>
          <a:p>
            <a:pPr>
              <a:lnSpc>
                <a:spcPct val="85000"/>
              </a:lnSpc>
            </a:pPr>
            <a:r>
              <a:rPr lang="en-GB" sz="1600" b="1" dirty="0" smtClean="0">
                <a:solidFill>
                  <a:schemeClr val="tx1"/>
                </a:solidFill>
              </a:rPr>
              <a:t>(40% water stressed)</a:t>
            </a:r>
            <a:endParaRPr lang="en-GB" sz="1600" b="1" dirty="0">
              <a:solidFill>
                <a:schemeClr val="tx1"/>
              </a:solidFill>
            </a:endParaRPr>
          </a:p>
        </p:txBody>
      </p:sp>
      <p:sp>
        <p:nvSpPr>
          <p:cNvPr id="17" name="Rectangle 16"/>
          <p:cNvSpPr/>
          <p:nvPr/>
        </p:nvSpPr>
        <p:spPr>
          <a:xfrm>
            <a:off x="6008492" y="3373378"/>
            <a:ext cx="2839852" cy="1057275"/>
          </a:xfrm>
          <a:prstGeom prst="rect">
            <a:avLst/>
          </a:prstGeom>
          <a:gradFill flip="none" rotWithShape="1">
            <a:gsLst>
              <a:gs pos="0">
                <a:schemeClr val="accent3">
                  <a:alpha val="70000"/>
                  <a:lumMod val="64000"/>
                </a:schemeClr>
              </a:gs>
              <a:gs pos="100000">
                <a:schemeClr val="accent3">
                  <a:alpha val="0"/>
                  <a:lumMod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b" anchorCtr="0"/>
          <a:lstStyle/>
          <a:p>
            <a:pPr>
              <a:lnSpc>
                <a:spcPct val="85000"/>
              </a:lnSpc>
            </a:pPr>
            <a:r>
              <a:rPr lang="en-US" sz="1600" b="1" dirty="0" smtClean="0">
                <a:solidFill>
                  <a:schemeClr val="tx1"/>
                </a:solidFill>
              </a:rPr>
              <a:t>Relentless Cyber Threats</a:t>
            </a:r>
          </a:p>
          <a:p>
            <a:pPr>
              <a:lnSpc>
                <a:spcPct val="85000"/>
              </a:lnSpc>
            </a:pPr>
            <a:r>
              <a:rPr lang="en-US" sz="1600" b="1" dirty="0" smtClean="0">
                <a:solidFill>
                  <a:schemeClr val="tx1"/>
                </a:solidFill>
              </a:rPr>
              <a:t>(McAfee-100K attacks/day)</a:t>
            </a:r>
            <a:endParaRPr lang="en-US" sz="1600" b="1" dirty="0">
              <a:solidFill>
                <a:schemeClr val="tx1"/>
              </a:solidFill>
            </a:endParaRPr>
          </a:p>
        </p:txBody>
      </p:sp>
      <p:sp>
        <p:nvSpPr>
          <p:cNvPr id="5" name="Rectangle 4"/>
          <p:cNvSpPr/>
          <p:nvPr/>
        </p:nvSpPr>
        <p:spPr>
          <a:xfrm>
            <a:off x="307310" y="2802831"/>
            <a:ext cx="294071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058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7" name="Rectangle 56"/>
          <p:cNvSpPr/>
          <p:nvPr/>
        </p:nvSpPr>
        <p:spPr>
          <a:xfrm rot="10800000">
            <a:off x="-7" y="-1"/>
            <a:ext cx="9144005" cy="1296538"/>
          </a:xfrm>
          <a:prstGeom prst="rect">
            <a:avLst/>
          </a:prstGeom>
          <a:gradFill>
            <a:gsLst>
              <a:gs pos="5500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endParaRPr lang="en-US" sz="1400" dirty="0">
              <a:solidFill>
                <a:srgbClr val="F3D54E"/>
              </a:solidFill>
            </a:endParaRPr>
          </a:p>
        </p:txBody>
      </p:sp>
      <p:sp>
        <p:nvSpPr>
          <p:cNvPr id="2" name="Title 1"/>
          <p:cNvSpPr>
            <a:spLocks noGrp="1"/>
          </p:cNvSpPr>
          <p:nvPr>
            <p:ph type="title"/>
          </p:nvPr>
        </p:nvSpPr>
        <p:spPr>
          <a:xfrm>
            <a:off x="353962" y="228525"/>
            <a:ext cx="8436076" cy="523220"/>
          </a:xfrm>
        </p:spPr>
        <p:txBody>
          <a:bodyPr/>
          <a:lstStyle/>
          <a:p>
            <a:r>
              <a:rPr lang="en-US" dirty="0" smtClean="0">
                <a:solidFill>
                  <a:schemeClr val="bg1"/>
                </a:solidFill>
              </a:rPr>
              <a:t>Disruptive Opportunity- Security / Privacy</a:t>
            </a:r>
            <a:endParaRPr lang="en-US" dirty="0">
              <a:solidFill>
                <a:schemeClr val="bg1"/>
              </a:solidFill>
            </a:endParaRPr>
          </a:p>
        </p:txBody>
      </p:sp>
      <p:sp>
        <p:nvSpPr>
          <p:cNvPr id="58" name="Text Placeholder 57"/>
          <p:cNvSpPr>
            <a:spLocks noGrp="1"/>
          </p:cNvSpPr>
          <p:nvPr>
            <p:ph type="body" sz="quarter" idx="13"/>
          </p:nvPr>
        </p:nvSpPr>
        <p:spPr/>
        <p:txBody>
          <a:bodyPr/>
          <a:lstStyle/>
          <a:p>
            <a:r>
              <a:rPr lang="en-US" dirty="0" smtClean="0"/>
              <a:t>Informationisbeautiful.net</a:t>
            </a:r>
            <a:endParaRPr lang="en-US" dirty="0"/>
          </a:p>
        </p:txBody>
      </p:sp>
      <p:grpSp>
        <p:nvGrpSpPr>
          <p:cNvPr id="3" name="Group 2"/>
          <p:cNvGrpSpPr/>
          <p:nvPr/>
        </p:nvGrpSpPr>
        <p:grpSpPr>
          <a:xfrm>
            <a:off x="4037045" y="902908"/>
            <a:ext cx="4823424" cy="1883709"/>
            <a:chOff x="314324" y="2844681"/>
            <a:chExt cx="4137476" cy="1781864"/>
          </a:xfrm>
        </p:grpSpPr>
        <p:sp>
          <p:nvSpPr>
            <p:cNvPr id="56" name="Rectangle 55"/>
            <p:cNvSpPr/>
            <p:nvPr/>
          </p:nvSpPr>
          <p:spPr>
            <a:xfrm>
              <a:off x="314324" y="2844681"/>
              <a:ext cx="4077061" cy="17818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3C71"/>
                </a:solidFill>
                <a:latin typeface="Intel Clear Pro"/>
              </a:endParaRPr>
            </a:p>
            <a:p>
              <a:pPr algn="ctr"/>
              <a:endParaRPr lang="en-US" sz="3200" dirty="0" smtClean="0">
                <a:solidFill>
                  <a:srgbClr val="003C71"/>
                </a:solidFill>
                <a:latin typeface="Intel Clear Pro"/>
              </a:endParaRPr>
            </a:p>
          </p:txBody>
        </p:sp>
        <p:pic>
          <p:nvPicPr>
            <p:cNvPr id="1026" name="Picture 2" descr="http://2.bp.blogspot.com/-kgHYEeO6zFM/Th9XR6352II/AAAAAAAAA6w/hASeDIhonJk/s1600/banner-eudpd-2.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907" y="3299372"/>
              <a:ext cx="1604925" cy="89841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231360" y="3258840"/>
              <a:ext cx="2220440" cy="902522"/>
            </a:xfrm>
            <a:prstGeom prst="rect">
              <a:avLst/>
            </a:prstGeom>
            <a:noFill/>
          </p:spPr>
          <p:txBody>
            <a:bodyPr wrap="square" rtlCol="0">
              <a:spAutoFit/>
            </a:bodyPr>
            <a:lstStyle/>
            <a:p>
              <a:r>
                <a:rPr lang="en-GB" sz="3600" dirty="0" smtClean="0">
                  <a:solidFill>
                    <a:srgbClr val="FF0000"/>
                  </a:solidFill>
                  <a:latin typeface="Intel Clear Pro"/>
                </a:rPr>
                <a:t>Global</a:t>
              </a:r>
              <a:r>
                <a:rPr lang="en-GB" dirty="0" smtClean="0">
                  <a:solidFill>
                    <a:srgbClr val="003C71"/>
                  </a:solidFill>
                </a:rPr>
                <a:t> </a:t>
              </a:r>
              <a:r>
                <a:rPr lang="en-GB" sz="2000" dirty="0" smtClean="0">
                  <a:solidFill>
                    <a:srgbClr val="7030A0"/>
                  </a:solidFill>
                </a:rPr>
                <a:t>Data Sovereignty Rules </a:t>
              </a:r>
              <a:endParaRPr lang="en-US" sz="2000" dirty="0" smtClean="0">
                <a:solidFill>
                  <a:srgbClr val="7030A0"/>
                </a:solidFill>
              </a:endParaRPr>
            </a:p>
          </p:txBody>
        </p:sp>
      </p:grpSp>
      <p:sp>
        <p:nvSpPr>
          <p:cNvPr id="4" name="Rectangle 3"/>
          <p:cNvSpPr/>
          <p:nvPr/>
        </p:nvSpPr>
        <p:spPr>
          <a:xfrm>
            <a:off x="338140" y="2855470"/>
            <a:ext cx="8451898" cy="17949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prstClr val="white"/>
              </a:solidFill>
            </a:endParaRPr>
          </a:p>
        </p:txBody>
      </p:sp>
      <p:sp>
        <p:nvSpPr>
          <p:cNvPr id="93" name="Rectangle 92"/>
          <p:cNvSpPr/>
          <p:nvPr/>
        </p:nvSpPr>
        <p:spPr>
          <a:xfrm>
            <a:off x="1962528" y="3492551"/>
            <a:ext cx="6827509" cy="246496"/>
          </a:xfrm>
          <a:prstGeom prst="rect">
            <a:avLst/>
          </a:prstGeom>
          <a:gradFill flip="none" rotWithShape="1">
            <a:gsLst>
              <a:gs pos="50000">
                <a:schemeClr val="accent3"/>
              </a:gs>
              <a:gs pos="0">
                <a:schemeClr val="accent2"/>
              </a:gs>
              <a:gs pos="100000">
                <a:schemeClr val="accent4"/>
              </a:gs>
            </a:gsLst>
            <a:lin ang="0" scaled="1"/>
            <a:tileRect/>
          </a:gradFill>
          <a:ln w="26425" cap="flat" cmpd="sng" algn="ctr">
            <a:noFill/>
            <a:prstDash val="solid"/>
          </a:ln>
          <a:effectLst/>
        </p:spPr>
        <p:txBody>
          <a:bodyPr rtlCol="0" anchor="ctr"/>
          <a:lstStyle/>
          <a:p>
            <a:pPr algn="ctr" defTabSz="914314">
              <a:defRPr/>
            </a:pPr>
            <a:endParaRPr lang="en-US" sz="1700" kern="0" dirty="0">
              <a:solidFill>
                <a:prstClr val="white"/>
              </a:solidFill>
            </a:endParaRPr>
          </a:p>
        </p:txBody>
      </p:sp>
      <p:cxnSp>
        <p:nvCxnSpPr>
          <p:cNvPr id="94" name="Straight Connector 93"/>
          <p:cNvCxnSpPr/>
          <p:nvPr/>
        </p:nvCxnSpPr>
        <p:spPr>
          <a:xfrm>
            <a:off x="2251094" y="3433002"/>
            <a:ext cx="0" cy="306045"/>
          </a:xfrm>
          <a:prstGeom prst="line">
            <a:avLst/>
          </a:prstGeom>
          <a:noFill/>
          <a:ln w="12700" cap="rnd" cmpd="sng" algn="ctr">
            <a:solidFill>
              <a:schemeClr val="tx2"/>
            </a:solidFill>
            <a:prstDash val="solid"/>
          </a:ln>
          <a:effectLst/>
        </p:spPr>
      </p:cxnSp>
      <p:cxnSp>
        <p:nvCxnSpPr>
          <p:cNvPr id="95" name="Straight Connector 94"/>
          <p:cNvCxnSpPr/>
          <p:nvPr/>
        </p:nvCxnSpPr>
        <p:spPr>
          <a:xfrm>
            <a:off x="2407769" y="3492551"/>
            <a:ext cx="0" cy="306045"/>
          </a:xfrm>
          <a:prstGeom prst="line">
            <a:avLst/>
          </a:prstGeom>
          <a:noFill/>
          <a:ln w="12700" cap="rnd" cmpd="sng" algn="ctr">
            <a:solidFill>
              <a:schemeClr val="tx2"/>
            </a:solidFill>
            <a:prstDash val="solid"/>
          </a:ln>
          <a:effectLst/>
        </p:spPr>
      </p:cxnSp>
      <p:cxnSp>
        <p:nvCxnSpPr>
          <p:cNvPr id="96" name="Straight Connector 95"/>
          <p:cNvCxnSpPr/>
          <p:nvPr/>
        </p:nvCxnSpPr>
        <p:spPr>
          <a:xfrm>
            <a:off x="2727074" y="3433002"/>
            <a:ext cx="0" cy="365595"/>
          </a:xfrm>
          <a:prstGeom prst="line">
            <a:avLst/>
          </a:prstGeom>
          <a:noFill/>
          <a:ln w="12700" cap="rnd" cmpd="sng" algn="ctr">
            <a:solidFill>
              <a:schemeClr val="tx2"/>
            </a:solidFill>
            <a:prstDash val="solid"/>
          </a:ln>
          <a:effectLst/>
        </p:spPr>
      </p:cxnSp>
      <p:cxnSp>
        <p:nvCxnSpPr>
          <p:cNvPr id="97" name="Straight Connector 96"/>
          <p:cNvCxnSpPr/>
          <p:nvPr/>
        </p:nvCxnSpPr>
        <p:spPr>
          <a:xfrm>
            <a:off x="3475452" y="3433002"/>
            <a:ext cx="0" cy="365595"/>
          </a:xfrm>
          <a:prstGeom prst="line">
            <a:avLst/>
          </a:prstGeom>
          <a:noFill/>
          <a:ln w="12700" cap="rnd" cmpd="sng" algn="ctr">
            <a:solidFill>
              <a:schemeClr val="tx2"/>
            </a:solidFill>
            <a:prstDash val="solid"/>
          </a:ln>
          <a:effectLst/>
        </p:spPr>
      </p:cxnSp>
      <p:cxnSp>
        <p:nvCxnSpPr>
          <p:cNvPr id="98" name="Straight Connector 97"/>
          <p:cNvCxnSpPr/>
          <p:nvPr/>
        </p:nvCxnSpPr>
        <p:spPr>
          <a:xfrm>
            <a:off x="4936256" y="3492551"/>
            <a:ext cx="0" cy="306045"/>
          </a:xfrm>
          <a:prstGeom prst="line">
            <a:avLst/>
          </a:prstGeom>
          <a:noFill/>
          <a:ln w="12700" cap="rnd" cmpd="sng" algn="ctr">
            <a:solidFill>
              <a:schemeClr val="tx2"/>
            </a:solidFill>
            <a:prstDash val="solid"/>
          </a:ln>
          <a:effectLst/>
        </p:spPr>
      </p:cxnSp>
      <p:cxnSp>
        <p:nvCxnSpPr>
          <p:cNvPr id="99" name="Straight Connector 98"/>
          <p:cNvCxnSpPr/>
          <p:nvPr/>
        </p:nvCxnSpPr>
        <p:spPr>
          <a:xfrm>
            <a:off x="6089659" y="3433002"/>
            <a:ext cx="0" cy="306045"/>
          </a:xfrm>
          <a:prstGeom prst="line">
            <a:avLst/>
          </a:prstGeom>
          <a:noFill/>
          <a:ln w="12700" cap="rnd" cmpd="sng" algn="ctr">
            <a:solidFill>
              <a:schemeClr val="tx2"/>
            </a:solidFill>
            <a:prstDash val="solid"/>
          </a:ln>
          <a:effectLst/>
        </p:spPr>
      </p:cxnSp>
      <p:cxnSp>
        <p:nvCxnSpPr>
          <p:cNvPr id="100" name="Straight Connector 99"/>
          <p:cNvCxnSpPr/>
          <p:nvPr/>
        </p:nvCxnSpPr>
        <p:spPr>
          <a:xfrm>
            <a:off x="6943044" y="3492551"/>
            <a:ext cx="0" cy="306045"/>
          </a:xfrm>
          <a:prstGeom prst="line">
            <a:avLst/>
          </a:prstGeom>
          <a:noFill/>
          <a:ln w="12700" cap="rnd" cmpd="sng" algn="ctr">
            <a:solidFill>
              <a:schemeClr val="tx2"/>
            </a:solidFill>
            <a:prstDash val="solid"/>
          </a:ln>
          <a:effectLst/>
        </p:spPr>
      </p:cxnSp>
      <p:cxnSp>
        <p:nvCxnSpPr>
          <p:cNvPr id="101" name="Straight Connector 100"/>
          <p:cNvCxnSpPr/>
          <p:nvPr/>
        </p:nvCxnSpPr>
        <p:spPr>
          <a:xfrm>
            <a:off x="8261457" y="3492551"/>
            <a:ext cx="0" cy="306045"/>
          </a:xfrm>
          <a:prstGeom prst="line">
            <a:avLst/>
          </a:prstGeom>
          <a:noFill/>
          <a:ln w="12700" cap="rnd" cmpd="sng" algn="ctr">
            <a:solidFill>
              <a:schemeClr val="tx2"/>
            </a:solidFill>
            <a:prstDash val="solid"/>
          </a:ln>
          <a:effectLst/>
        </p:spPr>
      </p:cxnSp>
      <p:sp>
        <p:nvSpPr>
          <p:cNvPr id="102" name="Oval 101"/>
          <p:cNvSpPr/>
          <p:nvPr/>
        </p:nvSpPr>
        <p:spPr>
          <a:xfrm>
            <a:off x="2564926" y="3799170"/>
            <a:ext cx="319306" cy="259562"/>
          </a:xfrm>
          <a:prstGeom prst="ellipse">
            <a:avLst/>
          </a:prstGeom>
          <a:solidFill>
            <a:schemeClr val="tx2"/>
          </a:solidFill>
          <a:ln w="12700" cap="flat" cmpd="sng" algn="ctr">
            <a:solidFill>
              <a:srgbClr val="0071C5"/>
            </a:solidFill>
            <a:prstDash val="soli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314">
              <a:defRPr/>
            </a:pPr>
            <a:r>
              <a:rPr lang="en-US" sz="1100" b="1" kern="0" dirty="0" smtClean="0">
                <a:solidFill>
                  <a:prstClr val="white"/>
                </a:solidFill>
              </a:rPr>
              <a:t>5</a:t>
            </a:r>
            <a:endParaRPr lang="en-US" sz="1100" b="1" kern="0" dirty="0">
              <a:solidFill>
                <a:prstClr val="white"/>
              </a:solidFill>
            </a:endParaRPr>
          </a:p>
        </p:txBody>
      </p:sp>
      <p:sp>
        <p:nvSpPr>
          <p:cNvPr id="103" name="Oval 102"/>
          <p:cNvSpPr/>
          <p:nvPr/>
        </p:nvSpPr>
        <p:spPr>
          <a:xfrm>
            <a:off x="3256154" y="3799170"/>
            <a:ext cx="319306" cy="259562"/>
          </a:xfrm>
          <a:prstGeom prst="ellipse">
            <a:avLst/>
          </a:prstGeom>
          <a:solidFill>
            <a:schemeClr val="tx2"/>
          </a:solidFill>
          <a:ln w="12700" cap="flat" cmpd="sng" algn="ctr">
            <a:solidFill>
              <a:srgbClr val="0071C5"/>
            </a:solidFill>
            <a:prstDash val="soli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314">
              <a:defRPr/>
            </a:pPr>
            <a:r>
              <a:rPr lang="en-US" sz="1100" b="1" kern="0" dirty="0" smtClean="0">
                <a:solidFill>
                  <a:prstClr val="white"/>
                </a:solidFill>
              </a:rPr>
              <a:t>10</a:t>
            </a:r>
            <a:endParaRPr lang="en-US" sz="1100" b="1" kern="0" dirty="0">
              <a:solidFill>
                <a:prstClr val="white"/>
              </a:solidFill>
            </a:endParaRPr>
          </a:p>
        </p:txBody>
      </p:sp>
      <p:sp>
        <p:nvSpPr>
          <p:cNvPr id="104" name="Oval 103"/>
          <p:cNvSpPr/>
          <p:nvPr/>
        </p:nvSpPr>
        <p:spPr>
          <a:xfrm>
            <a:off x="4716957" y="3799170"/>
            <a:ext cx="319306" cy="259562"/>
          </a:xfrm>
          <a:prstGeom prst="ellipse">
            <a:avLst/>
          </a:prstGeom>
          <a:solidFill>
            <a:schemeClr val="tx2"/>
          </a:solidFill>
          <a:ln w="12700" cap="flat" cmpd="sng" algn="ctr">
            <a:solidFill>
              <a:srgbClr val="0071C5"/>
            </a:solidFill>
            <a:prstDash val="soli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314">
              <a:defRPr/>
            </a:pPr>
            <a:r>
              <a:rPr lang="en-US" sz="1100" b="1" kern="0" dirty="0">
                <a:solidFill>
                  <a:prstClr val="white"/>
                </a:solidFill>
              </a:rPr>
              <a:t>20</a:t>
            </a:r>
          </a:p>
        </p:txBody>
      </p:sp>
      <p:sp>
        <p:nvSpPr>
          <p:cNvPr id="105" name="Oval 104"/>
          <p:cNvSpPr/>
          <p:nvPr/>
        </p:nvSpPr>
        <p:spPr>
          <a:xfrm>
            <a:off x="6723746" y="3799170"/>
            <a:ext cx="319306" cy="259562"/>
          </a:xfrm>
          <a:prstGeom prst="ellipse">
            <a:avLst/>
          </a:prstGeom>
          <a:solidFill>
            <a:schemeClr val="tx2"/>
          </a:solidFill>
          <a:ln w="12700" cap="flat" cmpd="sng" algn="ctr">
            <a:solidFill>
              <a:srgbClr val="0071C5"/>
            </a:solidFill>
            <a:prstDash val="soli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314">
              <a:defRPr/>
            </a:pPr>
            <a:r>
              <a:rPr lang="en-US" sz="1100" b="1" kern="0" dirty="0">
                <a:solidFill>
                  <a:prstClr val="white"/>
                </a:solidFill>
              </a:rPr>
              <a:t>32</a:t>
            </a:r>
          </a:p>
        </p:txBody>
      </p:sp>
      <p:sp>
        <p:nvSpPr>
          <p:cNvPr id="106" name="Oval 105"/>
          <p:cNvSpPr/>
          <p:nvPr/>
        </p:nvSpPr>
        <p:spPr>
          <a:xfrm>
            <a:off x="8042159" y="3799170"/>
            <a:ext cx="319306" cy="259562"/>
          </a:xfrm>
          <a:prstGeom prst="ellipse">
            <a:avLst/>
          </a:prstGeom>
          <a:solidFill>
            <a:schemeClr val="tx2"/>
          </a:solidFill>
          <a:ln w="12700" cap="flat" cmpd="sng" algn="ctr">
            <a:solidFill>
              <a:srgbClr val="0071C5"/>
            </a:solidFill>
            <a:prstDash val="soli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314">
              <a:defRPr/>
            </a:pPr>
            <a:r>
              <a:rPr lang="en-US" sz="1100" b="1" kern="0" dirty="0">
                <a:solidFill>
                  <a:prstClr val="white"/>
                </a:solidFill>
              </a:rPr>
              <a:t>45</a:t>
            </a:r>
          </a:p>
        </p:txBody>
      </p:sp>
      <p:sp>
        <p:nvSpPr>
          <p:cNvPr id="107" name="Oval 106"/>
          <p:cNvSpPr/>
          <p:nvPr/>
        </p:nvSpPr>
        <p:spPr>
          <a:xfrm>
            <a:off x="2188470" y="3799170"/>
            <a:ext cx="319306" cy="259562"/>
          </a:xfrm>
          <a:prstGeom prst="ellipse">
            <a:avLst/>
          </a:prstGeom>
          <a:solidFill>
            <a:schemeClr val="tx2"/>
          </a:solidFill>
          <a:ln w="12700" cap="flat" cmpd="sng" algn="ctr">
            <a:solidFill>
              <a:srgbClr val="0071C5"/>
            </a:solidFill>
            <a:prstDash val="soli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314">
              <a:defRPr/>
            </a:pPr>
            <a:r>
              <a:rPr lang="en-US" sz="1100" b="1" kern="0" dirty="0" smtClean="0">
                <a:solidFill>
                  <a:prstClr val="white"/>
                </a:solidFill>
              </a:rPr>
              <a:t>3</a:t>
            </a:r>
            <a:endParaRPr lang="en-US" sz="1100" b="1" kern="0" dirty="0">
              <a:solidFill>
                <a:prstClr val="white"/>
              </a:solidFill>
            </a:endParaRPr>
          </a:p>
        </p:txBody>
      </p:sp>
      <p:sp>
        <p:nvSpPr>
          <p:cNvPr id="109" name="Oval 108"/>
          <p:cNvSpPr/>
          <p:nvPr/>
        </p:nvSpPr>
        <p:spPr>
          <a:xfrm>
            <a:off x="2545876" y="3232989"/>
            <a:ext cx="319306" cy="259562"/>
          </a:xfrm>
          <a:prstGeom prst="ellipse">
            <a:avLst/>
          </a:prstGeom>
          <a:solidFill>
            <a:schemeClr val="tx2"/>
          </a:solidFill>
          <a:ln w="12700" cap="flat" cmpd="sng" algn="ctr">
            <a:solidFill>
              <a:srgbClr val="0071C5"/>
            </a:solidFill>
            <a:prstDash val="soli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314">
              <a:defRPr/>
            </a:pPr>
            <a:r>
              <a:rPr lang="en-US" sz="1100" b="1" kern="0" dirty="0" smtClean="0">
                <a:solidFill>
                  <a:prstClr val="white"/>
                </a:solidFill>
              </a:rPr>
              <a:t>5</a:t>
            </a:r>
            <a:endParaRPr lang="en-US" sz="1100" b="1" kern="0" dirty="0">
              <a:solidFill>
                <a:prstClr val="white"/>
              </a:solidFill>
            </a:endParaRPr>
          </a:p>
        </p:txBody>
      </p:sp>
      <p:sp>
        <p:nvSpPr>
          <p:cNvPr id="110" name="Oval 109"/>
          <p:cNvSpPr/>
          <p:nvPr/>
        </p:nvSpPr>
        <p:spPr>
          <a:xfrm>
            <a:off x="2031795" y="3232989"/>
            <a:ext cx="319306" cy="259562"/>
          </a:xfrm>
          <a:prstGeom prst="ellipse">
            <a:avLst/>
          </a:prstGeom>
          <a:solidFill>
            <a:schemeClr val="tx2"/>
          </a:solidFill>
          <a:ln w="12700" cap="flat" cmpd="sng" algn="ctr">
            <a:solidFill>
              <a:srgbClr val="0071C5"/>
            </a:solidFill>
            <a:prstDash val="solid"/>
          </a:ln>
          <a:effectLst/>
        </p:spPr>
        <p:txBody>
          <a:bodyPr lIns="0" rIns="0" rtlCol="0" anchor="ctr"/>
          <a:lstStyle/>
          <a:p>
            <a:pPr algn="ctr" defTabSz="914314">
              <a:defRPr/>
            </a:pPr>
            <a:r>
              <a:rPr lang="en-US" sz="1100" b="1" kern="0" dirty="0" smtClean="0">
                <a:solidFill>
                  <a:prstClr val="white"/>
                </a:solidFill>
              </a:rPr>
              <a:t>2</a:t>
            </a:r>
            <a:endParaRPr lang="en-US" sz="1100" b="1" kern="0" dirty="0">
              <a:solidFill>
                <a:prstClr val="white"/>
              </a:solidFill>
            </a:endParaRPr>
          </a:p>
        </p:txBody>
      </p:sp>
      <p:sp>
        <p:nvSpPr>
          <p:cNvPr id="111" name="Oval 110"/>
          <p:cNvSpPr/>
          <p:nvPr/>
        </p:nvSpPr>
        <p:spPr>
          <a:xfrm>
            <a:off x="5870361" y="3232989"/>
            <a:ext cx="319306" cy="259562"/>
          </a:xfrm>
          <a:prstGeom prst="ellipse">
            <a:avLst/>
          </a:prstGeom>
          <a:solidFill>
            <a:schemeClr val="tx2"/>
          </a:solidFill>
          <a:ln w="12700" cap="flat" cmpd="sng" algn="ctr">
            <a:solidFill>
              <a:srgbClr val="0071C5"/>
            </a:solidFill>
            <a:prstDash val="soli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314">
              <a:defRPr/>
            </a:pPr>
            <a:r>
              <a:rPr lang="en-US" sz="1100" b="1" kern="0" dirty="0">
                <a:solidFill>
                  <a:prstClr val="white"/>
                </a:solidFill>
              </a:rPr>
              <a:t>27</a:t>
            </a:r>
          </a:p>
        </p:txBody>
      </p:sp>
      <p:sp>
        <p:nvSpPr>
          <p:cNvPr id="112" name="TextBox 111"/>
          <p:cNvSpPr txBox="1"/>
          <p:nvPr/>
        </p:nvSpPr>
        <p:spPr>
          <a:xfrm>
            <a:off x="1395678" y="4013634"/>
            <a:ext cx="1073997" cy="400110"/>
          </a:xfrm>
          <a:prstGeom prst="rect">
            <a:avLst/>
          </a:prstGeom>
          <a:noFill/>
        </p:spPr>
        <p:txBody>
          <a:bodyPr wrap="square" lIns="0" rIns="0" rtlCol="0">
            <a:spAutoFit/>
          </a:bodyPr>
          <a:lstStyle/>
          <a:p>
            <a:pPr algn="r" defTabSz="914314">
              <a:defRPr/>
            </a:pPr>
            <a:r>
              <a:rPr lang="en-US" sz="1000" b="1" kern="0" dirty="0" smtClean="0">
                <a:solidFill>
                  <a:prstClr val="white"/>
                </a:solidFill>
              </a:rPr>
              <a:t>ID Package      (name</a:t>
            </a:r>
            <a:r>
              <a:rPr lang="en-US" sz="1000" b="1" kern="0" dirty="0">
                <a:solidFill>
                  <a:prstClr val="white"/>
                </a:solidFill>
              </a:rPr>
              <a:t>, DOB, etc.)</a:t>
            </a:r>
          </a:p>
        </p:txBody>
      </p:sp>
      <p:sp>
        <p:nvSpPr>
          <p:cNvPr id="113" name="TextBox 112"/>
          <p:cNvSpPr txBox="1"/>
          <p:nvPr/>
        </p:nvSpPr>
        <p:spPr>
          <a:xfrm>
            <a:off x="2627068" y="4004109"/>
            <a:ext cx="770046" cy="400110"/>
          </a:xfrm>
          <a:prstGeom prst="rect">
            <a:avLst/>
          </a:prstGeom>
          <a:noFill/>
        </p:spPr>
        <p:txBody>
          <a:bodyPr wrap="square" lIns="0" rIns="0" rtlCol="0">
            <a:spAutoFit/>
          </a:bodyPr>
          <a:lstStyle/>
          <a:p>
            <a:pPr defTabSz="914314">
              <a:defRPr/>
            </a:pPr>
            <a:r>
              <a:rPr lang="en-US" sz="1000" b="1" kern="0" dirty="0">
                <a:solidFill>
                  <a:prstClr val="white"/>
                </a:solidFill>
              </a:rPr>
              <a:t>Credit </a:t>
            </a:r>
            <a:br>
              <a:rPr lang="en-US" sz="1000" b="1" kern="0" dirty="0">
                <a:solidFill>
                  <a:prstClr val="white"/>
                </a:solidFill>
              </a:rPr>
            </a:br>
            <a:r>
              <a:rPr lang="en-US" sz="1000" b="1" kern="0" dirty="0">
                <a:solidFill>
                  <a:prstClr val="white"/>
                </a:solidFill>
              </a:rPr>
              <a:t>card (old)</a:t>
            </a:r>
          </a:p>
        </p:txBody>
      </p:sp>
      <p:sp>
        <p:nvSpPr>
          <p:cNvPr id="114" name="TextBox 113"/>
          <p:cNvSpPr txBox="1"/>
          <p:nvPr/>
        </p:nvSpPr>
        <p:spPr>
          <a:xfrm>
            <a:off x="3356396" y="4013634"/>
            <a:ext cx="1175786" cy="246221"/>
          </a:xfrm>
          <a:prstGeom prst="rect">
            <a:avLst/>
          </a:prstGeom>
          <a:noFill/>
        </p:spPr>
        <p:txBody>
          <a:bodyPr wrap="square" lIns="0" rIns="0" rtlCol="0">
            <a:spAutoFit/>
          </a:bodyPr>
          <a:lstStyle/>
          <a:p>
            <a:pPr defTabSz="914314">
              <a:defRPr/>
            </a:pPr>
            <a:r>
              <a:rPr lang="en-US" sz="1000" b="1" kern="0" dirty="0">
                <a:solidFill>
                  <a:prstClr val="white"/>
                </a:solidFill>
              </a:rPr>
              <a:t>Health </a:t>
            </a:r>
            <a:r>
              <a:rPr lang="en-US" sz="1000" b="1" kern="0" dirty="0" smtClean="0">
                <a:solidFill>
                  <a:prstClr val="white"/>
                </a:solidFill>
              </a:rPr>
              <a:t>credentials</a:t>
            </a:r>
            <a:endParaRPr lang="en-US" sz="1000" b="1" kern="0" dirty="0">
              <a:solidFill>
                <a:prstClr val="white"/>
              </a:solidFill>
            </a:endParaRPr>
          </a:p>
        </p:txBody>
      </p:sp>
      <p:sp>
        <p:nvSpPr>
          <p:cNvPr id="115" name="TextBox 114"/>
          <p:cNvSpPr txBox="1"/>
          <p:nvPr/>
        </p:nvSpPr>
        <p:spPr>
          <a:xfrm>
            <a:off x="855677" y="2855470"/>
            <a:ext cx="1495425" cy="400110"/>
          </a:xfrm>
          <a:prstGeom prst="rect">
            <a:avLst/>
          </a:prstGeom>
          <a:noFill/>
        </p:spPr>
        <p:txBody>
          <a:bodyPr wrap="square" lIns="0" rIns="0" rtlCol="0">
            <a:spAutoFit/>
          </a:bodyPr>
          <a:lstStyle/>
          <a:p>
            <a:pPr algn="r" defTabSz="914314">
              <a:defRPr/>
            </a:pPr>
            <a:r>
              <a:rPr lang="en-US" sz="1000" b="1" kern="0" dirty="0" smtClean="0">
                <a:solidFill>
                  <a:prstClr val="white"/>
                </a:solidFill>
              </a:rPr>
              <a:t>CVV </a:t>
            </a:r>
            <a:r>
              <a:rPr lang="en-US" sz="1000" b="1" kern="0" dirty="0">
                <a:solidFill>
                  <a:prstClr val="white"/>
                </a:solidFill>
              </a:rPr>
              <a:t>3-digit </a:t>
            </a:r>
            <a:br>
              <a:rPr lang="en-US" sz="1000" b="1" kern="0" dirty="0">
                <a:solidFill>
                  <a:prstClr val="white"/>
                </a:solidFill>
              </a:rPr>
            </a:br>
            <a:r>
              <a:rPr lang="en-US" sz="1000" b="1" kern="0" dirty="0">
                <a:solidFill>
                  <a:prstClr val="white"/>
                </a:solidFill>
              </a:rPr>
              <a:t>security code</a:t>
            </a:r>
          </a:p>
        </p:txBody>
      </p:sp>
      <p:sp>
        <p:nvSpPr>
          <p:cNvPr id="116" name="TextBox 115"/>
          <p:cNvSpPr txBox="1"/>
          <p:nvPr/>
        </p:nvSpPr>
        <p:spPr>
          <a:xfrm>
            <a:off x="2598493" y="2874520"/>
            <a:ext cx="659088" cy="400110"/>
          </a:xfrm>
          <a:prstGeom prst="rect">
            <a:avLst/>
          </a:prstGeom>
          <a:noFill/>
        </p:spPr>
        <p:txBody>
          <a:bodyPr wrap="square" lIns="0" rIns="0" rtlCol="0">
            <a:spAutoFit/>
          </a:bodyPr>
          <a:lstStyle/>
          <a:p>
            <a:pPr defTabSz="914314">
              <a:defRPr/>
            </a:pPr>
            <a:r>
              <a:rPr lang="en-US" sz="1000" b="1" kern="0" dirty="0">
                <a:solidFill>
                  <a:prstClr val="white"/>
                </a:solidFill>
              </a:rPr>
              <a:t>Bank a/c details</a:t>
            </a:r>
          </a:p>
        </p:txBody>
      </p:sp>
      <p:sp>
        <p:nvSpPr>
          <p:cNvPr id="118" name="TextBox 117"/>
          <p:cNvSpPr txBox="1"/>
          <p:nvPr/>
        </p:nvSpPr>
        <p:spPr>
          <a:xfrm>
            <a:off x="5989652" y="2993969"/>
            <a:ext cx="1457221" cy="246221"/>
          </a:xfrm>
          <a:prstGeom prst="rect">
            <a:avLst/>
          </a:prstGeom>
          <a:noFill/>
        </p:spPr>
        <p:txBody>
          <a:bodyPr wrap="square" lIns="0" rIns="0" rtlCol="0">
            <a:spAutoFit/>
          </a:bodyPr>
          <a:lstStyle/>
          <a:p>
            <a:pPr defTabSz="914314">
              <a:defRPr/>
            </a:pPr>
            <a:r>
              <a:rPr lang="en-US" sz="1000" b="1" kern="0" dirty="0">
                <a:solidFill>
                  <a:prstClr val="white"/>
                </a:solidFill>
              </a:rPr>
              <a:t>PayPal / eBay account</a:t>
            </a:r>
          </a:p>
        </p:txBody>
      </p:sp>
      <p:sp>
        <p:nvSpPr>
          <p:cNvPr id="119" name="TextBox 118"/>
          <p:cNvSpPr txBox="1"/>
          <p:nvPr/>
        </p:nvSpPr>
        <p:spPr>
          <a:xfrm>
            <a:off x="6305901" y="4061261"/>
            <a:ext cx="1560036" cy="246221"/>
          </a:xfrm>
          <a:prstGeom prst="rect">
            <a:avLst/>
          </a:prstGeom>
          <a:noFill/>
        </p:spPr>
        <p:txBody>
          <a:bodyPr wrap="square" lIns="0" rIns="0" rtlCol="0">
            <a:spAutoFit/>
          </a:bodyPr>
          <a:lstStyle/>
          <a:p>
            <a:pPr defTabSz="914314">
              <a:defRPr/>
            </a:pPr>
            <a:r>
              <a:rPr lang="en-US" sz="1000" b="1" kern="0" dirty="0">
                <a:solidFill>
                  <a:prstClr val="white"/>
                </a:solidFill>
              </a:rPr>
              <a:t>Credit card (fresh)</a:t>
            </a:r>
          </a:p>
        </p:txBody>
      </p:sp>
      <p:sp>
        <p:nvSpPr>
          <p:cNvPr id="125" name="Rectangle 124"/>
          <p:cNvSpPr/>
          <p:nvPr/>
        </p:nvSpPr>
        <p:spPr>
          <a:xfrm>
            <a:off x="319030" y="2899918"/>
            <a:ext cx="1550201" cy="1633202"/>
          </a:xfrm>
          <a:prstGeom prst="rect">
            <a:avLst/>
          </a:prstGeom>
          <a:noFill/>
          <a:ln w="26425" cap="flat" cmpd="sng" algn="ctr">
            <a:noFill/>
            <a:prstDash val="solid"/>
          </a:ln>
          <a:effectLst/>
        </p:spPr>
        <p:txBody>
          <a:bodyPr rtlCol="0" anchor="ctr"/>
          <a:lstStyle/>
          <a:p>
            <a:pPr defTabSz="914314">
              <a:lnSpc>
                <a:spcPct val="70000"/>
              </a:lnSpc>
              <a:defRPr/>
            </a:pPr>
            <a:r>
              <a:rPr lang="en-US" sz="2800" kern="0" dirty="0">
                <a:solidFill>
                  <a:srgbClr val="F3D54E"/>
                </a:solidFill>
                <a:latin typeface="Intel Clear Pro"/>
              </a:rPr>
              <a:t>How much </a:t>
            </a:r>
            <a:br>
              <a:rPr lang="en-US" sz="2800" kern="0" dirty="0">
                <a:solidFill>
                  <a:srgbClr val="F3D54E"/>
                </a:solidFill>
                <a:latin typeface="Intel Clear Pro"/>
              </a:rPr>
            </a:br>
            <a:r>
              <a:rPr lang="en-US" sz="2800" kern="0" dirty="0">
                <a:solidFill>
                  <a:srgbClr val="F3D54E"/>
                </a:solidFill>
                <a:latin typeface="Intel Clear Pro"/>
              </a:rPr>
              <a:t>is your data worth</a:t>
            </a:r>
            <a:r>
              <a:rPr lang="en-US" sz="2800" kern="0" dirty="0" smtClean="0">
                <a:solidFill>
                  <a:srgbClr val="F3D54E"/>
                </a:solidFill>
                <a:latin typeface="Intel Clear Pro"/>
              </a:rPr>
              <a:t>? ($) </a:t>
            </a:r>
            <a:endParaRPr lang="en-US" sz="2800" kern="0" dirty="0">
              <a:solidFill>
                <a:srgbClr val="F3D54E"/>
              </a:solidFill>
              <a:latin typeface="Intel Clear Pro"/>
            </a:endParaRPr>
          </a:p>
          <a:p>
            <a:pPr defTabSz="914314">
              <a:defRPr/>
            </a:pPr>
            <a:r>
              <a:rPr lang="en-US" sz="950" kern="0" dirty="0">
                <a:solidFill>
                  <a:srgbClr val="F3D54E"/>
                </a:solidFill>
              </a:rPr>
              <a:t>Black-market </a:t>
            </a:r>
            <a:r>
              <a:rPr lang="en-US" sz="950" kern="0" dirty="0" smtClean="0">
                <a:solidFill>
                  <a:srgbClr val="F3D54E"/>
                </a:solidFill>
              </a:rPr>
              <a:t>prices</a:t>
            </a:r>
            <a:endParaRPr lang="en-US" sz="950" kern="0" dirty="0">
              <a:solidFill>
                <a:srgbClr val="F3D54E"/>
              </a:solidFill>
            </a:endParaRPr>
          </a:p>
        </p:txBody>
      </p:sp>
      <p:sp>
        <p:nvSpPr>
          <p:cNvPr id="126" name="TextBox 125"/>
          <p:cNvSpPr txBox="1"/>
          <p:nvPr/>
        </p:nvSpPr>
        <p:spPr>
          <a:xfrm>
            <a:off x="7876435" y="4294956"/>
            <a:ext cx="770046" cy="253916"/>
          </a:xfrm>
          <a:prstGeom prst="rect">
            <a:avLst/>
          </a:prstGeom>
          <a:noFill/>
        </p:spPr>
        <p:txBody>
          <a:bodyPr wrap="square" lIns="0" rIns="0" rtlCol="0">
            <a:spAutoFit/>
          </a:bodyPr>
          <a:lstStyle/>
          <a:p>
            <a:pPr algn="ctr"/>
            <a:r>
              <a:rPr lang="en-US" sz="1000" b="1" dirty="0" smtClean="0">
                <a:solidFill>
                  <a:prstClr val="white"/>
                </a:solidFill>
              </a:rPr>
              <a:t>Highest</a:t>
            </a:r>
            <a:endParaRPr lang="en-US" sz="800" b="1" dirty="0" smtClean="0">
              <a:solidFill>
                <a:prstClr val="white"/>
              </a:solidFill>
            </a:endParaRPr>
          </a:p>
        </p:txBody>
      </p:sp>
      <p:sp>
        <p:nvSpPr>
          <p:cNvPr id="127" name="TextBox 126"/>
          <p:cNvSpPr txBox="1"/>
          <p:nvPr/>
        </p:nvSpPr>
        <p:spPr>
          <a:xfrm>
            <a:off x="4551233" y="4294956"/>
            <a:ext cx="770046" cy="253916"/>
          </a:xfrm>
          <a:prstGeom prst="rect">
            <a:avLst/>
          </a:prstGeom>
          <a:noFill/>
        </p:spPr>
        <p:txBody>
          <a:bodyPr wrap="square" lIns="0" rIns="0" rtlCol="0">
            <a:spAutoFit/>
          </a:bodyPr>
          <a:lstStyle/>
          <a:p>
            <a:pPr algn="ctr"/>
            <a:r>
              <a:rPr lang="en-US" sz="1000" b="1" dirty="0" smtClean="0">
                <a:solidFill>
                  <a:prstClr val="white"/>
                </a:solidFill>
              </a:rPr>
              <a:t>Lowest</a:t>
            </a:r>
            <a:endParaRPr lang="en-US" sz="800" b="1" dirty="0" smtClean="0">
              <a:solidFill>
                <a:prstClr val="white"/>
              </a:solidFill>
            </a:endParaRPr>
          </a:p>
        </p:txBody>
      </p:sp>
      <p:sp>
        <p:nvSpPr>
          <p:cNvPr id="128" name="TextBox 127"/>
          <p:cNvSpPr txBox="1"/>
          <p:nvPr/>
        </p:nvSpPr>
        <p:spPr>
          <a:xfrm>
            <a:off x="6558021" y="4294956"/>
            <a:ext cx="770046" cy="253916"/>
          </a:xfrm>
          <a:prstGeom prst="rect">
            <a:avLst/>
          </a:prstGeom>
          <a:noFill/>
        </p:spPr>
        <p:txBody>
          <a:bodyPr wrap="square" lIns="0" rIns="0" rtlCol="0">
            <a:spAutoFit/>
          </a:bodyPr>
          <a:lstStyle/>
          <a:p>
            <a:pPr algn="ctr"/>
            <a:r>
              <a:rPr lang="en-US" sz="1000" b="1" dirty="0" smtClean="0">
                <a:solidFill>
                  <a:prstClr val="white"/>
                </a:solidFill>
              </a:rPr>
              <a:t>Average</a:t>
            </a:r>
            <a:endParaRPr lang="en-US" sz="800" b="1" dirty="0" smtClean="0">
              <a:solidFill>
                <a:prstClr val="white"/>
              </a:solidFill>
            </a:endParaRPr>
          </a:p>
        </p:txBody>
      </p:sp>
      <p:cxnSp>
        <p:nvCxnSpPr>
          <p:cNvPr id="129" name="Straight Connector 128"/>
          <p:cNvCxnSpPr/>
          <p:nvPr/>
        </p:nvCxnSpPr>
        <p:spPr>
          <a:xfrm>
            <a:off x="5321279" y="4421914"/>
            <a:ext cx="1236742" cy="0"/>
          </a:xfrm>
          <a:prstGeom prst="line">
            <a:avLst/>
          </a:prstGeom>
          <a:ln w="1905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7328067" y="4421914"/>
            <a:ext cx="548368" cy="0"/>
          </a:xfrm>
          <a:prstGeom prst="line">
            <a:avLst/>
          </a:prstGeom>
          <a:ln w="1905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6</a:t>
            </a:fld>
            <a:endParaRPr dirty="0"/>
          </a:p>
        </p:txBody>
      </p:sp>
      <p:sp>
        <p:nvSpPr>
          <p:cNvPr id="50" name="Rectangle 49"/>
          <p:cNvSpPr/>
          <p:nvPr/>
        </p:nvSpPr>
        <p:spPr>
          <a:xfrm>
            <a:off x="353962" y="902908"/>
            <a:ext cx="1797127" cy="1883708"/>
          </a:xfrm>
          <a:prstGeom prst="rect">
            <a:avLst/>
          </a:prstGeom>
          <a:solidFill>
            <a:schemeClr val="accent5"/>
          </a:solidFill>
          <a:ln w="26425" cap="flat" cmpd="sng" algn="ctr">
            <a:noFill/>
            <a:prstDash val="solid"/>
          </a:ln>
          <a:effectLst/>
        </p:spPr>
        <p:txBody>
          <a:bodyPr lIns="91431" tIns="91440" rIns="91431" bIns="91440" rtlCol="0" anchor="t" anchorCtr="0"/>
          <a:lstStyle/>
          <a:p>
            <a:pPr algn="ctr" defTabSz="914314">
              <a:lnSpc>
                <a:spcPct val="80000"/>
              </a:lnSpc>
              <a:spcBef>
                <a:spcPts val="1200"/>
              </a:spcBef>
              <a:defRPr/>
            </a:pPr>
            <a:r>
              <a:rPr lang="en-US" sz="7200" kern="0" dirty="0" smtClean="0">
                <a:solidFill>
                  <a:srgbClr val="F3D54E"/>
                </a:solidFill>
                <a:latin typeface="Intel Clear Pro"/>
              </a:rPr>
              <a:t>78%</a:t>
            </a:r>
            <a:r>
              <a:rPr lang="en-US" sz="3500" kern="0" baseline="100000" dirty="0" smtClean="0">
                <a:solidFill>
                  <a:srgbClr val="F3D54E"/>
                </a:solidFill>
                <a:latin typeface="Intel Clear Pro"/>
              </a:rPr>
              <a:t>1</a:t>
            </a:r>
            <a:endParaRPr lang="en-US" sz="3500" kern="0" baseline="100000" dirty="0">
              <a:solidFill>
                <a:srgbClr val="F3D54E"/>
              </a:solidFill>
              <a:latin typeface="Intel Clear Pro"/>
            </a:endParaRPr>
          </a:p>
        </p:txBody>
      </p:sp>
      <p:sp>
        <p:nvSpPr>
          <p:cNvPr id="51" name="Rectangle 50"/>
          <p:cNvSpPr/>
          <p:nvPr/>
        </p:nvSpPr>
        <p:spPr>
          <a:xfrm>
            <a:off x="353962" y="1885424"/>
            <a:ext cx="1797126" cy="800213"/>
          </a:xfrm>
          <a:prstGeom prst="rect">
            <a:avLst/>
          </a:prstGeom>
        </p:spPr>
        <p:txBody>
          <a:bodyPr wrap="square" lIns="0" tIns="45717" rIns="0" bIns="45717">
            <a:spAutoFit/>
          </a:bodyPr>
          <a:lstStyle/>
          <a:p>
            <a:pPr algn="ctr" defTabSz="914314">
              <a:spcBef>
                <a:spcPts val="1200"/>
              </a:spcBef>
              <a:defRPr/>
            </a:pPr>
            <a:r>
              <a:rPr lang="en-US" sz="1200" b="1" kern="0" dirty="0">
                <a:solidFill>
                  <a:prstClr val="white"/>
                </a:solidFill>
              </a:rPr>
              <a:t>organizations take </a:t>
            </a:r>
            <a:r>
              <a:rPr lang="en-US" sz="1700" b="1" kern="0" spc="-40" dirty="0">
                <a:solidFill>
                  <a:srgbClr val="F3D54E"/>
                </a:solidFill>
              </a:rPr>
              <a:t>weeks</a:t>
            </a:r>
            <a:r>
              <a:rPr lang="en-US" sz="1100" b="1" kern="0" spc="-20" dirty="0">
                <a:solidFill>
                  <a:srgbClr val="F3D54E"/>
                </a:solidFill>
              </a:rPr>
              <a:t> </a:t>
            </a:r>
            <a:r>
              <a:rPr lang="en-US" sz="1100" b="1" kern="0" spc="-20" dirty="0">
                <a:solidFill>
                  <a:prstClr val="white"/>
                </a:solidFill>
              </a:rPr>
              <a:t>to </a:t>
            </a:r>
            <a:r>
              <a:rPr lang="en-US" sz="1700" b="1" kern="0" spc="-40" dirty="0">
                <a:solidFill>
                  <a:srgbClr val="F3D54E"/>
                </a:solidFill>
              </a:rPr>
              <a:t>months</a:t>
            </a:r>
            <a:r>
              <a:rPr lang="en-US" sz="1100" b="1" kern="0" spc="-20" dirty="0">
                <a:solidFill>
                  <a:srgbClr val="F3D54E"/>
                </a:solidFill>
              </a:rPr>
              <a:t> </a:t>
            </a:r>
            <a:r>
              <a:rPr lang="en-US" sz="1100" b="1" kern="0" spc="-20" dirty="0">
                <a:solidFill>
                  <a:prstClr val="white"/>
                </a:solidFill>
              </a:rPr>
              <a:t>to </a:t>
            </a:r>
            <a:r>
              <a:rPr lang="en-US" sz="1700" b="1" kern="0" dirty="0">
                <a:solidFill>
                  <a:srgbClr val="F3D54E"/>
                </a:solidFill>
              </a:rPr>
              <a:t>discover</a:t>
            </a:r>
            <a:r>
              <a:rPr lang="en-US" sz="1100" b="1" kern="0" dirty="0">
                <a:solidFill>
                  <a:srgbClr val="F3D54E"/>
                </a:solidFill>
              </a:rPr>
              <a:t> </a:t>
            </a:r>
            <a:r>
              <a:rPr lang="en-US" sz="1100" b="1" kern="0" dirty="0">
                <a:solidFill>
                  <a:prstClr val="white"/>
                </a:solidFill>
              </a:rPr>
              <a:t>a </a:t>
            </a:r>
            <a:r>
              <a:rPr lang="en-US" sz="1700" b="1" kern="0" dirty="0">
                <a:solidFill>
                  <a:srgbClr val="F3D54E"/>
                </a:solidFill>
              </a:rPr>
              <a:t>breach</a:t>
            </a:r>
          </a:p>
        </p:txBody>
      </p:sp>
      <p:sp>
        <p:nvSpPr>
          <p:cNvPr id="52" name="Rectangle 51"/>
          <p:cNvSpPr/>
          <p:nvPr/>
        </p:nvSpPr>
        <p:spPr>
          <a:xfrm>
            <a:off x="2154018" y="902908"/>
            <a:ext cx="1809882" cy="1883708"/>
          </a:xfrm>
          <a:prstGeom prst="rect">
            <a:avLst/>
          </a:prstGeom>
          <a:solidFill>
            <a:schemeClr val="accent1"/>
          </a:solidFill>
          <a:ln w="26425" cap="flat" cmpd="sng" algn="ctr">
            <a:noFill/>
            <a:prstDash val="solid"/>
          </a:ln>
          <a:effectLst/>
        </p:spPr>
        <p:txBody>
          <a:bodyPr lIns="91431" tIns="91440" rIns="91431" bIns="91440" rtlCol="0" anchor="t" anchorCtr="0"/>
          <a:lstStyle/>
          <a:p>
            <a:pPr algn="ctr" defTabSz="914314">
              <a:lnSpc>
                <a:spcPct val="80000"/>
              </a:lnSpc>
              <a:spcBef>
                <a:spcPts val="1200"/>
              </a:spcBef>
              <a:defRPr/>
            </a:pPr>
            <a:r>
              <a:rPr lang="en-US" sz="7200" kern="0" dirty="0" smtClean="0">
                <a:solidFill>
                  <a:srgbClr val="F3D54E"/>
                </a:solidFill>
                <a:latin typeface="Intel Clear Pro"/>
              </a:rPr>
              <a:t>79%</a:t>
            </a:r>
            <a:r>
              <a:rPr lang="en-US" sz="3500" kern="0" baseline="100000" dirty="0">
                <a:solidFill>
                  <a:srgbClr val="F3D54E"/>
                </a:solidFill>
                <a:latin typeface="Intel Clear Pro"/>
              </a:rPr>
              <a:t>1</a:t>
            </a:r>
          </a:p>
        </p:txBody>
      </p:sp>
      <p:sp>
        <p:nvSpPr>
          <p:cNvPr id="53" name="Rectangle 52"/>
          <p:cNvSpPr/>
          <p:nvPr/>
        </p:nvSpPr>
        <p:spPr>
          <a:xfrm>
            <a:off x="2154014" y="1885424"/>
            <a:ext cx="1797126" cy="800213"/>
          </a:xfrm>
          <a:prstGeom prst="rect">
            <a:avLst/>
          </a:prstGeom>
        </p:spPr>
        <p:txBody>
          <a:bodyPr wrap="square" lIns="91431" tIns="45717" rIns="91431" bIns="45717">
            <a:spAutoFit/>
          </a:bodyPr>
          <a:lstStyle/>
          <a:p>
            <a:pPr algn="ctr" defTabSz="914314">
              <a:spcBef>
                <a:spcPts val="1200"/>
              </a:spcBef>
              <a:defRPr/>
            </a:pPr>
            <a:r>
              <a:rPr lang="en-US" sz="1200" b="1" kern="0" dirty="0">
                <a:solidFill>
                  <a:prstClr val="white"/>
                </a:solidFill>
              </a:rPr>
              <a:t>organizations take </a:t>
            </a:r>
            <a:r>
              <a:rPr lang="en-US" sz="1700" b="1" kern="0" dirty="0">
                <a:solidFill>
                  <a:srgbClr val="F3D54E"/>
                </a:solidFill>
              </a:rPr>
              <a:t>days</a:t>
            </a:r>
            <a:r>
              <a:rPr lang="en-US" sz="1100" b="1" kern="0" dirty="0">
                <a:solidFill>
                  <a:srgbClr val="F3D54E"/>
                </a:solidFill>
              </a:rPr>
              <a:t> </a:t>
            </a:r>
            <a:r>
              <a:rPr lang="en-US" sz="1100" b="1" kern="0" dirty="0">
                <a:solidFill>
                  <a:prstClr val="white"/>
                </a:solidFill>
              </a:rPr>
              <a:t>to </a:t>
            </a:r>
            <a:r>
              <a:rPr lang="en-US" sz="1700" b="1" kern="0" dirty="0">
                <a:solidFill>
                  <a:srgbClr val="F3D54E"/>
                </a:solidFill>
              </a:rPr>
              <a:t>months</a:t>
            </a:r>
            <a:r>
              <a:rPr lang="en-US" sz="1100" b="1" kern="0" dirty="0">
                <a:solidFill>
                  <a:srgbClr val="F3D54E"/>
                </a:solidFill>
              </a:rPr>
              <a:t> </a:t>
            </a:r>
            <a:r>
              <a:rPr lang="en-US" sz="1100" b="1" kern="0" dirty="0">
                <a:solidFill>
                  <a:srgbClr val="FFDA00"/>
                </a:solidFill>
              </a:rPr>
              <a:t/>
            </a:r>
            <a:br>
              <a:rPr lang="en-US" sz="1100" b="1" kern="0" dirty="0">
                <a:solidFill>
                  <a:srgbClr val="FFDA00"/>
                </a:solidFill>
              </a:rPr>
            </a:br>
            <a:r>
              <a:rPr lang="en-US" sz="1100" b="1" kern="0" dirty="0">
                <a:solidFill>
                  <a:prstClr val="white"/>
                </a:solidFill>
              </a:rPr>
              <a:t>to </a:t>
            </a:r>
            <a:r>
              <a:rPr lang="en-US" sz="1700" b="1" kern="0" dirty="0">
                <a:solidFill>
                  <a:srgbClr val="F3D54E"/>
                </a:solidFill>
              </a:rPr>
              <a:t>containment</a:t>
            </a:r>
          </a:p>
        </p:txBody>
      </p:sp>
      <p:sp>
        <p:nvSpPr>
          <p:cNvPr id="54" name="Text Placeholder 57"/>
          <p:cNvSpPr txBox="1">
            <a:spLocks/>
          </p:cNvSpPr>
          <p:nvPr/>
        </p:nvSpPr>
        <p:spPr>
          <a:xfrm>
            <a:off x="2146719" y="4791978"/>
            <a:ext cx="6631040" cy="282065"/>
          </a:xfrm>
          <a:prstGeom prst="rect">
            <a:avLst/>
          </a:prstGeom>
        </p:spPr>
        <p:txBody>
          <a:bodyPr vert="horz" wrap="square" lIns="91440" tIns="45720" rIns="91440" bIns="45720" rtlCol="0" anchor="b" anchorCtr="0">
            <a:spAutoFit/>
          </a:bodyPr>
          <a:lstStyle>
            <a:lvl1pPr marL="0" indent="0" algn="l" defTabSz="914400" rtl="0" eaLnBrk="1" latinLnBrk="0" hangingPunct="1">
              <a:lnSpc>
                <a:spcPct val="75000"/>
              </a:lnSpc>
              <a:spcBef>
                <a:spcPts val="0"/>
              </a:spcBef>
              <a:buClr>
                <a:schemeClr val="accent2"/>
              </a:buClr>
              <a:buFont typeface="Arial" pitchFamily="34" charset="0"/>
              <a:buNone/>
              <a:defRPr sz="800" kern="1200">
                <a:solidFill>
                  <a:srgbClr val="93A0A7"/>
                </a:solidFill>
                <a:latin typeface="+mn-lt"/>
                <a:ea typeface="+mn-ea"/>
                <a:cs typeface="+mn-cs"/>
              </a:defRPr>
            </a:lvl1pPr>
            <a:lvl2pPr marL="171450" indent="-114300" algn="l" defTabSz="914400" rtl="0" eaLnBrk="1" latinLnBrk="0" hangingPunct="1">
              <a:spcBef>
                <a:spcPts val="600"/>
              </a:spcBef>
              <a:buClr>
                <a:schemeClr val="tx2"/>
              </a:buClr>
              <a:buFont typeface="Wingdings" panose="05000000000000000000" pitchFamily="2" charset="2"/>
              <a:buChar char="§"/>
              <a:defRPr sz="900" kern="1200">
                <a:solidFill>
                  <a:schemeClr val="tx2"/>
                </a:solidFill>
                <a:latin typeface="+mn-lt"/>
                <a:ea typeface="+mn-ea"/>
                <a:cs typeface="+mn-cs"/>
              </a:defRPr>
            </a:lvl2pPr>
            <a:lvl3pPr marL="342900" indent="-114300" algn="l" defTabSz="914400" rtl="0" eaLnBrk="1" latinLnBrk="0" hangingPunct="1">
              <a:spcBef>
                <a:spcPts val="600"/>
              </a:spcBef>
              <a:buClr>
                <a:schemeClr val="tx2"/>
              </a:buClr>
              <a:buFont typeface="Intel Clear" panose="020B0604020203020204" pitchFamily="34" charset="0"/>
              <a:buChar char="–"/>
              <a:defRPr sz="900" kern="1200">
                <a:solidFill>
                  <a:schemeClr val="tx2"/>
                </a:solidFill>
                <a:latin typeface="+mn-lt"/>
                <a:ea typeface="+mn-ea"/>
                <a:cs typeface="+mn-cs"/>
              </a:defRPr>
            </a:lvl3pPr>
            <a:lvl4pPr marL="514350" indent="-114300" algn="l" defTabSz="914400" rtl="0" eaLnBrk="1" latinLnBrk="0" hangingPunct="1">
              <a:spcBef>
                <a:spcPts val="600"/>
              </a:spcBef>
              <a:buClr>
                <a:schemeClr val="tx2"/>
              </a:buClr>
              <a:buFont typeface="Intel Clear" panose="020B0604020203020204" pitchFamily="34" charset="0"/>
              <a:buChar char="–"/>
              <a:defRPr sz="900" kern="1200">
                <a:solidFill>
                  <a:schemeClr val="tx2"/>
                </a:solidFill>
                <a:latin typeface="+mn-lt"/>
                <a:ea typeface="+mn-ea"/>
                <a:cs typeface="+mn-cs"/>
              </a:defRPr>
            </a:lvl4pPr>
            <a:lvl5pPr marL="685800" indent="-114300" algn="l" defTabSz="914400" rtl="0" eaLnBrk="1" latinLnBrk="0" hangingPunct="1">
              <a:spcBef>
                <a:spcPts val="600"/>
              </a:spcBef>
              <a:buClr>
                <a:schemeClr val="tx2"/>
              </a:buClr>
              <a:buFont typeface="Intel Clear" panose="020B0604020203020204" pitchFamily="34" charset="0"/>
              <a:buChar char="–"/>
              <a:defRPr sz="9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1. Verizon 2013 Data Breach Investigations Report</a:t>
            </a:r>
          </a:p>
          <a:p>
            <a:r>
              <a:rPr lang="en-US" dirty="0" smtClean="0"/>
              <a:t>2. Informationisbeautiful.net</a:t>
            </a:r>
            <a:endParaRPr lang="en-US" dirty="0"/>
          </a:p>
        </p:txBody>
      </p:sp>
      <p:sp>
        <p:nvSpPr>
          <p:cNvPr id="5" name="Rectangle 4"/>
          <p:cNvSpPr/>
          <p:nvPr/>
        </p:nvSpPr>
        <p:spPr>
          <a:xfrm>
            <a:off x="4716957" y="4058731"/>
            <a:ext cx="3798393" cy="56210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60289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 name="Rectangle 28"/>
          <p:cNvSpPr/>
          <p:nvPr/>
        </p:nvSpPr>
        <p:spPr>
          <a:xfrm rot="10800000">
            <a:off x="-7" y="-1"/>
            <a:ext cx="9144005" cy="1296538"/>
          </a:xfrm>
          <a:prstGeom prst="rect">
            <a:avLst/>
          </a:prstGeom>
          <a:gradFill>
            <a:gsLst>
              <a:gs pos="5500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endParaRPr lang="en-US" sz="1400" dirty="0">
              <a:solidFill>
                <a:srgbClr val="F3D54E"/>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flipH="1">
            <a:off x="5373111" y="2189472"/>
            <a:ext cx="3603471" cy="2426301"/>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53962" y="228525"/>
            <a:ext cx="8436076" cy="523220"/>
          </a:xfrm>
        </p:spPr>
        <p:txBody>
          <a:bodyPr/>
          <a:lstStyle/>
          <a:p>
            <a:r>
              <a:rPr lang="en-US" dirty="0" smtClean="0">
                <a:solidFill>
                  <a:schemeClr val="bg1"/>
                </a:solidFill>
              </a:rPr>
              <a:t>Disruptive Opportunity- Sharing Economy</a:t>
            </a:r>
            <a:endParaRPr lang="en-US" sz="3600" dirty="0">
              <a:solidFill>
                <a:schemeClr val="bg1"/>
              </a:solidFill>
            </a:endParaRPr>
          </a:p>
        </p:txBody>
      </p:sp>
      <p:sp>
        <p:nvSpPr>
          <p:cNvPr id="3" name="Text Placeholder 2"/>
          <p:cNvSpPr>
            <a:spLocks noGrp="1"/>
          </p:cNvSpPr>
          <p:nvPr>
            <p:ph type="body" sz="quarter" idx="13"/>
          </p:nvPr>
        </p:nvSpPr>
        <p:spPr>
          <a:xfrm>
            <a:off x="353962" y="4615773"/>
            <a:ext cx="8436076" cy="189732"/>
          </a:xfrm>
        </p:spPr>
        <p:txBody>
          <a:bodyPr/>
          <a:lstStyle/>
          <a:p>
            <a:r>
              <a:rPr lang="en-US" dirty="0"/>
              <a:t>Other names and brands may be claimed as the property of others.</a:t>
            </a:r>
          </a:p>
        </p:txBody>
      </p:sp>
      <p:sp>
        <p:nvSpPr>
          <p:cNvPr id="6" name="Rectangle 5"/>
          <p:cNvSpPr/>
          <p:nvPr/>
        </p:nvSpPr>
        <p:spPr>
          <a:xfrm>
            <a:off x="353963" y="1189204"/>
            <a:ext cx="8432908" cy="1000268"/>
          </a:xfrm>
          <a:prstGeom prst="rect">
            <a:avLst/>
          </a:prstGeom>
        </p:spPr>
        <p:txBody>
          <a:bodyPr wrap="square" lIns="91431" tIns="45717" rIns="91431" bIns="45717">
            <a:spAutoFit/>
          </a:bodyPr>
          <a:lstStyle/>
          <a:p>
            <a:r>
              <a:rPr lang="en-US" b="1" i="1" dirty="0" smtClean="0">
                <a:solidFill>
                  <a:prstClr val="white"/>
                </a:solidFill>
              </a:rPr>
              <a:t>“</a:t>
            </a:r>
            <a:r>
              <a:rPr lang="en-US" b="1" i="1" dirty="0">
                <a:solidFill>
                  <a:srgbClr val="F3D54E"/>
                </a:solidFill>
              </a:rPr>
              <a:t>An economic system in which assets or services are shared between private individuals, either for free or for a fee, typically by means of the Internet</a:t>
            </a:r>
            <a:r>
              <a:rPr lang="en-US" b="1" i="1" dirty="0" smtClean="0">
                <a:solidFill>
                  <a:srgbClr val="F3D54E"/>
                </a:solidFill>
              </a:rPr>
              <a:t>.</a:t>
            </a:r>
            <a:r>
              <a:rPr lang="en-US" b="1" i="1" dirty="0" smtClean="0">
                <a:solidFill>
                  <a:prstClr val="white"/>
                </a:solidFill>
              </a:rPr>
              <a:t>”</a:t>
            </a:r>
          </a:p>
          <a:p>
            <a:pPr algn="r">
              <a:spcBef>
                <a:spcPts val="600"/>
              </a:spcBef>
            </a:pPr>
            <a:r>
              <a:rPr lang="en-US" i="1" dirty="0" smtClean="0">
                <a:solidFill>
                  <a:prstClr val="white"/>
                </a:solidFill>
              </a:rPr>
              <a:t> - The </a:t>
            </a:r>
            <a:r>
              <a:rPr lang="en-US" i="1" dirty="0">
                <a:solidFill>
                  <a:prstClr val="white"/>
                </a:solidFill>
              </a:rPr>
              <a:t>Oxford </a:t>
            </a:r>
            <a:r>
              <a:rPr lang="en-US" i="1" dirty="0" smtClean="0">
                <a:solidFill>
                  <a:prstClr val="white"/>
                </a:solidFill>
              </a:rPr>
              <a:t>Dictionary</a:t>
            </a:r>
            <a:endParaRPr lang="en-US" i="1" dirty="0">
              <a:solidFill>
                <a:prstClr val="white"/>
              </a:solidFill>
            </a:endParaRPr>
          </a:p>
        </p:txBody>
      </p:sp>
      <p:pic>
        <p:nvPicPr>
          <p:cNvPr id="35" name="Picture 3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5620" y="1996378"/>
            <a:ext cx="1316366" cy="568235"/>
          </a:xfrm>
          <a:prstGeom prst="rect">
            <a:avLst/>
          </a:prstGeom>
        </p:spPr>
      </p:pic>
      <p:pic>
        <p:nvPicPr>
          <p:cNvPr id="33" name="Picture 3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5620" y="2635299"/>
            <a:ext cx="1316366" cy="568233"/>
          </a:xfrm>
          <a:prstGeom prst="rect">
            <a:avLst/>
          </a:prstGeom>
        </p:spPr>
      </p:pic>
      <p:pic>
        <p:nvPicPr>
          <p:cNvPr id="30" name="Picture 2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60971" y="2635298"/>
            <a:ext cx="1316368" cy="568234"/>
          </a:xfrm>
          <a:prstGeom prst="rect">
            <a:avLst/>
          </a:prstGeom>
        </p:spPr>
      </p:pic>
      <p:pic>
        <p:nvPicPr>
          <p:cNvPr id="27" name="Picture 2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55619" y="3276951"/>
            <a:ext cx="1316368" cy="567276"/>
          </a:xfrm>
          <a:prstGeom prst="rect">
            <a:avLst/>
          </a:prstGeom>
        </p:spPr>
      </p:pic>
      <p:pic>
        <p:nvPicPr>
          <p:cNvPr id="25" name="Picture 2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158623" y="3274217"/>
            <a:ext cx="1316068" cy="568234"/>
          </a:xfrm>
          <a:prstGeom prst="rect">
            <a:avLst/>
          </a:prstGeom>
        </p:spPr>
      </p:pic>
      <p:pic>
        <p:nvPicPr>
          <p:cNvPr id="22" name="Picture 2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56525" y="3924340"/>
            <a:ext cx="1315463" cy="568234"/>
          </a:xfrm>
          <a:prstGeom prst="rect">
            <a:avLst/>
          </a:prstGeom>
        </p:spPr>
      </p:pic>
      <p:pic>
        <p:nvPicPr>
          <p:cNvPr id="17" name="Picture 16"/>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160971" y="3914094"/>
            <a:ext cx="1316367" cy="567276"/>
          </a:xfrm>
          <a:prstGeom prst="rect">
            <a:avLst/>
          </a:prstGeom>
        </p:spPr>
      </p:pic>
      <p:sp>
        <p:nvSpPr>
          <p:cNvPr id="38" name="Rectangle 37"/>
          <p:cNvSpPr/>
          <p:nvPr/>
        </p:nvSpPr>
        <p:spPr>
          <a:xfrm>
            <a:off x="5907190" y="2635300"/>
            <a:ext cx="3098769" cy="184607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31" tIns="45717" rIns="91431" bIns="45717" rtlCol="0" anchor="ctr"/>
          <a:lstStyle/>
          <a:p>
            <a:pPr algn="ctr"/>
            <a:endParaRPr lang="en-US" dirty="0">
              <a:solidFill>
                <a:srgbClr val="FFFFFF"/>
              </a:solidFill>
            </a:endParaRPr>
          </a:p>
        </p:txBody>
      </p:sp>
      <p:sp>
        <p:nvSpPr>
          <p:cNvPr id="39" name="TextBox 38"/>
          <p:cNvSpPr txBox="1"/>
          <p:nvPr/>
        </p:nvSpPr>
        <p:spPr>
          <a:xfrm>
            <a:off x="5975015" y="2991344"/>
            <a:ext cx="2815023" cy="1306853"/>
          </a:xfrm>
          <a:prstGeom prst="rect">
            <a:avLst/>
          </a:prstGeom>
          <a:noFill/>
        </p:spPr>
        <p:txBody>
          <a:bodyPr vert="horz" wrap="square" lIns="0" tIns="0" rIns="0" bIns="0" rtlCol="0">
            <a:noAutofit/>
          </a:bodyPr>
          <a:lstStyle/>
          <a:p>
            <a:pPr algn="ctr"/>
            <a:r>
              <a:rPr lang="en-GB" sz="2400" i="1" dirty="0">
                <a:solidFill>
                  <a:srgbClr val="FFFFFF"/>
                </a:solidFill>
              </a:rPr>
              <a:t> “The unstoppable rise of the </a:t>
            </a:r>
            <a:r>
              <a:rPr lang="en-GB" sz="2400" i="1" dirty="0" smtClean="0">
                <a:solidFill>
                  <a:srgbClr val="FFFFFF"/>
                </a:solidFill>
              </a:rPr>
              <a:t>Sharing </a:t>
            </a:r>
            <a:r>
              <a:rPr lang="en-GB" sz="2400" i="1" dirty="0">
                <a:solidFill>
                  <a:srgbClr val="FFFFFF"/>
                </a:solidFill>
              </a:rPr>
              <a:t>Economy”</a:t>
            </a:r>
            <a:endParaRPr lang="en-US" sz="2400" i="1" dirty="0">
              <a:solidFill>
                <a:srgbClr val="FFFFFF"/>
              </a:solidFill>
            </a:endParaRPr>
          </a:p>
        </p:txBody>
      </p:sp>
      <p:sp>
        <p:nvSpPr>
          <p:cNvPr id="5" name="Slide Number Placeholder 4"/>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7</a:t>
            </a:fld>
            <a:endParaRPr dirty="0"/>
          </a:p>
        </p:txBody>
      </p:sp>
      <p:sp>
        <p:nvSpPr>
          <p:cNvPr id="4" name="TextBox 3"/>
          <p:cNvSpPr txBox="1"/>
          <p:nvPr/>
        </p:nvSpPr>
        <p:spPr>
          <a:xfrm>
            <a:off x="1771986" y="2097418"/>
            <a:ext cx="1114236" cy="369332"/>
          </a:xfrm>
          <a:prstGeom prst="rect">
            <a:avLst/>
          </a:prstGeom>
          <a:noFill/>
        </p:spPr>
        <p:txBody>
          <a:bodyPr wrap="square" rtlCol="0">
            <a:spAutoFit/>
          </a:bodyPr>
          <a:lstStyle/>
          <a:p>
            <a:r>
              <a:rPr lang="en-GB" b="1" dirty="0">
                <a:solidFill>
                  <a:prstClr val="white"/>
                </a:solidFill>
              </a:rPr>
              <a:t>A</a:t>
            </a:r>
            <a:r>
              <a:rPr lang="en-GB" b="1" dirty="0" smtClean="0">
                <a:solidFill>
                  <a:prstClr val="white"/>
                </a:solidFill>
              </a:rPr>
              <a:t>irbnb</a:t>
            </a:r>
            <a:endParaRPr lang="en-US" b="1" dirty="0" smtClean="0">
              <a:solidFill>
                <a:prstClr val="white"/>
              </a:solidFill>
            </a:endParaRPr>
          </a:p>
        </p:txBody>
      </p:sp>
      <p:sp>
        <p:nvSpPr>
          <p:cNvPr id="32" name="TextBox 31"/>
          <p:cNvSpPr txBox="1"/>
          <p:nvPr/>
        </p:nvSpPr>
        <p:spPr>
          <a:xfrm>
            <a:off x="1771986" y="2736817"/>
            <a:ext cx="1114236" cy="369332"/>
          </a:xfrm>
          <a:prstGeom prst="rect">
            <a:avLst/>
          </a:prstGeom>
          <a:noFill/>
        </p:spPr>
        <p:txBody>
          <a:bodyPr wrap="square" rtlCol="0">
            <a:spAutoFit/>
          </a:bodyPr>
          <a:lstStyle/>
          <a:p>
            <a:r>
              <a:rPr lang="en-GB" b="1" dirty="0" smtClean="0">
                <a:solidFill>
                  <a:prstClr val="white"/>
                </a:solidFill>
              </a:rPr>
              <a:t>Uber</a:t>
            </a:r>
            <a:endParaRPr lang="en-US" b="1" dirty="0" smtClean="0">
              <a:solidFill>
                <a:prstClr val="white"/>
              </a:solidFill>
            </a:endParaRPr>
          </a:p>
        </p:txBody>
      </p:sp>
      <p:sp>
        <p:nvSpPr>
          <p:cNvPr id="34" name="TextBox 33"/>
          <p:cNvSpPr txBox="1"/>
          <p:nvPr/>
        </p:nvSpPr>
        <p:spPr>
          <a:xfrm>
            <a:off x="1771986" y="3425290"/>
            <a:ext cx="1502895" cy="338554"/>
          </a:xfrm>
          <a:prstGeom prst="rect">
            <a:avLst/>
          </a:prstGeom>
          <a:noFill/>
        </p:spPr>
        <p:txBody>
          <a:bodyPr wrap="square" rtlCol="0">
            <a:spAutoFit/>
          </a:bodyPr>
          <a:lstStyle/>
          <a:p>
            <a:r>
              <a:rPr lang="en-GB" sz="1600" b="1" dirty="0" smtClean="0">
                <a:solidFill>
                  <a:prstClr val="white"/>
                </a:solidFill>
              </a:rPr>
              <a:t>Liquidspace</a:t>
            </a:r>
            <a:endParaRPr lang="en-US" sz="1600" b="1" dirty="0" smtClean="0">
              <a:solidFill>
                <a:prstClr val="white"/>
              </a:solidFill>
            </a:endParaRPr>
          </a:p>
        </p:txBody>
      </p:sp>
      <p:sp>
        <p:nvSpPr>
          <p:cNvPr id="40" name="TextBox 39"/>
          <p:cNvSpPr txBox="1"/>
          <p:nvPr/>
        </p:nvSpPr>
        <p:spPr>
          <a:xfrm>
            <a:off x="1771986" y="4023791"/>
            <a:ext cx="1556413" cy="369332"/>
          </a:xfrm>
          <a:prstGeom prst="rect">
            <a:avLst/>
          </a:prstGeom>
          <a:noFill/>
        </p:spPr>
        <p:txBody>
          <a:bodyPr wrap="square" rtlCol="0">
            <a:spAutoFit/>
          </a:bodyPr>
          <a:lstStyle/>
          <a:p>
            <a:r>
              <a:rPr lang="en-GB" b="1" dirty="0" smtClean="0">
                <a:solidFill>
                  <a:prstClr val="white"/>
                </a:solidFill>
              </a:rPr>
              <a:t>Kickstarter</a:t>
            </a:r>
            <a:endParaRPr lang="en-US" b="1" dirty="0" smtClean="0">
              <a:solidFill>
                <a:prstClr val="white"/>
              </a:solidFill>
            </a:endParaRPr>
          </a:p>
        </p:txBody>
      </p:sp>
      <p:sp>
        <p:nvSpPr>
          <p:cNvPr id="42" name="TextBox 41"/>
          <p:cNvSpPr txBox="1"/>
          <p:nvPr/>
        </p:nvSpPr>
        <p:spPr>
          <a:xfrm>
            <a:off x="4474691" y="2739528"/>
            <a:ext cx="1114236" cy="369332"/>
          </a:xfrm>
          <a:prstGeom prst="rect">
            <a:avLst/>
          </a:prstGeom>
          <a:noFill/>
        </p:spPr>
        <p:txBody>
          <a:bodyPr wrap="square" rtlCol="0">
            <a:spAutoFit/>
          </a:bodyPr>
          <a:lstStyle/>
          <a:p>
            <a:r>
              <a:rPr lang="en-GB" b="1" dirty="0" smtClean="0">
                <a:solidFill>
                  <a:prstClr val="white"/>
                </a:solidFill>
              </a:rPr>
              <a:t>Upwork</a:t>
            </a:r>
            <a:endParaRPr lang="en-US" b="1" dirty="0" smtClean="0">
              <a:solidFill>
                <a:prstClr val="white"/>
              </a:solidFill>
            </a:endParaRPr>
          </a:p>
        </p:txBody>
      </p:sp>
      <p:sp>
        <p:nvSpPr>
          <p:cNvPr id="43" name="TextBox 42"/>
          <p:cNvSpPr txBox="1"/>
          <p:nvPr/>
        </p:nvSpPr>
        <p:spPr>
          <a:xfrm>
            <a:off x="4482430" y="3380784"/>
            <a:ext cx="1114236" cy="369332"/>
          </a:xfrm>
          <a:prstGeom prst="rect">
            <a:avLst/>
          </a:prstGeom>
          <a:noFill/>
        </p:spPr>
        <p:txBody>
          <a:bodyPr wrap="square" rtlCol="0">
            <a:spAutoFit/>
          </a:bodyPr>
          <a:lstStyle/>
          <a:p>
            <a:r>
              <a:rPr lang="en-GB" b="1" dirty="0" smtClean="0">
                <a:solidFill>
                  <a:prstClr val="white"/>
                </a:solidFill>
              </a:rPr>
              <a:t>Feastly</a:t>
            </a:r>
            <a:endParaRPr lang="en-US" b="1" dirty="0" smtClean="0">
              <a:solidFill>
                <a:prstClr val="white"/>
              </a:solidFill>
            </a:endParaRPr>
          </a:p>
        </p:txBody>
      </p:sp>
      <p:sp>
        <p:nvSpPr>
          <p:cNvPr id="44" name="TextBox 43"/>
          <p:cNvSpPr txBox="1"/>
          <p:nvPr/>
        </p:nvSpPr>
        <p:spPr>
          <a:xfrm>
            <a:off x="4482430" y="4014638"/>
            <a:ext cx="1580733" cy="338554"/>
          </a:xfrm>
          <a:prstGeom prst="rect">
            <a:avLst/>
          </a:prstGeom>
          <a:noFill/>
        </p:spPr>
        <p:txBody>
          <a:bodyPr wrap="square" rtlCol="0">
            <a:spAutoFit/>
          </a:bodyPr>
          <a:lstStyle/>
          <a:p>
            <a:r>
              <a:rPr lang="en-GB" sz="1600" b="1" dirty="0" smtClean="0">
                <a:solidFill>
                  <a:prstClr val="white"/>
                </a:solidFill>
              </a:rPr>
              <a:t>LendingClub</a:t>
            </a:r>
            <a:endParaRPr lang="en-US" sz="1600" b="1" dirty="0" smtClean="0">
              <a:solidFill>
                <a:prstClr val="white"/>
              </a:solidFill>
            </a:endParaRPr>
          </a:p>
        </p:txBody>
      </p:sp>
    </p:spTree>
    <p:extLst>
      <p:ext uri="{BB962C8B-B14F-4D97-AF65-F5344CB8AC3E}">
        <p14:creationId xmlns:p14="http://schemas.microsoft.com/office/powerpoint/2010/main" val="147946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 name="Rectangle 21"/>
          <p:cNvSpPr/>
          <p:nvPr/>
        </p:nvSpPr>
        <p:spPr>
          <a:xfrm rot="10800000">
            <a:off x="-7" y="-1"/>
            <a:ext cx="9144005" cy="1296538"/>
          </a:xfrm>
          <a:prstGeom prst="rect">
            <a:avLst/>
          </a:prstGeom>
          <a:gradFill>
            <a:gsLst>
              <a:gs pos="5500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endParaRPr lang="en-US" sz="1400" dirty="0">
              <a:solidFill>
                <a:srgbClr val="F3D54E"/>
              </a:solidFill>
            </a:endParaRPr>
          </a:p>
        </p:txBody>
      </p:sp>
      <p:sp>
        <p:nvSpPr>
          <p:cNvPr id="2" name="Title 1"/>
          <p:cNvSpPr>
            <a:spLocks noGrp="1"/>
          </p:cNvSpPr>
          <p:nvPr>
            <p:ph type="title"/>
          </p:nvPr>
        </p:nvSpPr>
        <p:spPr>
          <a:xfrm>
            <a:off x="353962" y="228525"/>
            <a:ext cx="8436076" cy="523220"/>
          </a:xfrm>
        </p:spPr>
        <p:txBody>
          <a:bodyPr/>
          <a:lstStyle/>
          <a:p>
            <a:r>
              <a:rPr lang="en-US" dirty="0" smtClean="0">
                <a:solidFill>
                  <a:schemeClr val="bg1"/>
                </a:solidFill>
              </a:rPr>
              <a:t>UBER as a Disruptor</a:t>
            </a:r>
            <a:endParaRPr lang="en-US" dirty="0">
              <a:solidFill>
                <a:schemeClr val="bg1"/>
              </a:solidFill>
            </a:endParaRPr>
          </a:p>
        </p:txBody>
      </p:sp>
      <p:sp>
        <p:nvSpPr>
          <p:cNvPr id="3" name="Text Placeholder 2"/>
          <p:cNvSpPr>
            <a:spLocks noGrp="1"/>
          </p:cNvSpPr>
          <p:nvPr>
            <p:ph type="body" sz="quarter" idx="13"/>
          </p:nvPr>
        </p:nvSpPr>
        <p:spPr>
          <a:xfrm>
            <a:off x="353962" y="4318321"/>
            <a:ext cx="6302870" cy="553998"/>
          </a:xfrm>
        </p:spPr>
        <p:txBody>
          <a:bodyPr/>
          <a:lstStyle/>
          <a:p>
            <a:r>
              <a:rPr lang="fr-FR" dirty="0" smtClean="0"/>
              <a:t>1 Source </a:t>
            </a:r>
            <a:r>
              <a:rPr lang="fr-FR" dirty="0">
                <a:hlinkClick r:id="rId3"/>
              </a:rPr>
              <a:t>http://</a:t>
            </a:r>
            <a:r>
              <a:rPr lang="fr-FR" dirty="0" smtClean="0">
                <a:hlinkClick r:id="rId3"/>
              </a:rPr>
              <a:t>www.inc.com/christine-lagorio/how-uber-hires.html</a:t>
            </a:r>
            <a:r>
              <a:rPr lang="fr-FR" dirty="0" smtClean="0"/>
              <a:t> </a:t>
            </a:r>
            <a:endParaRPr lang="fr-FR" dirty="0"/>
          </a:p>
          <a:p>
            <a:r>
              <a:rPr lang="fr-FR" dirty="0" smtClean="0"/>
              <a:t>2 Source </a:t>
            </a:r>
            <a:r>
              <a:rPr lang="fr-FR" dirty="0">
                <a:hlinkClick r:id="rId4"/>
              </a:rPr>
              <a:t>https://</a:t>
            </a:r>
            <a:r>
              <a:rPr lang="fr-FR" dirty="0" smtClean="0">
                <a:hlinkClick r:id="rId4"/>
              </a:rPr>
              <a:t>www.uber.com/cities</a:t>
            </a:r>
            <a:r>
              <a:rPr lang="fr-FR" dirty="0" smtClean="0"/>
              <a:t> </a:t>
            </a:r>
            <a:endParaRPr lang="fr-FR" dirty="0"/>
          </a:p>
          <a:p>
            <a:r>
              <a:rPr lang="fr-FR" dirty="0" smtClean="0"/>
              <a:t>3 Source </a:t>
            </a:r>
            <a:r>
              <a:rPr lang="fr-FR" dirty="0">
                <a:hlinkClick r:id="rId5"/>
              </a:rPr>
              <a:t>http://www.forbes.com/sites/chrismyers/2015/05/13/decoding-ubers-50-billion-valuation-and-what-it-means-for-you</a:t>
            </a:r>
            <a:r>
              <a:rPr lang="fr-FR" dirty="0" smtClean="0">
                <a:hlinkClick r:id="rId5"/>
              </a:rPr>
              <a:t>/</a:t>
            </a:r>
            <a:r>
              <a:rPr lang="fr-FR" dirty="0" smtClean="0"/>
              <a:t> </a:t>
            </a:r>
          </a:p>
          <a:p>
            <a:r>
              <a:rPr lang="en-GB" dirty="0"/>
              <a:t>4 Source </a:t>
            </a:r>
            <a:r>
              <a:rPr lang="en-GB" dirty="0">
                <a:hlinkClick r:id="rId6"/>
              </a:rPr>
              <a:t>http://time.com/3672852/uber-europe</a:t>
            </a:r>
            <a:r>
              <a:rPr lang="en-GB" dirty="0" smtClean="0">
                <a:hlinkClick r:id="rId6"/>
              </a:rPr>
              <a:t>/</a:t>
            </a:r>
            <a:r>
              <a:rPr lang="en-GB" dirty="0" smtClean="0"/>
              <a:t> </a:t>
            </a:r>
            <a:endParaRPr lang="en-US" dirty="0" smtClean="0"/>
          </a:p>
          <a:p>
            <a:r>
              <a:rPr lang="en-US" dirty="0" smtClean="0"/>
              <a:t>Other </a:t>
            </a:r>
            <a:r>
              <a:rPr lang="en-US" dirty="0"/>
              <a:t>names and brands may be claimed as the property of others</a:t>
            </a:r>
            <a:r>
              <a:rPr lang="en-US" dirty="0" smtClean="0"/>
              <a:t>.</a:t>
            </a:r>
            <a:endParaRPr lang="en-US" dirty="0"/>
          </a:p>
        </p:txBody>
      </p:sp>
      <p:sp>
        <p:nvSpPr>
          <p:cNvPr id="5" name="Slide Number Placeholder 4"/>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8</a:t>
            </a:fld>
            <a:endParaRPr dirty="0"/>
          </a:p>
        </p:txBody>
      </p:sp>
      <p:grpSp>
        <p:nvGrpSpPr>
          <p:cNvPr id="24" name="Group 23"/>
          <p:cNvGrpSpPr/>
          <p:nvPr/>
        </p:nvGrpSpPr>
        <p:grpSpPr>
          <a:xfrm>
            <a:off x="360523" y="1553162"/>
            <a:ext cx="12831101" cy="2682776"/>
            <a:chOff x="360523" y="1553162"/>
            <a:chExt cx="12831101" cy="2682776"/>
          </a:xfrm>
        </p:grpSpPr>
        <p:grpSp>
          <p:nvGrpSpPr>
            <p:cNvPr id="4" name="Group 3"/>
            <p:cNvGrpSpPr/>
            <p:nvPr/>
          </p:nvGrpSpPr>
          <p:grpSpPr>
            <a:xfrm>
              <a:off x="360523" y="1553162"/>
              <a:ext cx="12831101" cy="2682776"/>
              <a:chOff x="360523" y="1553162"/>
              <a:chExt cx="12831101" cy="2682776"/>
            </a:xfrm>
          </p:grpSpPr>
          <p:grpSp>
            <p:nvGrpSpPr>
              <p:cNvPr id="6" name="Group 5"/>
              <p:cNvGrpSpPr/>
              <p:nvPr/>
            </p:nvGrpSpPr>
            <p:grpSpPr>
              <a:xfrm>
                <a:off x="360523" y="1553162"/>
                <a:ext cx="12831101" cy="2682776"/>
                <a:chOff x="360516" y="1553160"/>
                <a:chExt cx="12831101" cy="2682776"/>
              </a:xfrm>
            </p:grpSpPr>
            <p:grpSp>
              <p:nvGrpSpPr>
                <p:cNvPr id="7" name="Group 6"/>
                <p:cNvGrpSpPr/>
                <p:nvPr/>
              </p:nvGrpSpPr>
              <p:grpSpPr>
                <a:xfrm>
                  <a:off x="360516" y="1553160"/>
                  <a:ext cx="12831101" cy="2682776"/>
                  <a:chOff x="4748980" y="1522164"/>
                  <a:chExt cx="12831101" cy="2682776"/>
                </a:xfrm>
              </p:grpSpPr>
              <p:grpSp>
                <p:nvGrpSpPr>
                  <p:cNvPr id="9" name="Group 8"/>
                  <p:cNvGrpSpPr/>
                  <p:nvPr/>
                </p:nvGrpSpPr>
                <p:grpSpPr>
                  <a:xfrm>
                    <a:off x="4748980" y="1522164"/>
                    <a:ext cx="4041057" cy="2682776"/>
                    <a:chOff x="4748980" y="1180531"/>
                    <a:chExt cx="4041057" cy="2682776"/>
                  </a:xfrm>
                </p:grpSpPr>
                <p:sp>
                  <p:nvSpPr>
                    <p:cNvPr id="19" name="Rectangle 18"/>
                    <p:cNvSpPr/>
                    <p:nvPr/>
                  </p:nvSpPr>
                  <p:spPr>
                    <a:xfrm flipH="1">
                      <a:off x="4748981" y="1180531"/>
                      <a:ext cx="4041056" cy="2682776"/>
                    </a:xfrm>
                    <a:prstGeom prst="rect">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868680" bIns="45720" rtlCol="0" anchor="t" anchorCtr="0"/>
                    <a:lstStyle/>
                    <a:p>
                      <a:pPr algn="ctr">
                        <a:lnSpc>
                          <a:spcPct val="85000"/>
                        </a:lnSpc>
                        <a:spcBef>
                          <a:spcPts val="300"/>
                        </a:spcBef>
                        <a:buClr>
                          <a:prstClr val="black">
                            <a:lumMod val="50000"/>
                            <a:lumOff val="50000"/>
                          </a:prstClr>
                        </a:buClr>
                      </a:pPr>
                      <a:r>
                        <a:rPr lang="en-US" sz="1400" dirty="0">
                          <a:solidFill>
                            <a:prstClr val="white"/>
                          </a:solidFill>
                        </a:rPr>
                        <a:t>Founded in 2009</a:t>
                      </a:r>
                    </a:p>
                    <a:p>
                      <a:pPr algn="ctr">
                        <a:lnSpc>
                          <a:spcPct val="85000"/>
                        </a:lnSpc>
                        <a:spcBef>
                          <a:spcPts val="300"/>
                        </a:spcBef>
                        <a:buClr>
                          <a:prstClr val="black">
                            <a:lumMod val="50000"/>
                            <a:lumOff val="50000"/>
                          </a:prstClr>
                        </a:buClr>
                      </a:pPr>
                      <a:r>
                        <a:rPr lang="en-US" sz="1400" dirty="0">
                          <a:solidFill>
                            <a:prstClr val="white"/>
                          </a:solidFill>
                        </a:rPr>
                        <a:t>Employees - ~1000</a:t>
                      </a:r>
                      <a:r>
                        <a:rPr lang="en-US" sz="1400" baseline="30000" dirty="0">
                          <a:solidFill>
                            <a:prstClr val="white"/>
                          </a:solidFill>
                        </a:rPr>
                        <a:t>1</a:t>
                      </a:r>
                    </a:p>
                    <a:p>
                      <a:pPr algn="ctr">
                        <a:lnSpc>
                          <a:spcPct val="85000"/>
                        </a:lnSpc>
                        <a:spcBef>
                          <a:spcPts val="300"/>
                        </a:spcBef>
                        <a:buClr>
                          <a:prstClr val="black">
                            <a:lumMod val="50000"/>
                            <a:lumOff val="50000"/>
                          </a:prstClr>
                        </a:buClr>
                      </a:pPr>
                      <a:r>
                        <a:rPr lang="en-US" sz="1400" dirty="0">
                          <a:solidFill>
                            <a:prstClr val="white"/>
                          </a:solidFill>
                        </a:rPr>
                        <a:t>Locations – 58 countries</a:t>
                      </a:r>
                      <a:r>
                        <a:rPr lang="en-US" sz="1400" baseline="30000" dirty="0">
                          <a:solidFill>
                            <a:prstClr val="white"/>
                          </a:solidFill>
                        </a:rPr>
                        <a:t>2</a:t>
                      </a:r>
                      <a:r>
                        <a:rPr lang="en-US" sz="1400" dirty="0">
                          <a:solidFill>
                            <a:prstClr val="white"/>
                          </a:solidFill>
                        </a:rPr>
                        <a:t> </a:t>
                      </a:r>
                    </a:p>
                    <a:p>
                      <a:pPr algn="ctr">
                        <a:lnSpc>
                          <a:spcPct val="85000"/>
                        </a:lnSpc>
                        <a:spcBef>
                          <a:spcPts val="300"/>
                        </a:spcBef>
                        <a:buClr>
                          <a:prstClr val="black">
                            <a:lumMod val="50000"/>
                            <a:lumOff val="50000"/>
                          </a:prstClr>
                        </a:buClr>
                      </a:pPr>
                      <a:r>
                        <a:rPr lang="en-US" sz="2000" b="1" dirty="0">
                          <a:solidFill>
                            <a:srgbClr val="F3D54E"/>
                          </a:solidFill>
                        </a:rPr>
                        <a:t>Valuation ~$50Bn</a:t>
                      </a:r>
                      <a:r>
                        <a:rPr lang="en-US" sz="2000" b="1" baseline="30000" dirty="0">
                          <a:solidFill>
                            <a:srgbClr val="F3D54E"/>
                          </a:solidFill>
                        </a:rPr>
                        <a:t>3</a:t>
                      </a:r>
                    </a:p>
                  </p:txBody>
                </p:sp>
                <p:sp>
                  <p:nvSpPr>
                    <p:cNvPr id="20" name="Rectangle 19"/>
                    <p:cNvSpPr/>
                    <p:nvPr/>
                  </p:nvSpPr>
                  <p:spPr>
                    <a:xfrm>
                      <a:off x="4748980" y="3302000"/>
                      <a:ext cx="4041057" cy="561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n-US" sz="3600" b="1" dirty="0">
                          <a:solidFill>
                            <a:srgbClr val="003C71">
                              <a:alpha val="90000"/>
                            </a:srgbClr>
                          </a:solidFill>
                          <a:latin typeface="Intel Clear Pro"/>
                        </a:rPr>
                        <a:t>Sharing Business</a:t>
                      </a:r>
                    </a:p>
                  </p:txBody>
                </p:sp>
              </p:grpSp>
              <p:grpSp>
                <p:nvGrpSpPr>
                  <p:cNvPr id="10" name="Group 9"/>
                  <p:cNvGrpSpPr/>
                  <p:nvPr/>
                </p:nvGrpSpPr>
                <p:grpSpPr>
                  <a:xfrm>
                    <a:off x="9144001" y="1522164"/>
                    <a:ext cx="4041057" cy="2682776"/>
                    <a:chOff x="9206971" y="1180531"/>
                    <a:chExt cx="4041057" cy="2682776"/>
                  </a:xfrm>
                </p:grpSpPr>
                <p:sp>
                  <p:nvSpPr>
                    <p:cNvPr id="15" name="Rectangle 14"/>
                    <p:cNvSpPr/>
                    <p:nvPr/>
                  </p:nvSpPr>
                  <p:spPr>
                    <a:xfrm>
                      <a:off x="9206971" y="1180531"/>
                      <a:ext cx="4041057" cy="2682776"/>
                    </a:xfrm>
                    <a:prstGeom prst="rect">
                      <a:avLst/>
                    </a:prstGeom>
                    <a:blipFill>
                      <a:blip r:embed="rId8"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868680" bIns="45720" rtlCol="0" anchor="t" anchorCtr="0"/>
                    <a:lstStyle/>
                    <a:p>
                      <a:pPr algn="ctr">
                        <a:lnSpc>
                          <a:spcPct val="85000"/>
                        </a:lnSpc>
                        <a:spcBef>
                          <a:spcPts val="300"/>
                        </a:spcBef>
                        <a:buClr>
                          <a:prstClr val="black">
                            <a:lumMod val="50000"/>
                            <a:lumOff val="50000"/>
                          </a:prstClr>
                        </a:buClr>
                      </a:pPr>
                      <a:endParaRPr lang="en-US" sz="2000" b="1" dirty="0">
                        <a:solidFill>
                          <a:srgbClr val="FFA300"/>
                        </a:solidFill>
                      </a:endParaRPr>
                    </a:p>
                  </p:txBody>
                </p:sp>
                <p:sp>
                  <p:nvSpPr>
                    <p:cNvPr id="17" name="Rectangle 16"/>
                    <p:cNvSpPr/>
                    <p:nvPr/>
                  </p:nvSpPr>
                  <p:spPr>
                    <a:xfrm>
                      <a:off x="10636691" y="1802349"/>
                      <a:ext cx="2484913" cy="14415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i="1" dirty="0">
                          <a:solidFill>
                            <a:prstClr val="white"/>
                          </a:solidFill>
                        </a:rPr>
                        <a:t>“Uber …will eventually be cheaper to use than owning a vehicle”</a:t>
                      </a:r>
                    </a:p>
                    <a:p>
                      <a:endParaRPr lang="en-US" sz="1200" i="1" dirty="0">
                        <a:solidFill>
                          <a:prstClr val="white"/>
                        </a:solidFill>
                      </a:endParaRPr>
                    </a:p>
                    <a:p>
                      <a:r>
                        <a:rPr lang="en-US" sz="1200" i="1" dirty="0">
                          <a:solidFill>
                            <a:prstClr val="white"/>
                          </a:solidFill>
                        </a:rPr>
                        <a:t>“Uber plans to take 400,000 personal vehicles off the road and create 50,000 jobs in Europe this year” </a:t>
                      </a:r>
                      <a:r>
                        <a:rPr lang="en-US" sz="1200" i="1" baseline="30000" dirty="0" smtClean="0">
                          <a:solidFill>
                            <a:prstClr val="white"/>
                          </a:solidFill>
                        </a:rPr>
                        <a:t>4</a:t>
                      </a:r>
                      <a:endParaRPr lang="en-US" sz="1200" i="1" baseline="30000" dirty="0">
                        <a:solidFill>
                          <a:prstClr val="white"/>
                        </a:solidFill>
                      </a:endParaRPr>
                    </a:p>
                    <a:p>
                      <a:pPr algn="r"/>
                      <a:r>
                        <a:rPr lang="en-US" sz="1200" dirty="0">
                          <a:solidFill>
                            <a:prstClr val="white"/>
                          </a:solidFill>
                        </a:rPr>
                        <a:t>- Travis Kalanick</a:t>
                      </a:r>
                    </a:p>
                  </p:txBody>
                </p:sp>
              </p:grpSp>
              <p:grpSp>
                <p:nvGrpSpPr>
                  <p:cNvPr id="11" name="Group 10"/>
                  <p:cNvGrpSpPr/>
                  <p:nvPr/>
                </p:nvGrpSpPr>
                <p:grpSpPr>
                  <a:xfrm>
                    <a:off x="13539022" y="1522164"/>
                    <a:ext cx="4041059" cy="2682776"/>
                    <a:chOff x="5631060" y="1638299"/>
                    <a:chExt cx="3156878" cy="2022159"/>
                  </a:xfrm>
                </p:grpSpPr>
                <p:pic>
                  <p:nvPicPr>
                    <p:cNvPr id="12" name="Pictur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31060" y="1638300"/>
                      <a:ext cx="3156878" cy="2022158"/>
                    </a:xfrm>
                    <a:prstGeom prst="rect">
                      <a:avLst/>
                    </a:prstGeom>
                  </p:spPr>
                </p:pic>
                <p:sp>
                  <p:nvSpPr>
                    <p:cNvPr id="13" name="Rectangle 12"/>
                    <p:cNvSpPr/>
                    <p:nvPr/>
                  </p:nvSpPr>
                  <p:spPr>
                    <a:xfrm>
                      <a:off x="5631060" y="1638299"/>
                      <a:ext cx="3156878" cy="2022159"/>
                    </a:xfrm>
                    <a:prstGeom prst="rect">
                      <a:avLst/>
                    </a:prstGeom>
                    <a:gradFill flip="none" rotWithShape="1">
                      <a:gsLst>
                        <a:gs pos="0">
                          <a:schemeClr val="tx2">
                            <a:lumMod val="64000"/>
                          </a:schemeClr>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nchorCtr="0"/>
                    <a:lstStyle/>
                    <a:p>
                      <a:r>
                        <a:rPr lang="en-US" spc="-40" dirty="0">
                          <a:solidFill>
                            <a:prstClr val="white"/>
                          </a:solidFill>
                        </a:rPr>
                        <a:t>Shared, autonomous vehicles could reduce new car sales 40% over </a:t>
                      </a:r>
                      <a:r>
                        <a:rPr lang="en-US" spc="-40" dirty="0" smtClean="0">
                          <a:solidFill>
                            <a:prstClr val="white"/>
                          </a:solidFill>
                        </a:rPr>
                        <a:t/>
                      </a:r>
                      <a:br>
                        <a:rPr lang="en-US" spc="-40" dirty="0" smtClean="0">
                          <a:solidFill>
                            <a:prstClr val="white"/>
                          </a:solidFill>
                        </a:rPr>
                      </a:br>
                      <a:r>
                        <a:rPr lang="en-US" spc="-40" dirty="0" smtClean="0">
                          <a:solidFill>
                            <a:prstClr val="white"/>
                          </a:solidFill>
                        </a:rPr>
                        <a:t>next </a:t>
                      </a:r>
                      <a:r>
                        <a:rPr lang="en-US" spc="-40" dirty="0">
                          <a:solidFill>
                            <a:prstClr val="white"/>
                          </a:solidFill>
                        </a:rPr>
                        <a:t>25 years. </a:t>
                      </a:r>
                      <a:r>
                        <a:rPr lang="en-US" i="1" spc="-40" dirty="0">
                          <a:solidFill>
                            <a:prstClr val="white"/>
                          </a:solidFill>
                        </a:rPr>
                        <a:t>– Barclays</a:t>
                      </a:r>
                      <a:r>
                        <a:rPr lang="en-US" sz="1200" i="1" spc="-40" baseline="50000" dirty="0">
                          <a:solidFill>
                            <a:prstClr val="white"/>
                          </a:solidFill>
                        </a:rPr>
                        <a:t>1</a:t>
                      </a:r>
                    </a:p>
                  </p:txBody>
                </p:sp>
                <p:sp>
                  <p:nvSpPr>
                    <p:cNvPr id="14" name="TextBox 13"/>
                    <p:cNvSpPr txBox="1"/>
                    <p:nvPr/>
                  </p:nvSpPr>
                  <p:spPr>
                    <a:xfrm>
                      <a:off x="5980109" y="2821244"/>
                      <a:ext cx="2623189" cy="626369"/>
                    </a:xfrm>
                    <a:prstGeom prst="rect">
                      <a:avLst/>
                    </a:prstGeom>
                    <a:noFill/>
                  </p:spPr>
                  <p:txBody>
                    <a:bodyPr wrap="square" rtlCol="0">
                      <a:spAutoFit/>
                    </a:bodyPr>
                    <a:lstStyle/>
                    <a:p>
                      <a:pPr algn="ctr"/>
                      <a:r>
                        <a:rPr lang="en-GB" sz="2400" dirty="0">
                          <a:solidFill>
                            <a:prstClr val="white"/>
                          </a:solidFill>
                        </a:rPr>
                        <a:t>Have we reached “Peak Car” ?</a:t>
                      </a:r>
                      <a:endParaRPr lang="en-US" sz="2400" dirty="0">
                        <a:solidFill>
                          <a:prstClr val="white"/>
                        </a:solidFill>
                      </a:endParaRPr>
                    </a:p>
                  </p:txBody>
                </p:sp>
              </p:grpSp>
            </p:grpSp>
            <p:sp>
              <p:nvSpPr>
                <p:cNvPr id="8" name="TextBox 7"/>
                <p:cNvSpPr txBox="1"/>
                <p:nvPr/>
              </p:nvSpPr>
              <p:spPr>
                <a:xfrm>
                  <a:off x="9252145" y="4012995"/>
                  <a:ext cx="2192996" cy="163502"/>
                </a:xfrm>
                <a:prstGeom prst="rect">
                  <a:avLst/>
                </a:prstGeom>
                <a:noFill/>
              </p:spPr>
              <p:txBody>
                <a:bodyPr vert="horz" wrap="square" lIns="0" tIns="0" rIns="0" bIns="0" rtlCol="0">
                  <a:noAutofit/>
                </a:bodyPr>
                <a:lstStyle/>
                <a:p>
                  <a:r>
                    <a:rPr lang="en-GB" sz="800" dirty="0">
                      <a:solidFill>
                        <a:prstClr val="white"/>
                      </a:solidFill>
                    </a:rPr>
                    <a:t>1. Source: http://fortune.com/tag/barclays</a:t>
                  </a:r>
                  <a:r>
                    <a:rPr lang="en-GB" sz="800" dirty="0">
                      <a:solidFill>
                        <a:prstClr val="black">
                          <a:lumMod val="65000"/>
                          <a:lumOff val="35000"/>
                        </a:prstClr>
                      </a:solidFill>
                    </a:rPr>
                    <a:t>/</a:t>
                  </a:r>
                  <a:endParaRPr lang="en-US" sz="800" dirty="0">
                    <a:solidFill>
                      <a:prstClr val="black">
                        <a:lumMod val="65000"/>
                        <a:lumOff val="35000"/>
                      </a:prstClr>
                    </a:solidFill>
                  </a:endParaRPr>
                </a:p>
              </p:txBody>
            </p:sp>
          </p:grpSp>
          <p:sp>
            <p:nvSpPr>
              <p:cNvPr id="23" name="TextBox 22"/>
              <p:cNvSpPr txBox="1"/>
              <p:nvPr/>
            </p:nvSpPr>
            <p:spPr>
              <a:xfrm>
                <a:off x="892102" y="1740927"/>
                <a:ext cx="2875484" cy="584775"/>
              </a:xfrm>
              <a:prstGeom prst="rect">
                <a:avLst/>
              </a:prstGeom>
              <a:noFill/>
            </p:spPr>
            <p:txBody>
              <a:bodyPr wrap="square" rtlCol="0">
                <a:spAutoFit/>
              </a:bodyPr>
              <a:lstStyle/>
              <a:p>
                <a:pPr algn="ctr"/>
                <a:r>
                  <a:rPr lang="en-GB" sz="3200" b="1" dirty="0" smtClean="0">
                    <a:solidFill>
                      <a:prstClr val="white"/>
                    </a:solidFill>
                    <a:latin typeface="Intel Clear Light" panose="020B0404020203020204" pitchFamily="34" charset="0"/>
                  </a:rPr>
                  <a:t>U   B   E   R</a:t>
                </a:r>
                <a:endParaRPr lang="en-US" sz="3200" b="1" dirty="0" smtClean="0">
                  <a:solidFill>
                    <a:prstClr val="white"/>
                  </a:solidFill>
                  <a:latin typeface="Intel Clear Light" panose="020B0404020203020204" pitchFamily="34" charset="0"/>
                </a:endParaRPr>
              </a:p>
            </p:txBody>
          </p:sp>
        </p:grpSp>
        <p:pic>
          <p:nvPicPr>
            <p:cNvPr id="3074" name="Picture 2" descr="man-using-mobile-device-by-his-car.jpg"/>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l="20527" r="12909"/>
            <a:stretch/>
          </p:blipFill>
          <p:spPr bwMode="auto">
            <a:xfrm>
              <a:off x="4883159" y="2174980"/>
              <a:ext cx="1302105" cy="13032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0272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22222E-6 -4.32099E-6 L -0.48264 0.00062 " pathEditMode="relative" rAng="0" ptsTypes="AA">
                                      <p:cBhvr>
                                        <p:cTn id="6" dur="2000" fill="hold"/>
                                        <p:tgtEl>
                                          <p:spTgt spid="24"/>
                                        </p:tgtEl>
                                        <p:attrNameLst>
                                          <p:attrName>ppt_x</p:attrName>
                                          <p:attrName>ppt_y</p:attrName>
                                        </p:attrNameLst>
                                      </p:cBhvr>
                                      <p:rCtr x="-24132"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 name="Rectangle 12"/>
          <p:cNvSpPr/>
          <p:nvPr/>
        </p:nvSpPr>
        <p:spPr>
          <a:xfrm rot="10800000">
            <a:off x="-7" y="-1"/>
            <a:ext cx="9144005" cy="1296538"/>
          </a:xfrm>
          <a:prstGeom prst="rect">
            <a:avLst/>
          </a:prstGeom>
          <a:gradFill>
            <a:gsLst>
              <a:gs pos="55000">
                <a:schemeClr val="tx1">
                  <a:alpha val="65000"/>
                </a:schemeClr>
              </a:gs>
              <a:gs pos="10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0"/>
          <a:lstStyle/>
          <a:p>
            <a:pPr algn="ctr"/>
            <a:endParaRPr lang="en-US" sz="1400" dirty="0">
              <a:solidFill>
                <a:srgbClr val="F3D54E"/>
              </a:solidFill>
            </a:endParaRPr>
          </a:p>
        </p:txBody>
      </p:sp>
      <p:sp>
        <p:nvSpPr>
          <p:cNvPr id="3" name="Title 2"/>
          <p:cNvSpPr>
            <a:spLocks noGrp="1"/>
          </p:cNvSpPr>
          <p:nvPr>
            <p:ph type="title"/>
          </p:nvPr>
        </p:nvSpPr>
        <p:spPr/>
        <p:txBody>
          <a:bodyPr/>
          <a:lstStyle/>
          <a:p>
            <a:r>
              <a:rPr lang="en-GB" dirty="0" smtClean="0">
                <a:solidFill>
                  <a:schemeClr val="bg1"/>
                </a:solidFill>
              </a:rPr>
              <a:t>And… It’s Not Without Its Teething Troubles</a:t>
            </a:r>
            <a:endParaRPr lang="en-US" dirty="0">
              <a:solidFill>
                <a:schemeClr val="bg1"/>
              </a:solidFill>
            </a:endParaRPr>
          </a:p>
        </p:txBody>
      </p:sp>
      <p:sp>
        <p:nvSpPr>
          <p:cNvPr id="16" name="Text Placeholder 15"/>
          <p:cNvSpPr>
            <a:spLocks noGrp="1"/>
          </p:cNvSpPr>
          <p:nvPr>
            <p:ph type="body" sz="quarter" idx="13"/>
          </p:nvPr>
        </p:nvSpPr>
        <p:spPr/>
        <p:txBody>
          <a:bodyPr/>
          <a:lstStyle/>
          <a:p>
            <a:endParaRPr lang="en-US" dirty="0" smtClean="0"/>
          </a:p>
          <a:p>
            <a:r>
              <a:rPr lang="en-GB" dirty="0" smtClean="0"/>
              <a:t>1 Source </a:t>
            </a:r>
            <a:r>
              <a:rPr lang="en-GB" dirty="0" smtClean="0">
                <a:hlinkClick r:id="rId3"/>
              </a:rPr>
              <a:t>http://time.com/3686877/uber-lyft-sharing-economy/</a:t>
            </a:r>
            <a:r>
              <a:rPr lang="en-GB" dirty="0" smtClean="0"/>
              <a:t> </a:t>
            </a:r>
          </a:p>
          <a:p>
            <a:r>
              <a:rPr lang="en-GB" dirty="0" smtClean="0"/>
              <a:t>2 Source </a:t>
            </a:r>
            <a:r>
              <a:rPr lang="en-GB" dirty="0" smtClean="0">
                <a:hlinkClick r:id="rId4"/>
              </a:rPr>
              <a:t>http://www.equaltimes.org/uber-la-cara-mezquina-de-la?lang=en#.Ve2AVvlVj3Y</a:t>
            </a:r>
            <a:r>
              <a:rPr lang="en-GB" dirty="0" smtClean="0"/>
              <a:t> </a:t>
            </a:r>
            <a:endParaRPr lang="en-US" dirty="0" smtClean="0"/>
          </a:p>
          <a:p>
            <a:r>
              <a:rPr lang="en-US" dirty="0" smtClean="0"/>
              <a:t>Other names and brands may be claimed as the property of others.</a:t>
            </a:r>
            <a:endParaRPr lang="en-US" dirty="0"/>
          </a:p>
        </p:txBody>
      </p:sp>
      <p:sp>
        <p:nvSpPr>
          <p:cNvPr id="6" name="Slide Number Placeholder 5"/>
          <p:cNvSpPr>
            <a:spLocks noGrp="1"/>
          </p:cNvSpPr>
          <p:nvPr>
            <p:ph type="sldNum" sz="quarter" idx="14"/>
          </p:nvPr>
        </p:nvSpPr>
        <p:spPr/>
        <p:txBody>
          <a:bodyPr/>
          <a:lstStyle/>
          <a:p>
            <a:fld id="{FD44707B-D922-47D5-BD24-D96E91B70543}" type="slidenum">
              <a:rPr lang="en-US" smtClean="0"/>
              <a:pPr/>
              <a:t>9</a:t>
            </a:fld>
            <a:endParaRPr lang="en-US" dirty="0"/>
          </a:p>
        </p:txBody>
      </p:sp>
      <p:pic>
        <p:nvPicPr>
          <p:cNvPr id="4" name="Picture 3"/>
          <p:cNvPicPr>
            <a:picLocks noChangeAspect="1"/>
          </p:cNvPicPr>
          <p:nvPr/>
        </p:nvPicPr>
        <p:blipFill>
          <a:blip r:embed="rId5"/>
          <a:stretch>
            <a:fillRect/>
          </a:stretch>
        </p:blipFill>
        <p:spPr>
          <a:xfrm>
            <a:off x="353962" y="884232"/>
            <a:ext cx="2643431" cy="3517900"/>
          </a:xfrm>
          <a:prstGeom prst="rect">
            <a:avLst/>
          </a:prstGeom>
        </p:spPr>
      </p:pic>
      <p:sp>
        <p:nvSpPr>
          <p:cNvPr id="15" name="TextBox 14"/>
          <p:cNvSpPr txBox="1"/>
          <p:nvPr/>
        </p:nvSpPr>
        <p:spPr>
          <a:xfrm>
            <a:off x="6484985" y="823124"/>
            <a:ext cx="2363359" cy="646331"/>
          </a:xfrm>
          <a:prstGeom prst="rect">
            <a:avLst/>
          </a:prstGeom>
          <a:noFill/>
        </p:spPr>
        <p:txBody>
          <a:bodyPr wrap="square" rtlCol="0">
            <a:spAutoFit/>
          </a:bodyPr>
          <a:lstStyle/>
          <a:p>
            <a:r>
              <a:rPr lang="en-US" dirty="0" smtClean="0">
                <a:solidFill>
                  <a:srgbClr val="F3D54E"/>
                </a:solidFill>
              </a:rPr>
              <a:t>Hot </a:t>
            </a:r>
            <a:r>
              <a:rPr lang="en-US" dirty="0">
                <a:solidFill>
                  <a:srgbClr val="F3D54E"/>
                </a:solidFill>
              </a:rPr>
              <a:t>areas for </a:t>
            </a:r>
            <a:r>
              <a:rPr lang="en-US" dirty="0" smtClean="0">
                <a:solidFill>
                  <a:srgbClr val="F3D54E"/>
                </a:solidFill>
              </a:rPr>
              <a:t>debate…</a:t>
            </a:r>
            <a:endParaRPr lang="en-US" dirty="0">
              <a:solidFill>
                <a:srgbClr val="F3D54E"/>
              </a:solidFill>
            </a:endParaRPr>
          </a:p>
        </p:txBody>
      </p:sp>
      <p:sp>
        <p:nvSpPr>
          <p:cNvPr id="18" name="Rectangle 17"/>
          <p:cNvSpPr/>
          <p:nvPr/>
        </p:nvSpPr>
        <p:spPr>
          <a:xfrm>
            <a:off x="6484985" y="1646883"/>
            <a:ext cx="2207010" cy="2062103"/>
          </a:xfrm>
          <a:prstGeom prst="rect">
            <a:avLst/>
          </a:prstGeom>
        </p:spPr>
        <p:txBody>
          <a:bodyPr numCol="1">
            <a:spAutoFit/>
          </a:bodyPr>
          <a:lstStyle/>
          <a:p>
            <a:pPr marL="171450" indent="-171450">
              <a:buFont typeface="Wingdings" panose="05000000000000000000" pitchFamily="2" charset="2"/>
              <a:buChar char="§"/>
            </a:pPr>
            <a:r>
              <a:rPr lang="en-US" sz="1600" dirty="0">
                <a:solidFill>
                  <a:prstClr val="white"/>
                </a:solidFill>
              </a:rPr>
              <a:t>Regulation</a:t>
            </a:r>
          </a:p>
          <a:p>
            <a:pPr marL="171450" indent="-171450">
              <a:buFont typeface="Wingdings" panose="05000000000000000000" pitchFamily="2" charset="2"/>
              <a:buChar char="§"/>
            </a:pPr>
            <a:r>
              <a:rPr lang="en-US" sz="1600" dirty="0">
                <a:solidFill>
                  <a:prstClr val="white"/>
                </a:solidFill>
              </a:rPr>
              <a:t>Legal</a:t>
            </a:r>
          </a:p>
          <a:p>
            <a:pPr marL="171450" indent="-171450">
              <a:buFont typeface="Wingdings" panose="05000000000000000000" pitchFamily="2" charset="2"/>
              <a:buChar char="§"/>
            </a:pPr>
            <a:r>
              <a:rPr lang="en-US" sz="1600" dirty="0">
                <a:solidFill>
                  <a:prstClr val="white"/>
                </a:solidFill>
              </a:rPr>
              <a:t>Tax</a:t>
            </a:r>
          </a:p>
          <a:p>
            <a:pPr marL="171450" indent="-171450">
              <a:buFont typeface="Wingdings" panose="05000000000000000000" pitchFamily="2" charset="2"/>
              <a:buChar char="§"/>
            </a:pPr>
            <a:r>
              <a:rPr lang="en-US" sz="1600" dirty="0">
                <a:solidFill>
                  <a:prstClr val="white"/>
                </a:solidFill>
              </a:rPr>
              <a:t>Public </a:t>
            </a:r>
            <a:r>
              <a:rPr lang="en-US" sz="1600" dirty="0" smtClean="0">
                <a:solidFill>
                  <a:prstClr val="white"/>
                </a:solidFill>
              </a:rPr>
              <a:t>Safety</a:t>
            </a:r>
          </a:p>
          <a:p>
            <a:pPr marL="171450" indent="-171450">
              <a:buFont typeface="Wingdings" panose="05000000000000000000" pitchFamily="2" charset="2"/>
              <a:buChar char="§"/>
            </a:pPr>
            <a:r>
              <a:rPr lang="en-US" sz="1600" dirty="0">
                <a:solidFill>
                  <a:prstClr val="white"/>
                </a:solidFill>
              </a:rPr>
              <a:t>Insurance</a:t>
            </a:r>
          </a:p>
          <a:p>
            <a:pPr marL="171450" indent="-171450">
              <a:buFont typeface="Wingdings" panose="05000000000000000000" pitchFamily="2" charset="2"/>
              <a:buChar char="§"/>
            </a:pPr>
            <a:r>
              <a:rPr lang="en-US" sz="1600" dirty="0">
                <a:solidFill>
                  <a:prstClr val="white"/>
                </a:solidFill>
              </a:rPr>
              <a:t>Social Acceptance</a:t>
            </a:r>
          </a:p>
          <a:p>
            <a:pPr marL="171450" indent="-171450">
              <a:buFont typeface="Wingdings" panose="05000000000000000000" pitchFamily="2" charset="2"/>
              <a:buChar char="§"/>
            </a:pPr>
            <a:r>
              <a:rPr lang="en-US" sz="1600" dirty="0">
                <a:solidFill>
                  <a:prstClr val="white"/>
                </a:solidFill>
              </a:rPr>
              <a:t>Data Protection</a:t>
            </a:r>
          </a:p>
          <a:p>
            <a:pPr marL="171450" indent="-171450">
              <a:buFont typeface="Wingdings" panose="05000000000000000000" pitchFamily="2" charset="2"/>
              <a:buChar char="§"/>
            </a:pPr>
            <a:r>
              <a:rPr lang="en-US" sz="1600" dirty="0">
                <a:solidFill>
                  <a:prstClr val="white"/>
                </a:solidFill>
              </a:rPr>
              <a:t>Data </a:t>
            </a:r>
            <a:r>
              <a:rPr lang="en-US" sz="1600" dirty="0" smtClean="0">
                <a:solidFill>
                  <a:prstClr val="white"/>
                </a:solidFill>
              </a:rPr>
              <a:t>Privacy</a:t>
            </a:r>
            <a:endParaRPr lang="en-US" sz="1600" dirty="0">
              <a:solidFill>
                <a:prstClr val="white"/>
              </a:solidFill>
            </a:endParaRPr>
          </a:p>
        </p:txBody>
      </p:sp>
      <p:grpSp>
        <p:nvGrpSpPr>
          <p:cNvPr id="8" name="Group 7"/>
          <p:cNvGrpSpPr/>
          <p:nvPr/>
        </p:nvGrpSpPr>
        <p:grpSpPr>
          <a:xfrm>
            <a:off x="3140015" y="909312"/>
            <a:ext cx="3217373" cy="3492820"/>
            <a:chOff x="6991350" y="1052477"/>
            <a:chExt cx="1798688" cy="1661749"/>
          </a:xfrm>
        </p:grpSpPr>
        <p:sp>
          <p:nvSpPr>
            <p:cNvPr id="14" name="Rectangle 13"/>
            <p:cNvSpPr/>
            <p:nvPr/>
          </p:nvSpPr>
          <p:spPr>
            <a:xfrm>
              <a:off x="6991350" y="1052477"/>
              <a:ext cx="1798688" cy="16617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141265" y="1177874"/>
              <a:ext cx="1498859" cy="1410954"/>
            </a:xfrm>
            <a:prstGeom prst="rect">
              <a:avLst/>
            </a:prstGeom>
          </p:spPr>
        </p:pic>
      </p:grpSp>
      <p:sp>
        <p:nvSpPr>
          <p:cNvPr id="2" name="TextBox 1"/>
          <p:cNvSpPr txBox="1"/>
          <p:nvPr/>
        </p:nvSpPr>
        <p:spPr>
          <a:xfrm>
            <a:off x="2828200" y="637560"/>
            <a:ext cx="481009" cy="307777"/>
          </a:xfrm>
          <a:prstGeom prst="rect">
            <a:avLst/>
          </a:prstGeom>
          <a:noFill/>
        </p:spPr>
        <p:txBody>
          <a:bodyPr wrap="square" rtlCol="0">
            <a:spAutoFit/>
          </a:bodyPr>
          <a:lstStyle/>
          <a:p>
            <a:r>
              <a:rPr lang="en-GB" sz="1400" dirty="0">
                <a:solidFill>
                  <a:prstClr val="white"/>
                </a:solidFill>
              </a:rPr>
              <a:t>1</a:t>
            </a:r>
            <a:endParaRPr lang="en-US" dirty="0" smtClean="0">
              <a:solidFill>
                <a:prstClr val="white"/>
              </a:solidFill>
            </a:endParaRPr>
          </a:p>
        </p:txBody>
      </p:sp>
      <p:sp>
        <p:nvSpPr>
          <p:cNvPr id="17" name="TextBox 16"/>
          <p:cNvSpPr txBox="1"/>
          <p:nvPr/>
        </p:nvSpPr>
        <p:spPr>
          <a:xfrm>
            <a:off x="6198876" y="651396"/>
            <a:ext cx="481009" cy="307777"/>
          </a:xfrm>
          <a:prstGeom prst="rect">
            <a:avLst/>
          </a:prstGeom>
          <a:noFill/>
        </p:spPr>
        <p:txBody>
          <a:bodyPr wrap="square" rtlCol="0">
            <a:spAutoFit/>
          </a:bodyPr>
          <a:lstStyle/>
          <a:p>
            <a:r>
              <a:rPr lang="en-GB" sz="1400" dirty="0">
                <a:solidFill>
                  <a:prstClr val="white"/>
                </a:solidFill>
              </a:rPr>
              <a:t>2</a:t>
            </a:r>
            <a:endParaRPr lang="en-US" dirty="0" smtClean="0">
              <a:solidFill>
                <a:prstClr val="white"/>
              </a:solidFill>
            </a:endParaRPr>
          </a:p>
        </p:txBody>
      </p:sp>
    </p:spTree>
    <p:extLst>
      <p:ext uri="{BB962C8B-B14F-4D97-AF65-F5344CB8AC3E}">
        <p14:creationId xmlns:p14="http://schemas.microsoft.com/office/powerpoint/2010/main" val="104171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OFFISYNC_SLIDE_GUID" val="a09f254c-af9a-4ade-9498-8e71e14ccd66"/>
</p:tagLst>
</file>

<file path=ppt/tags/tag2.xml><?xml version="1.0" encoding="utf-8"?>
<p:tagLst xmlns:a="http://schemas.openxmlformats.org/drawingml/2006/main" xmlns:r="http://schemas.openxmlformats.org/officeDocument/2006/relationships" xmlns:p="http://schemas.openxmlformats.org/presentationml/2006/main">
  <p:tag name="OFFISYNC_SLIDE_GUID" val="d8cedc98-0c6f-40d2-98a3-07b3492cb6ba"/>
</p:tagLst>
</file>

<file path=ppt/tags/tag3.xml><?xml version="1.0" encoding="utf-8"?>
<p:tagLst xmlns:a="http://schemas.openxmlformats.org/drawingml/2006/main" xmlns:r="http://schemas.openxmlformats.org/officeDocument/2006/relationships" xmlns:p="http://schemas.openxmlformats.org/presentationml/2006/main">
  <p:tag name="OFFISYNC_SLIDE_GUID" val="d4950a6c-656b-41f7-b8d0-1cf91a4ba122"/>
</p:tagLst>
</file>

<file path=ppt/tags/tag4.xml><?xml version="1.0" encoding="utf-8"?>
<p:tagLst xmlns:a="http://schemas.openxmlformats.org/drawingml/2006/main" xmlns:r="http://schemas.openxmlformats.org/officeDocument/2006/relationships" xmlns:p="http://schemas.openxmlformats.org/presentationml/2006/main">
  <p:tag name="OFFISYNC_SLIDE_GUID" val="d2749413-457e-488c-bf49-4f50dade1f38"/>
</p:tagLst>
</file>

<file path=ppt/tags/tag5.xml><?xml version="1.0" encoding="utf-8"?>
<p:tagLst xmlns:a="http://schemas.openxmlformats.org/drawingml/2006/main" xmlns:r="http://schemas.openxmlformats.org/officeDocument/2006/relationships" xmlns:p="http://schemas.openxmlformats.org/presentationml/2006/main">
  <p:tag name="OFFISYNC_SLIDE_GUID" val="6faab418-3cc4-4d52-8984-5726c217f8e7"/>
</p:tagLst>
</file>

<file path=ppt/tags/tag6.xml><?xml version="1.0" encoding="utf-8"?>
<p:tagLst xmlns:a="http://schemas.openxmlformats.org/drawingml/2006/main" xmlns:r="http://schemas.openxmlformats.org/officeDocument/2006/relationships" xmlns:p="http://schemas.openxmlformats.org/presentationml/2006/main">
  <p:tag name="OFFISYNC_SLIDE_GUID" val="0cab0e20-f8eb-4827-9040-a26b6a310d1f"/>
</p:tagLst>
</file>

<file path=ppt/theme/theme1.xml><?xml version="1.0" encoding="utf-8"?>
<a:theme xmlns:a="http://schemas.openxmlformats.org/drawingml/2006/main" name="Intel 20150623">
  <a:themeElements>
    <a:clrScheme name="Intel newest">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71C5"/>
      </a:hlink>
      <a:folHlink>
        <a:srgbClr val="00AEEF"/>
      </a:folHlink>
    </a:clrScheme>
    <a:fontScheme name="Custom 47">
      <a:majorFont>
        <a:latin typeface="Intel Clear Pro"/>
        <a:ea typeface=""/>
        <a:cs typeface=""/>
      </a:majorFont>
      <a:minorFont>
        <a:latin typeface="Intel Clear"/>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2"/>
          </a:solidFill>
          <a:prstDash val="soli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solidFill>
              <a:schemeClr val="tx2"/>
            </a:solidFill>
            <a:latin typeface="+mn-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50762</TotalTime>
  <Words>2810</Words>
  <Application>Microsoft Office PowerPoint</Application>
  <PresentationFormat>On-screen Show (16:9)</PresentationFormat>
  <Paragraphs>584</Paragraphs>
  <Slides>35</Slides>
  <Notes>35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Intel 20150623</vt:lpstr>
      <vt:lpstr>Technology  Vortex  of change</vt:lpstr>
      <vt:lpstr>Every 100-150 Years We Hit an Accelerated Innovation Wave</vt:lpstr>
      <vt:lpstr>PowerPoint Presentation</vt:lpstr>
      <vt:lpstr>PowerPoint Presentation</vt:lpstr>
      <vt:lpstr>Disruptive Opportunity- Demographic Changes</vt:lpstr>
      <vt:lpstr>Disruptive Opportunity- Security / Privacy</vt:lpstr>
      <vt:lpstr>Disruptive Opportunity- Sharing Economy</vt:lpstr>
      <vt:lpstr>UBER as a Disruptor</vt:lpstr>
      <vt:lpstr>And… It’s Not Without Its Teething Troubles</vt:lpstr>
      <vt:lpstr>PowerPoint Presentation</vt:lpstr>
      <vt:lpstr>PowerPoint Presentation</vt:lpstr>
      <vt:lpstr>PowerPoint Presentation</vt:lpstr>
      <vt:lpstr>Data Driven </vt:lpstr>
      <vt:lpstr>Data Driven – Areas to Watch</vt:lpstr>
      <vt:lpstr>Smart World (IoT)</vt:lpstr>
      <vt:lpstr>Smart World – Areas to Watch</vt:lpstr>
      <vt:lpstr>PowerPoint Presentation</vt:lpstr>
      <vt:lpstr>On-Demand  …with Cloud </vt:lpstr>
      <vt:lpstr>Trust How Exposed  Are You?</vt:lpstr>
      <vt:lpstr>Security by Design :  In the DNA of Your Organization</vt:lpstr>
      <vt:lpstr>Connected Experience</vt:lpstr>
      <vt:lpstr>Innovative Workforce</vt:lpstr>
      <vt:lpstr>Innovative  Workforce</vt:lpstr>
      <vt:lpstr>PowerPoint Presentation</vt:lpstr>
      <vt:lpstr>PowerPoint Presentation</vt:lpstr>
      <vt:lpstr>SMAC Disrupts Traditional Business, Adds New Ones</vt:lpstr>
      <vt:lpstr>Intel / MJ Fox SMAC Platform for Parkinson’s</vt:lpstr>
      <vt:lpstr>PowerPoint Presentation</vt:lpstr>
      <vt:lpstr>PowerPoint Presentation</vt:lpstr>
      <vt:lpstr>PowerPoint Presentation</vt:lpstr>
      <vt:lpstr>PowerPoint Presentation</vt:lpstr>
      <vt:lpstr>PowerPoint Presentation</vt:lpstr>
      <vt:lpstr>Wearable Cloud Analytics Framework </vt:lpstr>
      <vt:lpstr>PowerPoint Presentation</vt:lpstr>
      <vt:lpstr>Questions to leave you with…</vt:lpstr>
    </vt:vector>
  </TitlesOfParts>
  <Company>Intel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Bay Trail-T  Product Review Q3, 2012</dc:title>
  <dc:creator>jdcole</dc:creator>
  <cp:keywords>CTPClassification=CTP_PUBLIC:VisualMarkings=</cp:keywords>
  <cp:lastModifiedBy>Cnossen, Rick A</cp:lastModifiedBy>
  <cp:revision>1529</cp:revision>
  <cp:lastPrinted>2013-06-19T21:44:44Z</cp:lastPrinted>
  <dcterms:created xsi:type="dcterms:W3CDTF">2012-08-15T23:12:15Z</dcterms:created>
  <dcterms:modified xsi:type="dcterms:W3CDTF">2016-05-06T04:02:46Z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a4c793ba-2ec4-4df2-9893-23a6f29de7d2</vt:lpwstr>
  </property>
  <property fmtid="{D5CDD505-2E9C-101B-9397-08002B2CF9AE}" pid="3" name="CTP_TimeStamp">
    <vt:lpwstr>2016-05-06 04:02:46Z</vt:lpwstr>
  </property>
  <property fmtid="{D5CDD505-2E9C-101B-9397-08002B2CF9AE}" pid="4" name="CTP_BU">
    <vt:lpwstr>NA</vt:lpwstr>
  </property>
  <property fmtid="{D5CDD505-2E9C-101B-9397-08002B2CF9AE}" pid="5" name="CTP_IDSID">
    <vt:lpwstr>NA</vt:lpwstr>
  </property>
  <property fmtid="{D5CDD505-2E9C-101B-9397-08002B2CF9AE}" pid="6" name="CTP_WWID">
    <vt:lpwstr>NA</vt:lpwstr>
  </property>
  <property fmtid="{D5CDD505-2E9C-101B-9397-08002B2CF9AE}" pid="7" name="CTPClassification">
    <vt:lpwstr>CTP_PUBLIC</vt:lpwstr>
  </property>
</Properties>
</file>