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8C5C0-7E2A-4D6E-B916-9F135888CAFF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B71A7-D9E9-4653-BFAA-68A0C6DBE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72BC4-DA5E-4731-ACB1-529E4A18AF2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3640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3196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4336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problem.</a:t>
            </a:r>
          </a:p>
          <a:p>
            <a:r>
              <a:rPr lang="en-US" dirty="0"/>
              <a:t>Current standards</a:t>
            </a:r>
            <a:r>
              <a:rPr lang="en-US" baseline="0" dirty="0"/>
              <a:t> are between 25-300 miles.  Coupling doesn’t even start until 50 miles.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2836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Engineer </a:t>
            </a:r>
            <a:r>
              <a:rPr lang="en-US"/>
              <a:t>vs computer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3664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Engineer </a:t>
            </a:r>
            <a:r>
              <a:rPr lang="en-US"/>
              <a:t>vs computer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7731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Engineer </a:t>
            </a:r>
            <a:r>
              <a:rPr lang="en-US"/>
              <a:t>vs computer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98166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773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9589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problem.</a:t>
            </a:r>
          </a:p>
          <a:p>
            <a:r>
              <a:rPr lang="en-US" dirty="0"/>
              <a:t>Current standards</a:t>
            </a:r>
            <a:r>
              <a:rPr lang="en-US" baseline="0" dirty="0"/>
              <a:t> are between 25-300 miles.  Coupling doesn’t even start until 50 miles.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6608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5889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236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2188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72BC4-DA5E-4731-ACB1-529E4A18AF2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78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0BAF-12E2-4F9D-BFCB-02061EC2D20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08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1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8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62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6971" indent="0" algn="ctr">
              <a:buNone/>
              <a:defRPr sz="1999"/>
            </a:lvl2pPr>
            <a:lvl3pPr marL="913943" indent="0" algn="ctr">
              <a:buNone/>
              <a:defRPr sz="1799"/>
            </a:lvl3pPr>
            <a:lvl4pPr marL="1370914" indent="0" algn="ctr">
              <a:buNone/>
              <a:defRPr sz="1599"/>
            </a:lvl4pPr>
            <a:lvl5pPr marL="1827886" indent="0" algn="ctr">
              <a:buNone/>
              <a:defRPr sz="1599"/>
            </a:lvl5pPr>
            <a:lvl6pPr marL="2284857" indent="0" algn="ctr">
              <a:buNone/>
              <a:defRPr sz="1599"/>
            </a:lvl6pPr>
            <a:lvl7pPr marL="2741828" indent="0" algn="ctr">
              <a:buNone/>
              <a:defRPr sz="1599"/>
            </a:lvl7pPr>
            <a:lvl8pPr marL="3198800" indent="0" algn="ctr">
              <a:buNone/>
              <a:defRPr sz="1599"/>
            </a:lvl8pPr>
            <a:lvl9pPr marL="365577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6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  <a:lvl2pPr marL="45697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94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091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88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48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182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1" indent="0">
              <a:buNone/>
              <a:defRPr sz="1999" b="1"/>
            </a:lvl2pPr>
            <a:lvl3pPr marL="913943" indent="0">
              <a:buNone/>
              <a:defRPr sz="1799" b="1"/>
            </a:lvl3pPr>
            <a:lvl4pPr marL="1370914" indent="0">
              <a:buNone/>
              <a:defRPr sz="1599" b="1"/>
            </a:lvl4pPr>
            <a:lvl5pPr marL="1827886" indent="0">
              <a:buNone/>
              <a:defRPr sz="1599" b="1"/>
            </a:lvl5pPr>
            <a:lvl6pPr marL="2284857" indent="0">
              <a:buNone/>
              <a:defRPr sz="1599" b="1"/>
            </a:lvl6pPr>
            <a:lvl7pPr marL="2741828" indent="0">
              <a:buNone/>
              <a:defRPr sz="1599" b="1"/>
            </a:lvl7pPr>
            <a:lvl8pPr marL="3198800" indent="0">
              <a:buNone/>
              <a:defRPr sz="1599" b="1"/>
            </a:lvl8pPr>
            <a:lvl9pPr marL="365577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1" indent="0">
              <a:buNone/>
              <a:defRPr sz="1999" b="1"/>
            </a:lvl2pPr>
            <a:lvl3pPr marL="913943" indent="0">
              <a:buNone/>
              <a:defRPr sz="1799" b="1"/>
            </a:lvl3pPr>
            <a:lvl4pPr marL="1370914" indent="0">
              <a:buNone/>
              <a:defRPr sz="1599" b="1"/>
            </a:lvl4pPr>
            <a:lvl5pPr marL="1827886" indent="0">
              <a:buNone/>
              <a:defRPr sz="1599" b="1"/>
            </a:lvl5pPr>
            <a:lvl6pPr marL="2284857" indent="0">
              <a:buNone/>
              <a:defRPr sz="1599" b="1"/>
            </a:lvl6pPr>
            <a:lvl7pPr marL="2741828" indent="0">
              <a:buNone/>
              <a:defRPr sz="1599" b="1"/>
            </a:lvl7pPr>
            <a:lvl8pPr marL="3198800" indent="0">
              <a:buNone/>
              <a:defRPr sz="1599" b="1"/>
            </a:lvl8pPr>
            <a:lvl9pPr marL="365577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10927080" y="6377014"/>
            <a:ext cx="426720" cy="31577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>
              <a:latin typeface="Source Sans Pro" panose="020B0503030403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799529" y="6494047"/>
            <a:ext cx="6091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49" b="1" dirty="0">
                <a:solidFill>
                  <a:srgbClr val="656D78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220615" y="6357462"/>
            <a:ext cx="1769604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75" dirty="0">
                <a:solidFill>
                  <a:srgbClr val="656D78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Multipurpose PPT by </a:t>
            </a:r>
            <a:r>
              <a:rPr lang="en-US" sz="675" dirty="0" err="1">
                <a:solidFill>
                  <a:srgbClr val="656D78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Pulsecolor</a:t>
            </a:r>
            <a:endParaRPr lang="en-US" sz="675" dirty="0">
              <a:solidFill>
                <a:srgbClr val="656D78"/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0978461" y="6413996"/>
            <a:ext cx="3239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900" smtClean="0">
                <a:solidFill>
                  <a:schemeClr val="accent1"/>
                </a:solidFill>
                <a:latin typeface="Source Sans Pro" panose="020B0503030403020204" pitchFamily="34" charset="0"/>
              </a:rPr>
              <a:pPr algn="ctr"/>
              <a:t>‹#›</a:t>
            </a:fld>
            <a:endParaRPr lang="en-US" sz="1349" dirty="0">
              <a:solidFill>
                <a:schemeClr val="accent1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838200" y="6355716"/>
            <a:ext cx="475488" cy="365760"/>
          </a:xfrm>
          <a:custGeom>
            <a:avLst/>
            <a:gdLst>
              <a:gd name="T0" fmla="*/ 1938 w 1992"/>
              <a:gd name="T1" fmla="*/ 930 h 2139"/>
              <a:gd name="T2" fmla="*/ 1802 w 1992"/>
              <a:gd name="T3" fmla="*/ 999 h 2139"/>
              <a:gd name="T4" fmla="*/ 1735 w 1992"/>
              <a:gd name="T5" fmla="*/ 1515 h 2139"/>
              <a:gd name="T6" fmla="*/ 1735 w 1992"/>
              <a:gd name="T7" fmla="*/ 1515 h 2139"/>
              <a:gd name="T8" fmla="*/ 1080 w 1992"/>
              <a:gd name="T9" fmla="*/ 1965 h 2139"/>
              <a:gd name="T10" fmla="*/ 1080 w 1992"/>
              <a:gd name="T11" fmla="*/ 1816 h 2139"/>
              <a:gd name="T12" fmla="*/ 1228 w 1992"/>
              <a:gd name="T13" fmla="*/ 1783 h 2139"/>
              <a:gd name="T14" fmla="*/ 1228 w 1992"/>
              <a:gd name="T15" fmla="*/ 1783 h 2139"/>
              <a:gd name="T16" fmla="*/ 1532 w 1992"/>
              <a:gd name="T17" fmla="*/ 1564 h 2139"/>
              <a:gd name="T18" fmla="*/ 1532 w 1992"/>
              <a:gd name="T19" fmla="*/ 1564 h 2139"/>
              <a:gd name="T20" fmla="*/ 1608 w 1992"/>
              <a:gd name="T21" fmla="*/ 1438 h 2139"/>
              <a:gd name="T22" fmla="*/ 1608 w 1992"/>
              <a:gd name="T23" fmla="*/ 1438 h 2139"/>
              <a:gd name="T24" fmla="*/ 1651 w 1992"/>
              <a:gd name="T25" fmla="*/ 1317 h 2139"/>
              <a:gd name="T26" fmla="*/ 1214 w 1992"/>
              <a:gd name="T27" fmla="*/ 1317 h 2139"/>
              <a:gd name="T28" fmla="*/ 778 w 1992"/>
              <a:gd name="T29" fmla="*/ 1321 h 2139"/>
              <a:gd name="T30" fmla="*/ 753 w 1992"/>
              <a:gd name="T31" fmla="*/ 1037 h 2139"/>
              <a:gd name="T32" fmla="*/ 1258 w 1992"/>
              <a:gd name="T33" fmla="*/ 1093 h 2139"/>
              <a:gd name="T34" fmla="*/ 1116 w 1992"/>
              <a:gd name="T35" fmla="*/ 1093 h 2139"/>
              <a:gd name="T36" fmla="*/ 880 w 1992"/>
              <a:gd name="T37" fmla="*/ 1158 h 2139"/>
              <a:gd name="T38" fmla="*/ 1116 w 1992"/>
              <a:gd name="T39" fmla="*/ 1223 h 2139"/>
              <a:gd name="T40" fmla="*/ 1391 w 1992"/>
              <a:gd name="T41" fmla="*/ 1223 h 2139"/>
              <a:gd name="T42" fmla="*/ 997 w 1992"/>
              <a:gd name="T43" fmla="*/ 757 h 2139"/>
              <a:gd name="T44" fmla="*/ 714 w 1992"/>
              <a:gd name="T45" fmla="*/ 1445 h 2139"/>
              <a:gd name="T46" fmla="*/ 1272 w 1992"/>
              <a:gd name="T47" fmla="*/ 1447 h 2139"/>
              <a:gd name="T48" fmla="*/ 1431 w 1992"/>
              <a:gd name="T49" fmla="*/ 1447 h 2139"/>
              <a:gd name="T50" fmla="*/ 495 w 1992"/>
              <a:gd name="T51" fmla="*/ 1158 h 2139"/>
              <a:gd name="T52" fmla="*/ 1008 w 1992"/>
              <a:gd name="T53" fmla="*/ 645 h 2139"/>
              <a:gd name="T54" fmla="*/ 1520 w 1992"/>
              <a:gd name="T55" fmla="*/ 1189 h 2139"/>
              <a:gd name="T56" fmla="*/ 1670 w 1992"/>
              <a:gd name="T57" fmla="*/ 1189 h 2139"/>
              <a:gd name="T58" fmla="*/ 1628 w 1992"/>
              <a:gd name="T59" fmla="*/ 923 h 2139"/>
              <a:gd name="T60" fmla="*/ 1891 w 1992"/>
              <a:gd name="T61" fmla="*/ 789 h 2139"/>
              <a:gd name="T62" fmla="*/ 329 w 1992"/>
              <a:gd name="T63" fmla="*/ 484 h 2139"/>
              <a:gd name="T64" fmla="*/ 458 w 1992"/>
              <a:gd name="T65" fmla="*/ 563 h 2139"/>
              <a:gd name="T66" fmla="*/ 1692 w 1992"/>
              <a:gd name="T67" fmla="*/ 725 h 2139"/>
              <a:gd name="T68" fmla="*/ 1560 w 1992"/>
              <a:gd name="T69" fmla="*/ 793 h 2139"/>
              <a:gd name="T70" fmla="*/ 1463 w 1992"/>
              <a:gd name="T71" fmla="*/ 677 h 2139"/>
              <a:gd name="T72" fmla="*/ 1463 w 1992"/>
              <a:gd name="T73" fmla="*/ 677 h 2139"/>
              <a:gd name="T74" fmla="*/ 484 w 1992"/>
              <a:gd name="T75" fmla="*/ 752 h 2139"/>
              <a:gd name="T76" fmla="*/ 232 w 1992"/>
              <a:gd name="T77" fmla="*/ 598 h 2139"/>
              <a:gd name="T78" fmla="*/ 125 w 1992"/>
              <a:gd name="T79" fmla="*/ 1527 h 2139"/>
              <a:gd name="T80" fmla="*/ 125 w 1992"/>
              <a:gd name="T81" fmla="*/ 1527 h 2139"/>
              <a:gd name="T82" fmla="*/ 192 w 1992"/>
              <a:gd name="T83" fmla="*/ 1658 h 2139"/>
              <a:gd name="T84" fmla="*/ 192 w 1992"/>
              <a:gd name="T85" fmla="*/ 1658 h 2139"/>
              <a:gd name="T86" fmla="*/ 785 w 1992"/>
              <a:gd name="T87" fmla="*/ 2089 h 2139"/>
              <a:gd name="T88" fmla="*/ 786 w 1992"/>
              <a:gd name="T89" fmla="*/ 1937 h 2139"/>
              <a:gd name="T90" fmla="*/ 324 w 1992"/>
              <a:gd name="T91" fmla="*/ 1591 h 2139"/>
              <a:gd name="T92" fmla="*/ 324 w 1992"/>
              <a:gd name="T93" fmla="*/ 1591 h 2139"/>
              <a:gd name="T94" fmla="*/ 281 w 1992"/>
              <a:gd name="T95" fmla="*/ 800 h 2139"/>
              <a:gd name="T96" fmla="*/ 408 w 1992"/>
              <a:gd name="T97" fmla="*/ 878 h 2139"/>
              <a:gd name="T98" fmla="*/ 360 w 1992"/>
              <a:gd name="T99" fmla="*/ 1021 h 2139"/>
              <a:gd name="T100" fmla="*/ 360 w 1992"/>
              <a:gd name="T101" fmla="*/ 1021 h 2139"/>
              <a:gd name="T102" fmla="*/ 388 w 1992"/>
              <a:gd name="T103" fmla="*/ 1392 h 2139"/>
              <a:gd name="T104" fmla="*/ 388 w 1992"/>
              <a:gd name="T105" fmla="*/ 1392 h 2139"/>
              <a:gd name="T106" fmla="*/ 933 w 1992"/>
              <a:gd name="T107" fmla="*/ 1816 h 2139"/>
              <a:gd name="T108" fmla="*/ 933 w 1992"/>
              <a:gd name="T109" fmla="*/ 2112 h 2139"/>
              <a:gd name="T110" fmla="*/ 1784 w 1992"/>
              <a:gd name="T111" fmla="*/ 1718 h 2139"/>
              <a:gd name="T112" fmla="*/ 1784 w 1992"/>
              <a:gd name="T113" fmla="*/ 1718 h 2139"/>
              <a:gd name="T114" fmla="*/ 1861 w 1992"/>
              <a:gd name="T115" fmla="*/ 1592 h 2139"/>
              <a:gd name="T116" fmla="*/ 1861 w 1992"/>
              <a:gd name="T117" fmla="*/ 1592 h 2139"/>
              <a:gd name="T118" fmla="*/ 1938 w 1992"/>
              <a:gd name="T119" fmla="*/ 930 h 2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92" h="2139">
                <a:moveTo>
                  <a:pt x="1938" y="930"/>
                </a:moveTo>
                <a:cubicBezTo>
                  <a:pt x="1802" y="999"/>
                  <a:pt x="1802" y="999"/>
                  <a:pt x="1802" y="999"/>
                </a:cubicBezTo>
                <a:cubicBezTo>
                  <a:pt x="1836" y="1170"/>
                  <a:pt x="1816" y="1352"/>
                  <a:pt x="1735" y="1515"/>
                </a:cubicBezTo>
                <a:cubicBezTo>
                  <a:pt x="1735" y="1515"/>
                  <a:pt x="1735" y="1515"/>
                  <a:pt x="1735" y="1515"/>
                </a:cubicBezTo>
                <a:cubicBezTo>
                  <a:pt x="1612" y="1763"/>
                  <a:pt x="1367" y="1939"/>
                  <a:pt x="1080" y="1965"/>
                </a:cubicBezTo>
                <a:cubicBezTo>
                  <a:pt x="1080" y="1964"/>
                  <a:pt x="1080" y="1817"/>
                  <a:pt x="1080" y="1816"/>
                </a:cubicBezTo>
                <a:cubicBezTo>
                  <a:pt x="1131" y="1810"/>
                  <a:pt x="1181" y="1799"/>
                  <a:pt x="1228" y="1783"/>
                </a:cubicBezTo>
                <a:cubicBezTo>
                  <a:pt x="1228" y="1783"/>
                  <a:pt x="1228" y="1783"/>
                  <a:pt x="1228" y="1783"/>
                </a:cubicBezTo>
                <a:cubicBezTo>
                  <a:pt x="1345" y="1742"/>
                  <a:pt x="1452" y="1667"/>
                  <a:pt x="1532" y="1564"/>
                </a:cubicBezTo>
                <a:cubicBezTo>
                  <a:pt x="1532" y="1564"/>
                  <a:pt x="1532" y="1564"/>
                  <a:pt x="1532" y="1564"/>
                </a:cubicBezTo>
                <a:cubicBezTo>
                  <a:pt x="1562" y="1525"/>
                  <a:pt x="1587" y="1483"/>
                  <a:pt x="1608" y="1438"/>
                </a:cubicBezTo>
                <a:cubicBezTo>
                  <a:pt x="1608" y="1438"/>
                  <a:pt x="1608" y="1438"/>
                  <a:pt x="1608" y="1438"/>
                </a:cubicBezTo>
                <a:cubicBezTo>
                  <a:pt x="1627" y="1399"/>
                  <a:pt x="1641" y="1358"/>
                  <a:pt x="1651" y="1317"/>
                </a:cubicBezTo>
                <a:cubicBezTo>
                  <a:pt x="1214" y="1317"/>
                  <a:pt x="1214" y="1317"/>
                  <a:pt x="1214" y="1317"/>
                </a:cubicBezTo>
                <a:cubicBezTo>
                  <a:pt x="1098" y="1471"/>
                  <a:pt x="883" y="1461"/>
                  <a:pt x="778" y="1321"/>
                </a:cubicBezTo>
                <a:cubicBezTo>
                  <a:pt x="716" y="1238"/>
                  <a:pt x="706" y="1130"/>
                  <a:pt x="753" y="1037"/>
                </a:cubicBezTo>
                <a:cubicBezTo>
                  <a:pt x="867" y="808"/>
                  <a:pt x="1198" y="853"/>
                  <a:pt x="1258" y="1093"/>
                </a:cubicBezTo>
                <a:cubicBezTo>
                  <a:pt x="1116" y="1093"/>
                  <a:pt x="1116" y="1093"/>
                  <a:pt x="1116" y="1093"/>
                </a:cubicBezTo>
                <a:cubicBezTo>
                  <a:pt x="1049" y="982"/>
                  <a:pt x="880" y="1031"/>
                  <a:pt x="880" y="1158"/>
                </a:cubicBezTo>
                <a:cubicBezTo>
                  <a:pt x="880" y="1286"/>
                  <a:pt x="1049" y="1334"/>
                  <a:pt x="1116" y="1223"/>
                </a:cubicBezTo>
                <a:cubicBezTo>
                  <a:pt x="1391" y="1223"/>
                  <a:pt x="1391" y="1223"/>
                  <a:pt x="1391" y="1223"/>
                </a:cubicBezTo>
                <a:cubicBezTo>
                  <a:pt x="1429" y="961"/>
                  <a:pt x="1228" y="757"/>
                  <a:pt x="997" y="757"/>
                </a:cubicBezTo>
                <a:cubicBezTo>
                  <a:pt x="626" y="757"/>
                  <a:pt x="462" y="1199"/>
                  <a:pt x="714" y="1445"/>
                </a:cubicBezTo>
                <a:cubicBezTo>
                  <a:pt x="869" y="1597"/>
                  <a:pt x="1116" y="1598"/>
                  <a:pt x="1272" y="1447"/>
                </a:cubicBezTo>
                <a:cubicBezTo>
                  <a:pt x="1431" y="1447"/>
                  <a:pt x="1431" y="1447"/>
                  <a:pt x="1431" y="1447"/>
                </a:cubicBezTo>
                <a:cubicBezTo>
                  <a:pt x="1148" y="1861"/>
                  <a:pt x="495" y="1662"/>
                  <a:pt x="495" y="1158"/>
                </a:cubicBezTo>
                <a:cubicBezTo>
                  <a:pt x="495" y="875"/>
                  <a:pt x="725" y="645"/>
                  <a:pt x="1008" y="645"/>
                </a:cubicBezTo>
                <a:cubicBezTo>
                  <a:pt x="1302" y="645"/>
                  <a:pt x="1538" y="892"/>
                  <a:pt x="1520" y="1189"/>
                </a:cubicBezTo>
                <a:cubicBezTo>
                  <a:pt x="1670" y="1189"/>
                  <a:pt x="1670" y="1189"/>
                  <a:pt x="1670" y="1189"/>
                </a:cubicBezTo>
                <a:cubicBezTo>
                  <a:pt x="1674" y="1099"/>
                  <a:pt x="1660" y="1008"/>
                  <a:pt x="1628" y="923"/>
                </a:cubicBezTo>
                <a:cubicBezTo>
                  <a:pt x="1771" y="850"/>
                  <a:pt x="1720" y="876"/>
                  <a:pt x="1891" y="789"/>
                </a:cubicBezTo>
                <a:cubicBezTo>
                  <a:pt x="1627" y="158"/>
                  <a:pt x="808" y="0"/>
                  <a:pt x="329" y="484"/>
                </a:cubicBezTo>
                <a:cubicBezTo>
                  <a:pt x="458" y="563"/>
                  <a:pt x="458" y="563"/>
                  <a:pt x="458" y="563"/>
                </a:cubicBezTo>
                <a:cubicBezTo>
                  <a:pt x="830" y="219"/>
                  <a:pt x="1421" y="298"/>
                  <a:pt x="1692" y="725"/>
                </a:cubicBezTo>
                <a:cubicBezTo>
                  <a:pt x="1692" y="725"/>
                  <a:pt x="1561" y="792"/>
                  <a:pt x="1560" y="793"/>
                </a:cubicBezTo>
                <a:cubicBezTo>
                  <a:pt x="1532" y="750"/>
                  <a:pt x="1500" y="712"/>
                  <a:pt x="1463" y="677"/>
                </a:cubicBezTo>
                <a:cubicBezTo>
                  <a:pt x="1463" y="677"/>
                  <a:pt x="1463" y="677"/>
                  <a:pt x="1463" y="677"/>
                </a:cubicBezTo>
                <a:cubicBezTo>
                  <a:pt x="1180" y="408"/>
                  <a:pt x="726" y="441"/>
                  <a:pt x="484" y="752"/>
                </a:cubicBezTo>
                <a:cubicBezTo>
                  <a:pt x="331" y="658"/>
                  <a:pt x="400" y="700"/>
                  <a:pt x="232" y="598"/>
                </a:cubicBezTo>
                <a:cubicBezTo>
                  <a:pt x="31" y="875"/>
                  <a:pt x="0" y="1229"/>
                  <a:pt x="125" y="1527"/>
                </a:cubicBezTo>
                <a:cubicBezTo>
                  <a:pt x="125" y="1527"/>
                  <a:pt x="125" y="1527"/>
                  <a:pt x="125" y="1527"/>
                </a:cubicBezTo>
                <a:cubicBezTo>
                  <a:pt x="144" y="1573"/>
                  <a:pt x="166" y="1616"/>
                  <a:pt x="192" y="1658"/>
                </a:cubicBezTo>
                <a:cubicBezTo>
                  <a:pt x="192" y="1658"/>
                  <a:pt x="192" y="1658"/>
                  <a:pt x="192" y="1658"/>
                </a:cubicBezTo>
                <a:cubicBezTo>
                  <a:pt x="323" y="1871"/>
                  <a:pt x="535" y="2029"/>
                  <a:pt x="785" y="2089"/>
                </a:cubicBezTo>
                <a:cubicBezTo>
                  <a:pt x="786" y="1937"/>
                  <a:pt x="786" y="1937"/>
                  <a:pt x="786" y="1937"/>
                </a:cubicBezTo>
                <a:cubicBezTo>
                  <a:pt x="592" y="1881"/>
                  <a:pt x="428" y="1755"/>
                  <a:pt x="324" y="1591"/>
                </a:cubicBezTo>
                <a:cubicBezTo>
                  <a:pt x="324" y="1591"/>
                  <a:pt x="324" y="1591"/>
                  <a:pt x="324" y="1591"/>
                </a:cubicBezTo>
                <a:cubicBezTo>
                  <a:pt x="168" y="1346"/>
                  <a:pt x="160" y="1045"/>
                  <a:pt x="281" y="800"/>
                </a:cubicBezTo>
                <a:cubicBezTo>
                  <a:pt x="282" y="801"/>
                  <a:pt x="407" y="877"/>
                  <a:pt x="408" y="878"/>
                </a:cubicBezTo>
                <a:cubicBezTo>
                  <a:pt x="387" y="923"/>
                  <a:pt x="371" y="971"/>
                  <a:pt x="360" y="1021"/>
                </a:cubicBezTo>
                <a:cubicBezTo>
                  <a:pt x="360" y="1021"/>
                  <a:pt x="360" y="1021"/>
                  <a:pt x="360" y="1021"/>
                </a:cubicBezTo>
                <a:cubicBezTo>
                  <a:pt x="334" y="1144"/>
                  <a:pt x="343" y="1273"/>
                  <a:pt x="388" y="1392"/>
                </a:cubicBezTo>
                <a:cubicBezTo>
                  <a:pt x="388" y="1392"/>
                  <a:pt x="388" y="1392"/>
                  <a:pt x="388" y="1392"/>
                </a:cubicBezTo>
                <a:cubicBezTo>
                  <a:pt x="475" y="1622"/>
                  <a:pt x="685" y="1788"/>
                  <a:pt x="933" y="1816"/>
                </a:cubicBezTo>
                <a:cubicBezTo>
                  <a:pt x="933" y="1998"/>
                  <a:pt x="933" y="1931"/>
                  <a:pt x="933" y="2112"/>
                </a:cubicBezTo>
                <a:cubicBezTo>
                  <a:pt x="1247" y="2139"/>
                  <a:pt x="1579" y="2001"/>
                  <a:pt x="1784" y="1718"/>
                </a:cubicBezTo>
                <a:cubicBezTo>
                  <a:pt x="1784" y="1718"/>
                  <a:pt x="1784" y="1718"/>
                  <a:pt x="1784" y="1718"/>
                </a:cubicBezTo>
                <a:cubicBezTo>
                  <a:pt x="1813" y="1678"/>
                  <a:pt x="1838" y="1636"/>
                  <a:pt x="1861" y="1592"/>
                </a:cubicBezTo>
                <a:cubicBezTo>
                  <a:pt x="1861" y="1592"/>
                  <a:pt x="1861" y="1592"/>
                  <a:pt x="1861" y="1592"/>
                </a:cubicBezTo>
                <a:cubicBezTo>
                  <a:pt x="1966" y="1387"/>
                  <a:pt x="1992" y="1151"/>
                  <a:pt x="1938" y="930"/>
                </a:cubicBezTo>
                <a:close/>
              </a:path>
            </a:pathLst>
          </a:custGeom>
          <a:ln/>
          <a:effectLst>
            <a:outerShdw blurRad="228600" dist="101600" dir="2700000" algn="tl" rotWithShape="0">
              <a:prstClr val="black">
                <a:alpha val="26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44" tIns="34272" rIns="68544" bIns="34272" numCol="1" anchor="t" anchorCtr="0" compatLnSpc="1">
            <a:prstTxWarp prst="textNoShape">
              <a:avLst/>
            </a:prstTxWarp>
          </a:bodyPr>
          <a:lstStyle/>
          <a:p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37850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971" indent="0">
              <a:buNone/>
              <a:defRPr sz="1399"/>
            </a:lvl2pPr>
            <a:lvl3pPr marL="913943" indent="0">
              <a:buNone/>
              <a:defRPr sz="1199"/>
            </a:lvl3pPr>
            <a:lvl4pPr marL="1370914" indent="0">
              <a:buNone/>
              <a:defRPr sz="999"/>
            </a:lvl4pPr>
            <a:lvl5pPr marL="1827886" indent="0">
              <a:buNone/>
              <a:defRPr sz="999"/>
            </a:lvl5pPr>
            <a:lvl6pPr marL="2284857" indent="0">
              <a:buNone/>
              <a:defRPr sz="999"/>
            </a:lvl6pPr>
            <a:lvl7pPr marL="2741828" indent="0">
              <a:buNone/>
              <a:defRPr sz="999"/>
            </a:lvl7pPr>
            <a:lvl8pPr marL="3198800" indent="0">
              <a:buNone/>
              <a:defRPr sz="999"/>
            </a:lvl8pPr>
            <a:lvl9pPr marL="3655771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7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6971" indent="0">
              <a:buNone/>
              <a:defRPr sz="2799"/>
            </a:lvl2pPr>
            <a:lvl3pPr marL="913943" indent="0">
              <a:buNone/>
              <a:defRPr sz="2399"/>
            </a:lvl3pPr>
            <a:lvl4pPr marL="1370914" indent="0">
              <a:buNone/>
              <a:defRPr sz="1999"/>
            </a:lvl4pPr>
            <a:lvl5pPr marL="1827886" indent="0">
              <a:buNone/>
              <a:defRPr sz="1999"/>
            </a:lvl5pPr>
            <a:lvl6pPr marL="2284857" indent="0">
              <a:buNone/>
              <a:defRPr sz="1999"/>
            </a:lvl6pPr>
            <a:lvl7pPr marL="2741828" indent="0">
              <a:buNone/>
              <a:defRPr sz="1999"/>
            </a:lvl7pPr>
            <a:lvl8pPr marL="3198800" indent="0">
              <a:buNone/>
              <a:defRPr sz="1999"/>
            </a:lvl8pPr>
            <a:lvl9pPr marL="3655771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971" indent="0">
              <a:buNone/>
              <a:defRPr sz="1399"/>
            </a:lvl2pPr>
            <a:lvl3pPr marL="913943" indent="0">
              <a:buNone/>
              <a:defRPr sz="1199"/>
            </a:lvl3pPr>
            <a:lvl4pPr marL="1370914" indent="0">
              <a:buNone/>
              <a:defRPr sz="999"/>
            </a:lvl4pPr>
            <a:lvl5pPr marL="1827886" indent="0">
              <a:buNone/>
              <a:defRPr sz="999"/>
            </a:lvl5pPr>
            <a:lvl6pPr marL="2284857" indent="0">
              <a:buNone/>
              <a:defRPr sz="999"/>
            </a:lvl6pPr>
            <a:lvl7pPr marL="2741828" indent="0">
              <a:buNone/>
              <a:defRPr sz="999"/>
            </a:lvl7pPr>
            <a:lvl8pPr marL="3198800" indent="0">
              <a:buNone/>
              <a:defRPr sz="999"/>
            </a:lvl8pPr>
            <a:lvl9pPr marL="3655771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7588" y="0"/>
            <a:ext cx="3044952" cy="3429000"/>
          </a:xfrm>
          <a:prstGeom prst="parallelogram">
            <a:avLst/>
          </a:prstGeom>
          <a:solidFill>
            <a:schemeClr val="bg2"/>
          </a:solidFill>
          <a:effectLst>
            <a:outerShdw blurRad="228600" dist="1016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97728" y="0"/>
            <a:ext cx="3044952" cy="3429000"/>
          </a:xfrm>
          <a:prstGeom prst="parallelogram">
            <a:avLst/>
          </a:prstGeom>
          <a:solidFill>
            <a:schemeClr val="bg2"/>
          </a:solidFill>
          <a:effectLst>
            <a:outerShdw blurRad="228600" dist="1016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83735" y="0"/>
            <a:ext cx="3044952" cy="3429000"/>
          </a:xfrm>
          <a:prstGeom prst="parallelogram">
            <a:avLst/>
          </a:prstGeom>
          <a:solidFill>
            <a:schemeClr val="bg2"/>
          </a:solidFill>
          <a:effectLst>
            <a:outerShdw blurRad="228600" dist="1016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-745942" y="3429000"/>
            <a:ext cx="3044952" cy="3429000"/>
          </a:xfrm>
          <a:prstGeom prst="parallelogram">
            <a:avLst/>
          </a:prstGeom>
          <a:solidFill>
            <a:schemeClr val="bg2"/>
          </a:solidFill>
          <a:effectLst>
            <a:outerShdw blurRad="228600" dist="1016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1540064" y="3429000"/>
            <a:ext cx="3044952" cy="3429000"/>
          </a:xfrm>
          <a:prstGeom prst="parallelogram">
            <a:avLst/>
          </a:prstGeom>
          <a:solidFill>
            <a:schemeClr val="bg2"/>
          </a:solidFill>
          <a:effectLst>
            <a:outerShdw blurRad="228600" dist="1016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826070" y="3429000"/>
            <a:ext cx="3044952" cy="3429000"/>
          </a:xfrm>
          <a:prstGeom prst="parallelogram">
            <a:avLst/>
          </a:prstGeom>
          <a:solidFill>
            <a:schemeClr val="bg2"/>
          </a:solidFill>
          <a:effectLst>
            <a:outerShdw blurRad="228600" dist="1016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084262" y="2078184"/>
            <a:ext cx="4987394" cy="21114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10927080" y="6377014"/>
            <a:ext cx="426720" cy="31577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>
              <a:latin typeface="Source Sans Pro" panose="020B0503030403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799529" y="6494047"/>
            <a:ext cx="6091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49" b="1" dirty="0">
                <a:solidFill>
                  <a:srgbClr val="656D78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220615" y="6357462"/>
            <a:ext cx="1769604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75" dirty="0">
                <a:solidFill>
                  <a:srgbClr val="656D78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Multipurpose PPT by </a:t>
            </a:r>
            <a:r>
              <a:rPr lang="en-US" sz="675" dirty="0" err="1">
                <a:solidFill>
                  <a:srgbClr val="656D78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Pulsecolor</a:t>
            </a:r>
            <a:endParaRPr lang="en-US" sz="675" dirty="0">
              <a:solidFill>
                <a:srgbClr val="656D78"/>
              </a:solidFill>
              <a:latin typeface="Source Sans Pro" panose="020B0503030403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978461" y="6413996"/>
            <a:ext cx="3239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900" smtClean="0">
                <a:solidFill>
                  <a:schemeClr val="accent1"/>
                </a:solidFill>
                <a:latin typeface="Source Sans Pro" panose="020B0503030403020204" pitchFamily="34" charset="0"/>
              </a:rPr>
              <a:pPr algn="ctr"/>
              <a:t>‹#›</a:t>
            </a:fld>
            <a:endParaRPr lang="en-US" sz="1349" dirty="0">
              <a:solidFill>
                <a:schemeClr val="accent1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38200" y="6355716"/>
            <a:ext cx="475488" cy="365760"/>
          </a:xfrm>
          <a:custGeom>
            <a:avLst/>
            <a:gdLst>
              <a:gd name="T0" fmla="*/ 1938 w 1992"/>
              <a:gd name="T1" fmla="*/ 930 h 2139"/>
              <a:gd name="T2" fmla="*/ 1802 w 1992"/>
              <a:gd name="T3" fmla="*/ 999 h 2139"/>
              <a:gd name="T4" fmla="*/ 1735 w 1992"/>
              <a:gd name="T5" fmla="*/ 1515 h 2139"/>
              <a:gd name="T6" fmla="*/ 1735 w 1992"/>
              <a:gd name="T7" fmla="*/ 1515 h 2139"/>
              <a:gd name="T8" fmla="*/ 1080 w 1992"/>
              <a:gd name="T9" fmla="*/ 1965 h 2139"/>
              <a:gd name="T10" fmla="*/ 1080 w 1992"/>
              <a:gd name="T11" fmla="*/ 1816 h 2139"/>
              <a:gd name="T12" fmla="*/ 1228 w 1992"/>
              <a:gd name="T13" fmla="*/ 1783 h 2139"/>
              <a:gd name="T14" fmla="*/ 1228 w 1992"/>
              <a:gd name="T15" fmla="*/ 1783 h 2139"/>
              <a:gd name="T16" fmla="*/ 1532 w 1992"/>
              <a:gd name="T17" fmla="*/ 1564 h 2139"/>
              <a:gd name="T18" fmla="*/ 1532 w 1992"/>
              <a:gd name="T19" fmla="*/ 1564 h 2139"/>
              <a:gd name="T20" fmla="*/ 1608 w 1992"/>
              <a:gd name="T21" fmla="*/ 1438 h 2139"/>
              <a:gd name="T22" fmla="*/ 1608 w 1992"/>
              <a:gd name="T23" fmla="*/ 1438 h 2139"/>
              <a:gd name="T24" fmla="*/ 1651 w 1992"/>
              <a:gd name="T25" fmla="*/ 1317 h 2139"/>
              <a:gd name="T26" fmla="*/ 1214 w 1992"/>
              <a:gd name="T27" fmla="*/ 1317 h 2139"/>
              <a:gd name="T28" fmla="*/ 778 w 1992"/>
              <a:gd name="T29" fmla="*/ 1321 h 2139"/>
              <a:gd name="T30" fmla="*/ 753 w 1992"/>
              <a:gd name="T31" fmla="*/ 1037 h 2139"/>
              <a:gd name="T32" fmla="*/ 1258 w 1992"/>
              <a:gd name="T33" fmla="*/ 1093 h 2139"/>
              <a:gd name="T34" fmla="*/ 1116 w 1992"/>
              <a:gd name="T35" fmla="*/ 1093 h 2139"/>
              <a:gd name="T36" fmla="*/ 880 w 1992"/>
              <a:gd name="T37" fmla="*/ 1158 h 2139"/>
              <a:gd name="T38" fmla="*/ 1116 w 1992"/>
              <a:gd name="T39" fmla="*/ 1223 h 2139"/>
              <a:gd name="T40" fmla="*/ 1391 w 1992"/>
              <a:gd name="T41" fmla="*/ 1223 h 2139"/>
              <a:gd name="T42" fmla="*/ 997 w 1992"/>
              <a:gd name="T43" fmla="*/ 757 h 2139"/>
              <a:gd name="T44" fmla="*/ 714 w 1992"/>
              <a:gd name="T45" fmla="*/ 1445 h 2139"/>
              <a:gd name="T46" fmla="*/ 1272 w 1992"/>
              <a:gd name="T47" fmla="*/ 1447 h 2139"/>
              <a:gd name="T48" fmla="*/ 1431 w 1992"/>
              <a:gd name="T49" fmla="*/ 1447 h 2139"/>
              <a:gd name="T50" fmla="*/ 495 w 1992"/>
              <a:gd name="T51" fmla="*/ 1158 h 2139"/>
              <a:gd name="T52" fmla="*/ 1008 w 1992"/>
              <a:gd name="T53" fmla="*/ 645 h 2139"/>
              <a:gd name="T54" fmla="*/ 1520 w 1992"/>
              <a:gd name="T55" fmla="*/ 1189 h 2139"/>
              <a:gd name="T56" fmla="*/ 1670 w 1992"/>
              <a:gd name="T57" fmla="*/ 1189 h 2139"/>
              <a:gd name="T58" fmla="*/ 1628 w 1992"/>
              <a:gd name="T59" fmla="*/ 923 h 2139"/>
              <a:gd name="T60" fmla="*/ 1891 w 1992"/>
              <a:gd name="T61" fmla="*/ 789 h 2139"/>
              <a:gd name="T62" fmla="*/ 329 w 1992"/>
              <a:gd name="T63" fmla="*/ 484 h 2139"/>
              <a:gd name="T64" fmla="*/ 458 w 1992"/>
              <a:gd name="T65" fmla="*/ 563 h 2139"/>
              <a:gd name="T66" fmla="*/ 1692 w 1992"/>
              <a:gd name="T67" fmla="*/ 725 h 2139"/>
              <a:gd name="T68" fmla="*/ 1560 w 1992"/>
              <a:gd name="T69" fmla="*/ 793 h 2139"/>
              <a:gd name="T70" fmla="*/ 1463 w 1992"/>
              <a:gd name="T71" fmla="*/ 677 h 2139"/>
              <a:gd name="T72" fmla="*/ 1463 w 1992"/>
              <a:gd name="T73" fmla="*/ 677 h 2139"/>
              <a:gd name="T74" fmla="*/ 484 w 1992"/>
              <a:gd name="T75" fmla="*/ 752 h 2139"/>
              <a:gd name="T76" fmla="*/ 232 w 1992"/>
              <a:gd name="T77" fmla="*/ 598 h 2139"/>
              <a:gd name="T78" fmla="*/ 125 w 1992"/>
              <a:gd name="T79" fmla="*/ 1527 h 2139"/>
              <a:gd name="T80" fmla="*/ 125 w 1992"/>
              <a:gd name="T81" fmla="*/ 1527 h 2139"/>
              <a:gd name="T82" fmla="*/ 192 w 1992"/>
              <a:gd name="T83" fmla="*/ 1658 h 2139"/>
              <a:gd name="T84" fmla="*/ 192 w 1992"/>
              <a:gd name="T85" fmla="*/ 1658 h 2139"/>
              <a:gd name="T86" fmla="*/ 785 w 1992"/>
              <a:gd name="T87" fmla="*/ 2089 h 2139"/>
              <a:gd name="T88" fmla="*/ 786 w 1992"/>
              <a:gd name="T89" fmla="*/ 1937 h 2139"/>
              <a:gd name="T90" fmla="*/ 324 w 1992"/>
              <a:gd name="T91" fmla="*/ 1591 h 2139"/>
              <a:gd name="T92" fmla="*/ 324 w 1992"/>
              <a:gd name="T93" fmla="*/ 1591 h 2139"/>
              <a:gd name="T94" fmla="*/ 281 w 1992"/>
              <a:gd name="T95" fmla="*/ 800 h 2139"/>
              <a:gd name="T96" fmla="*/ 408 w 1992"/>
              <a:gd name="T97" fmla="*/ 878 h 2139"/>
              <a:gd name="T98" fmla="*/ 360 w 1992"/>
              <a:gd name="T99" fmla="*/ 1021 h 2139"/>
              <a:gd name="T100" fmla="*/ 360 w 1992"/>
              <a:gd name="T101" fmla="*/ 1021 h 2139"/>
              <a:gd name="T102" fmla="*/ 388 w 1992"/>
              <a:gd name="T103" fmla="*/ 1392 h 2139"/>
              <a:gd name="T104" fmla="*/ 388 w 1992"/>
              <a:gd name="T105" fmla="*/ 1392 h 2139"/>
              <a:gd name="T106" fmla="*/ 933 w 1992"/>
              <a:gd name="T107" fmla="*/ 1816 h 2139"/>
              <a:gd name="T108" fmla="*/ 933 w 1992"/>
              <a:gd name="T109" fmla="*/ 2112 h 2139"/>
              <a:gd name="T110" fmla="*/ 1784 w 1992"/>
              <a:gd name="T111" fmla="*/ 1718 h 2139"/>
              <a:gd name="T112" fmla="*/ 1784 w 1992"/>
              <a:gd name="T113" fmla="*/ 1718 h 2139"/>
              <a:gd name="T114" fmla="*/ 1861 w 1992"/>
              <a:gd name="T115" fmla="*/ 1592 h 2139"/>
              <a:gd name="T116" fmla="*/ 1861 w 1992"/>
              <a:gd name="T117" fmla="*/ 1592 h 2139"/>
              <a:gd name="T118" fmla="*/ 1938 w 1992"/>
              <a:gd name="T119" fmla="*/ 930 h 2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92" h="2139">
                <a:moveTo>
                  <a:pt x="1938" y="930"/>
                </a:moveTo>
                <a:cubicBezTo>
                  <a:pt x="1802" y="999"/>
                  <a:pt x="1802" y="999"/>
                  <a:pt x="1802" y="999"/>
                </a:cubicBezTo>
                <a:cubicBezTo>
                  <a:pt x="1836" y="1170"/>
                  <a:pt x="1816" y="1352"/>
                  <a:pt x="1735" y="1515"/>
                </a:cubicBezTo>
                <a:cubicBezTo>
                  <a:pt x="1735" y="1515"/>
                  <a:pt x="1735" y="1515"/>
                  <a:pt x="1735" y="1515"/>
                </a:cubicBezTo>
                <a:cubicBezTo>
                  <a:pt x="1612" y="1763"/>
                  <a:pt x="1367" y="1939"/>
                  <a:pt x="1080" y="1965"/>
                </a:cubicBezTo>
                <a:cubicBezTo>
                  <a:pt x="1080" y="1964"/>
                  <a:pt x="1080" y="1817"/>
                  <a:pt x="1080" y="1816"/>
                </a:cubicBezTo>
                <a:cubicBezTo>
                  <a:pt x="1131" y="1810"/>
                  <a:pt x="1181" y="1799"/>
                  <a:pt x="1228" y="1783"/>
                </a:cubicBezTo>
                <a:cubicBezTo>
                  <a:pt x="1228" y="1783"/>
                  <a:pt x="1228" y="1783"/>
                  <a:pt x="1228" y="1783"/>
                </a:cubicBezTo>
                <a:cubicBezTo>
                  <a:pt x="1345" y="1742"/>
                  <a:pt x="1452" y="1667"/>
                  <a:pt x="1532" y="1564"/>
                </a:cubicBezTo>
                <a:cubicBezTo>
                  <a:pt x="1532" y="1564"/>
                  <a:pt x="1532" y="1564"/>
                  <a:pt x="1532" y="1564"/>
                </a:cubicBezTo>
                <a:cubicBezTo>
                  <a:pt x="1562" y="1525"/>
                  <a:pt x="1587" y="1483"/>
                  <a:pt x="1608" y="1438"/>
                </a:cubicBezTo>
                <a:cubicBezTo>
                  <a:pt x="1608" y="1438"/>
                  <a:pt x="1608" y="1438"/>
                  <a:pt x="1608" y="1438"/>
                </a:cubicBezTo>
                <a:cubicBezTo>
                  <a:pt x="1627" y="1399"/>
                  <a:pt x="1641" y="1358"/>
                  <a:pt x="1651" y="1317"/>
                </a:cubicBezTo>
                <a:cubicBezTo>
                  <a:pt x="1214" y="1317"/>
                  <a:pt x="1214" y="1317"/>
                  <a:pt x="1214" y="1317"/>
                </a:cubicBezTo>
                <a:cubicBezTo>
                  <a:pt x="1098" y="1471"/>
                  <a:pt x="883" y="1461"/>
                  <a:pt x="778" y="1321"/>
                </a:cubicBezTo>
                <a:cubicBezTo>
                  <a:pt x="716" y="1238"/>
                  <a:pt x="706" y="1130"/>
                  <a:pt x="753" y="1037"/>
                </a:cubicBezTo>
                <a:cubicBezTo>
                  <a:pt x="867" y="808"/>
                  <a:pt x="1198" y="853"/>
                  <a:pt x="1258" y="1093"/>
                </a:cubicBezTo>
                <a:cubicBezTo>
                  <a:pt x="1116" y="1093"/>
                  <a:pt x="1116" y="1093"/>
                  <a:pt x="1116" y="1093"/>
                </a:cubicBezTo>
                <a:cubicBezTo>
                  <a:pt x="1049" y="982"/>
                  <a:pt x="880" y="1031"/>
                  <a:pt x="880" y="1158"/>
                </a:cubicBezTo>
                <a:cubicBezTo>
                  <a:pt x="880" y="1286"/>
                  <a:pt x="1049" y="1334"/>
                  <a:pt x="1116" y="1223"/>
                </a:cubicBezTo>
                <a:cubicBezTo>
                  <a:pt x="1391" y="1223"/>
                  <a:pt x="1391" y="1223"/>
                  <a:pt x="1391" y="1223"/>
                </a:cubicBezTo>
                <a:cubicBezTo>
                  <a:pt x="1429" y="961"/>
                  <a:pt x="1228" y="757"/>
                  <a:pt x="997" y="757"/>
                </a:cubicBezTo>
                <a:cubicBezTo>
                  <a:pt x="626" y="757"/>
                  <a:pt x="462" y="1199"/>
                  <a:pt x="714" y="1445"/>
                </a:cubicBezTo>
                <a:cubicBezTo>
                  <a:pt x="869" y="1597"/>
                  <a:pt x="1116" y="1598"/>
                  <a:pt x="1272" y="1447"/>
                </a:cubicBezTo>
                <a:cubicBezTo>
                  <a:pt x="1431" y="1447"/>
                  <a:pt x="1431" y="1447"/>
                  <a:pt x="1431" y="1447"/>
                </a:cubicBezTo>
                <a:cubicBezTo>
                  <a:pt x="1148" y="1861"/>
                  <a:pt x="495" y="1662"/>
                  <a:pt x="495" y="1158"/>
                </a:cubicBezTo>
                <a:cubicBezTo>
                  <a:pt x="495" y="875"/>
                  <a:pt x="725" y="645"/>
                  <a:pt x="1008" y="645"/>
                </a:cubicBezTo>
                <a:cubicBezTo>
                  <a:pt x="1302" y="645"/>
                  <a:pt x="1538" y="892"/>
                  <a:pt x="1520" y="1189"/>
                </a:cubicBezTo>
                <a:cubicBezTo>
                  <a:pt x="1670" y="1189"/>
                  <a:pt x="1670" y="1189"/>
                  <a:pt x="1670" y="1189"/>
                </a:cubicBezTo>
                <a:cubicBezTo>
                  <a:pt x="1674" y="1099"/>
                  <a:pt x="1660" y="1008"/>
                  <a:pt x="1628" y="923"/>
                </a:cubicBezTo>
                <a:cubicBezTo>
                  <a:pt x="1771" y="850"/>
                  <a:pt x="1720" y="876"/>
                  <a:pt x="1891" y="789"/>
                </a:cubicBezTo>
                <a:cubicBezTo>
                  <a:pt x="1627" y="158"/>
                  <a:pt x="808" y="0"/>
                  <a:pt x="329" y="484"/>
                </a:cubicBezTo>
                <a:cubicBezTo>
                  <a:pt x="458" y="563"/>
                  <a:pt x="458" y="563"/>
                  <a:pt x="458" y="563"/>
                </a:cubicBezTo>
                <a:cubicBezTo>
                  <a:pt x="830" y="219"/>
                  <a:pt x="1421" y="298"/>
                  <a:pt x="1692" y="725"/>
                </a:cubicBezTo>
                <a:cubicBezTo>
                  <a:pt x="1692" y="725"/>
                  <a:pt x="1561" y="792"/>
                  <a:pt x="1560" y="793"/>
                </a:cubicBezTo>
                <a:cubicBezTo>
                  <a:pt x="1532" y="750"/>
                  <a:pt x="1500" y="712"/>
                  <a:pt x="1463" y="677"/>
                </a:cubicBezTo>
                <a:cubicBezTo>
                  <a:pt x="1463" y="677"/>
                  <a:pt x="1463" y="677"/>
                  <a:pt x="1463" y="677"/>
                </a:cubicBezTo>
                <a:cubicBezTo>
                  <a:pt x="1180" y="408"/>
                  <a:pt x="726" y="441"/>
                  <a:pt x="484" y="752"/>
                </a:cubicBezTo>
                <a:cubicBezTo>
                  <a:pt x="331" y="658"/>
                  <a:pt x="400" y="700"/>
                  <a:pt x="232" y="598"/>
                </a:cubicBezTo>
                <a:cubicBezTo>
                  <a:pt x="31" y="875"/>
                  <a:pt x="0" y="1229"/>
                  <a:pt x="125" y="1527"/>
                </a:cubicBezTo>
                <a:cubicBezTo>
                  <a:pt x="125" y="1527"/>
                  <a:pt x="125" y="1527"/>
                  <a:pt x="125" y="1527"/>
                </a:cubicBezTo>
                <a:cubicBezTo>
                  <a:pt x="144" y="1573"/>
                  <a:pt x="166" y="1616"/>
                  <a:pt x="192" y="1658"/>
                </a:cubicBezTo>
                <a:cubicBezTo>
                  <a:pt x="192" y="1658"/>
                  <a:pt x="192" y="1658"/>
                  <a:pt x="192" y="1658"/>
                </a:cubicBezTo>
                <a:cubicBezTo>
                  <a:pt x="323" y="1871"/>
                  <a:pt x="535" y="2029"/>
                  <a:pt x="785" y="2089"/>
                </a:cubicBezTo>
                <a:cubicBezTo>
                  <a:pt x="786" y="1937"/>
                  <a:pt x="786" y="1937"/>
                  <a:pt x="786" y="1937"/>
                </a:cubicBezTo>
                <a:cubicBezTo>
                  <a:pt x="592" y="1881"/>
                  <a:pt x="428" y="1755"/>
                  <a:pt x="324" y="1591"/>
                </a:cubicBezTo>
                <a:cubicBezTo>
                  <a:pt x="324" y="1591"/>
                  <a:pt x="324" y="1591"/>
                  <a:pt x="324" y="1591"/>
                </a:cubicBezTo>
                <a:cubicBezTo>
                  <a:pt x="168" y="1346"/>
                  <a:pt x="160" y="1045"/>
                  <a:pt x="281" y="800"/>
                </a:cubicBezTo>
                <a:cubicBezTo>
                  <a:pt x="282" y="801"/>
                  <a:pt x="407" y="877"/>
                  <a:pt x="408" y="878"/>
                </a:cubicBezTo>
                <a:cubicBezTo>
                  <a:pt x="387" y="923"/>
                  <a:pt x="371" y="971"/>
                  <a:pt x="360" y="1021"/>
                </a:cubicBezTo>
                <a:cubicBezTo>
                  <a:pt x="360" y="1021"/>
                  <a:pt x="360" y="1021"/>
                  <a:pt x="360" y="1021"/>
                </a:cubicBezTo>
                <a:cubicBezTo>
                  <a:pt x="334" y="1144"/>
                  <a:pt x="343" y="1273"/>
                  <a:pt x="388" y="1392"/>
                </a:cubicBezTo>
                <a:cubicBezTo>
                  <a:pt x="388" y="1392"/>
                  <a:pt x="388" y="1392"/>
                  <a:pt x="388" y="1392"/>
                </a:cubicBezTo>
                <a:cubicBezTo>
                  <a:pt x="475" y="1622"/>
                  <a:pt x="685" y="1788"/>
                  <a:pt x="933" y="1816"/>
                </a:cubicBezTo>
                <a:cubicBezTo>
                  <a:pt x="933" y="1998"/>
                  <a:pt x="933" y="1931"/>
                  <a:pt x="933" y="2112"/>
                </a:cubicBezTo>
                <a:cubicBezTo>
                  <a:pt x="1247" y="2139"/>
                  <a:pt x="1579" y="2001"/>
                  <a:pt x="1784" y="1718"/>
                </a:cubicBezTo>
                <a:cubicBezTo>
                  <a:pt x="1784" y="1718"/>
                  <a:pt x="1784" y="1718"/>
                  <a:pt x="1784" y="1718"/>
                </a:cubicBezTo>
                <a:cubicBezTo>
                  <a:pt x="1813" y="1678"/>
                  <a:pt x="1838" y="1636"/>
                  <a:pt x="1861" y="1592"/>
                </a:cubicBezTo>
                <a:cubicBezTo>
                  <a:pt x="1861" y="1592"/>
                  <a:pt x="1861" y="1592"/>
                  <a:pt x="1861" y="1592"/>
                </a:cubicBezTo>
                <a:cubicBezTo>
                  <a:pt x="1966" y="1387"/>
                  <a:pt x="1992" y="1151"/>
                  <a:pt x="1938" y="930"/>
                </a:cubicBezTo>
                <a:close/>
              </a:path>
            </a:pathLst>
          </a:custGeom>
          <a:ln/>
          <a:effectLst>
            <a:outerShdw blurRad="228600" dist="101600" dir="2700000" algn="tl" rotWithShape="0">
              <a:prstClr val="black">
                <a:alpha val="26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44" tIns="34272" rIns="68544" bIns="34272" numCol="1" anchor="t" anchorCtr="0" compatLnSpc="1">
            <a:prstTxWarp prst="textNoShape">
              <a:avLst/>
            </a:prstTxWarp>
          </a:bodyPr>
          <a:lstStyle/>
          <a:p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78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0" grpId="1"/>
      <p:bldP spid="11" grpId="0"/>
      <p:bldP spid="11" grpId="1"/>
      <p:bldP spid="12" grpId="0"/>
      <p:bldP spid="1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143" y="3251605"/>
            <a:ext cx="2388879" cy="1781110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904558" y="3251607"/>
            <a:ext cx="2388879" cy="1781113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801983" y="3251605"/>
            <a:ext cx="2388878" cy="1781112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353385" y="5092320"/>
            <a:ext cx="2438400" cy="1764792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455963" y="5089576"/>
            <a:ext cx="2438400" cy="1764792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9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17728" y="2052942"/>
            <a:ext cx="1706880" cy="12801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>
            <a:outerShdw blurRad="101600" dist="50800" dir="2700000" algn="tl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 marL="0" indent="0">
              <a:buNone/>
              <a:defRPr sz="75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46605" y="2052942"/>
            <a:ext cx="1706880" cy="12801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>
            <a:outerShdw blurRad="101600" dist="50800" dir="2700000" algn="tl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 marL="0" indent="0">
              <a:buNone/>
              <a:defRPr sz="75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46605" y="3735068"/>
            <a:ext cx="1706880" cy="12801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>
            <a:outerShdw blurRad="101600" dist="50800" dir="2700000" algn="tl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 marL="0" indent="0">
              <a:buNone/>
              <a:defRPr sz="75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313688" y="3735068"/>
            <a:ext cx="1706880" cy="12801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effectLst>
            <a:outerShdw blurRad="101600" dist="50800" dir="2700000" algn="tl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 marL="0" indent="0">
              <a:buNone/>
              <a:defRPr sz="750"/>
            </a:lvl1pPr>
          </a:lstStyle>
          <a:p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>
            <a:off x="10927080" y="6377014"/>
            <a:ext cx="426720" cy="31577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>
              <a:latin typeface="Source Sans Pro" panose="020B050303040302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99529" y="6494047"/>
            <a:ext cx="6091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49" b="1" dirty="0">
                <a:solidFill>
                  <a:srgbClr val="656D78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220615" y="6357462"/>
            <a:ext cx="1769604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75" dirty="0">
                <a:solidFill>
                  <a:srgbClr val="656D78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Multipurpose PPT by </a:t>
            </a:r>
            <a:r>
              <a:rPr lang="en-US" sz="675" dirty="0" err="1">
                <a:solidFill>
                  <a:srgbClr val="656D78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Pulsecolor</a:t>
            </a:r>
            <a:endParaRPr lang="en-US" sz="675" dirty="0">
              <a:solidFill>
                <a:srgbClr val="656D78"/>
              </a:solidFill>
              <a:latin typeface="Source Sans Pro" panose="020B0503030403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978461" y="6413996"/>
            <a:ext cx="3239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900" smtClean="0">
                <a:solidFill>
                  <a:schemeClr val="accent1"/>
                </a:solidFill>
                <a:latin typeface="Source Sans Pro" panose="020B0503030403020204" pitchFamily="34" charset="0"/>
              </a:rPr>
              <a:pPr algn="ctr"/>
              <a:t>‹#›</a:t>
            </a:fld>
            <a:endParaRPr lang="en-US" sz="1349" dirty="0">
              <a:solidFill>
                <a:schemeClr val="accent1"/>
              </a:solidFill>
            </a:endParaRPr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838200" y="6355716"/>
            <a:ext cx="475488" cy="365760"/>
          </a:xfrm>
          <a:custGeom>
            <a:avLst/>
            <a:gdLst>
              <a:gd name="T0" fmla="*/ 1938 w 1992"/>
              <a:gd name="T1" fmla="*/ 930 h 2139"/>
              <a:gd name="T2" fmla="*/ 1802 w 1992"/>
              <a:gd name="T3" fmla="*/ 999 h 2139"/>
              <a:gd name="T4" fmla="*/ 1735 w 1992"/>
              <a:gd name="T5" fmla="*/ 1515 h 2139"/>
              <a:gd name="T6" fmla="*/ 1735 w 1992"/>
              <a:gd name="T7" fmla="*/ 1515 h 2139"/>
              <a:gd name="T8" fmla="*/ 1080 w 1992"/>
              <a:gd name="T9" fmla="*/ 1965 h 2139"/>
              <a:gd name="T10" fmla="*/ 1080 w 1992"/>
              <a:gd name="T11" fmla="*/ 1816 h 2139"/>
              <a:gd name="T12" fmla="*/ 1228 w 1992"/>
              <a:gd name="T13" fmla="*/ 1783 h 2139"/>
              <a:gd name="T14" fmla="*/ 1228 w 1992"/>
              <a:gd name="T15" fmla="*/ 1783 h 2139"/>
              <a:gd name="T16" fmla="*/ 1532 w 1992"/>
              <a:gd name="T17" fmla="*/ 1564 h 2139"/>
              <a:gd name="T18" fmla="*/ 1532 w 1992"/>
              <a:gd name="T19" fmla="*/ 1564 h 2139"/>
              <a:gd name="T20" fmla="*/ 1608 w 1992"/>
              <a:gd name="T21" fmla="*/ 1438 h 2139"/>
              <a:gd name="T22" fmla="*/ 1608 w 1992"/>
              <a:gd name="T23" fmla="*/ 1438 h 2139"/>
              <a:gd name="T24" fmla="*/ 1651 w 1992"/>
              <a:gd name="T25" fmla="*/ 1317 h 2139"/>
              <a:gd name="T26" fmla="*/ 1214 w 1992"/>
              <a:gd name="T27" fmla="*/ 1317 h 2139"/>
              <a:gd name="T28" fmla="*/ 778 w 1992"/>
              <a:gd name="T29" fmla="*/ 1321 h 2139"/>
              <a:gd name="T30" fmla="*/ 753 w 1992"/>
              <a:gd name="T31" fmla="*/ 1037 h 2139"/>
              <a:gd name="T32" fmla="*/ 1258 w 1992"/>
              <a:gd name="T33" fmla="*/ 1093 h 2139"/>
              <a:gd name="T34" fmla="*/ 1116 w 1992"/>
              <a:gd name="T35" fmla="*/ 1093 h 2139"/>
              <a:gd name="T36" fmla="*/ 880 w 1992"/>
              <a:gd name="T37" fmla="*/ 1158 h 2139"/>
              <a:gd name="T38" fmla="*/ 1116 w 1992"/>
              <a:gd name="T39" fmla="*/ 1223 h 2139"/>
              <a:gd name="T40" fmla="*/ 1391 w 1992"/>
              <a:gd name="T41" fmla="*/ 1223 h 2139"/>
              <a:gd name="T42" fmla="*/ 997 w 1992"/>
              <a:gd name="T43" fmla="*/ 757 h 2139"/>
              <a:gd name="T44" fmla="*/ 714 w 1992"/>
              <a:gd name="T45" fmla="*/ 1445 h 2139"/>
              <a:gd name="T46" fmla="*/ 1272 w 1992"/>
              <a:gd name="T47" fmla="*/ 1447 h 2139"/>
              <a:gd name="T48" fmla="*/ 1431 w 1992"/>
              <a:gd name="T49" fmla="*/ 1447 h 2139"/>
              <a:gd name="T50" fmla="*/ 495 w 1992"/>
              <a:gd name="T51" fmla="*/ 1158 h 2139"/>
              <a:gd name="T52" fmla="*/ 1008 w 1992"/>
              <a:gd name="T53" fmla="*/ 645 h 2139"/>
              <a:gd name="T54" fmla="*/ 1520 w 1992"/>
              <a:gd name="T55" fmla="*/ 1189 h 2139"/>
              <a:gd name="T56" fmla="*/ 1670 w 1992"/>
              <a:gd name="T57" fmla="*/ 1189 h 2139"/>
              <a:gd name="T58" fmla="*/ 1628 w 1992"/>
              <a:gd name="T59" fmla="*/ 923 h 2139"/>
              <a:gd name="T60" fmla="*/ 1891 w 1992"/>
              <a:gd name="T61" fmla="*/ 789 h 2139"/>
              <a:gd name="T62" fmla="*/ 329 w 1992"/>
              <a:gd name="T63" fmla="*/ 484 h 2139"/>
              <a:gd name="T64" fmla="*/ 458 w 1992"/>
              <a:gd name="T65" fmla="*/ 563 h 2139"/>
              <a:gd name="T66" fmla="*/ 1692 w 1992"/>
              <a:gd name="T67" fmla="*/ 725 h 2139"/>
              <a:gd name="T68" fmla="*/ 1560 w 1992"/>
              <a:gd name="T69" fmla="*/ 793 h 2139"/>
              <a:gd name="T70" fmla="*/ 1463 w 1992"/>
              <a:gd name="T71" fmla="*/ 677 h 2139"/>
              <a:gd name="T72" fmla="*/ 1463 w 1992"/>
              <a:gd name="T73" fmla="*/ 677 h 2139"/>
              <a:gd name="T74" fmla="*/ 484 w 1992"/>
              <a:gd name="T75" fmla="*/ 752 h 2139"/>
              <a:gd name="T76" fmla="*/ 232 w 1992"/>
              <a:gd name="T77" fmla="*/ 598 h 2139"/>
              <a:gd name="T78" fmla="*/ 125 w 1992"/>
              <a:gd name="T79" fmla="*/ 1527 h 2139"/>
              <a:gd name="T80" fmla="*/ 125 w 1992"/>
              <a:gd name="T81" fmla="*/ 1527 h 2139"/>
              <a:gd name="T82" fmla="*/ 192 w 1992"/>
              <a:gd name="T83" fmla="*/ 1658 h 2139"/>
              <a:gd name="T84" fmla="*/ 192 w 1992"/>
              <a:gd name="T85" fmla="*/ 1658 h 2139"/>
              <a:gd name="T86" fmla="*/ 785 w 1992"/>
              <a:gd name="T87" fmla="*/ 2089 h 2139"/>
              <a:gd name="T88" fmla="*/ 786 w 1992"/>
              <a:gd name="T89" fmla="*/ 1937 h 2139"/>
              <a:gd name="T90" fmla="*/ 324 w 1992"/>
              <a:gd name="T91" fmla="*/ 1591 h 2139"/>
              <a:gd name="T92" fmla="*/ 324 w 1992"/>
              <a:gd name="T93" fmla="*/ 1591 h 2139"/>
              <a:gd name="T94" fmla="*/ 281 w 1992"/>
              <a:gd name="T95" fmla="*/ 800 h 2139"/>
              <a:gd name="T96" fmla="*/ 408 w 1992"/>
              <a:gd name="T97" fmla="*/ 878 h 2139"/>
              <a:gd name="T98" fmla="*/ 360 w 1992"/>
              <a:gd name="T99" fmla="*/ 1021 h 2139"/>
              <a:gd name="T100" fmla="*/ 360 w 1992"/>
              <a:gd name="T101" fmla="*/ 1021 h 2139"/>
              <a:gd name="T102" fmla="*/ 388 w 1992"/>
              <a:gd name="T103" fmla="*/ 1392 h 2139"/>
              <a:gd name="T104" fmla="*/ 388 w 1992"/>
              <a:gd name="T105" fmla="*/ 1392 h 2139"/>
              <a:gd name="T106" fmla="*/ 933 w 1992"/>
              <a:gd name="T107" fmla="*/ 1816 h 2139"/>
              <a:gd name="T108" fmla="*/ 933 w 1992"/>
              <a:gd name="T109" fmla="*/ 2112 h 2139"/>
              <a:gd name="T110" fmla="*/ 1784 w 1992"/>
              <a:gd name="T111" fmla="*/ 1718 h 2139"/>
              <a:gd name="T112" fmla="*/ 1784 w 1992"/>
              <a:gd name="T113" fmla="*/ 1718 h 2139"/>
              <a:gd name="T114" fmla="*/ 1861 w 1992"/>
              <a:gd name="T115" fmla="*/ 1592 h 2139"/>
              <a:gd name="T116" fmla="*/ 1861 w 1992"/>
              <a:gd name="T117" fmla="*/ 1592 h 2139"/>
              <a:gd name="T118" fmla="*/ 1938 w 1992"/>
              <a:gd name="T119" fmla="*/ 930 h 2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92" h="2139">
                <a:moveTo>
                  <a:pt x="1938" y="930"/>
                </a:moveTo>
                <a:cubicBezTo>
                  <a:pt x="1802" y="999"/>
                  <a:pt x="1802" y="999"/>
                  <a:pt x="1802" y="999"/>
                </a:cubicBezTo>
                <a:cubicBezTo>
                  <a:pt x="1836" y="1170"/>
                  <a:pt x="1816" y="1352"/>
                  <a:pt x="1735" y="1515"/>
                </a:cubicBezTo>
                <a:cubicBezTo>
                  <a:pt x="1735" y="1515"/>
                  <a:pt x="1735" y="1515"/>
                  <a:pt x="1735" y="1515"/>
                </a:cubicBezTo>
                <a:cubicBezTo>
                  <a:pt x="1612" y="1763"/>
                  <a:pt x="1367" y="1939"/>
                  <a:pt x="1080" y="1965"/>
                </a:cubicBezTo>
                <a:cubicBezTo>
                  <a:pt x="1080" y="1964"/>
                  <a:pt x="1080" y="1817"/>
                  <a:pt x="1080" y="1816"/>
                </a:cubicBezTo>
                <a:cubicBezTo>
                  <a:pt x="1131" y="1810"/>
                  <a:pt x="1181" y="1799"/>
                  <a:pt x="1228" y="1783"/>
                </a:cubicBezTo>
                <a:cubicBezTo>
                  <a:pt x="1228" y="1783"/>
                  <a:pt x="1228" y="1783"/>
                  <a:pt x="1228" y="1783"/>
                </a:cubicBezTo>
                <a:cubicBezTo>
                  <a:pt x="1345" y="1742"/>
                  <a:pt x="1452" y="1667"/>
                  <a:pt x="1532" y="1564"/>
                </a:cubicBezTo>
                <a:cubicBezTo>
                  <a:pt x="1532" y="1564"/>
                  <a:pt x="1532" y="1564"/>
                  <a:pt x="1532" y="1564"/>
                </a:cubicBezTo>
                <a:cubicBezTo>
                  <a:pt x="1562" y="1525"/>
                  <a:pt x="1587" y="1483"/>
                  <a:pt x="1608" y="1438"/>
                </a:cubicBezTo>
                <a:cubicBezTo>
                  <a:pt x="1608" y="1438"/>
                  <a:pt x="1608" y="1438"/>
                  <a:pt x="1608" y="1438"/>
                </a:cubicBezTo>
                <a:cubicBezTo>
                  <a:pt x="1627" y="1399"/>
                  <a:pt x="1641" y="1358"/>
                  <a:pt x="1651" y="1317"/>
                </a:cubicBezTo>
                <a:cubicBezTo>
                  <a:pt x="1214" y="1317"/>
                  <a:pt x="1214" y="1317"/>
                  <a:pt x="1214" y="1317"/>
                </a:cubicBezTo>
                <a:cubicBezTo>
                  <a:pt x="1098" y="1471"/>
                  <a:pt x="883" y="1461"/>
                  <a:pt x="778" y="1321"/>
                </a:cubicBezTo>
                <a:cubicBezTo>
                  <a:pt x="716" y="1238"/>
                  <a:pt x="706" y="1130"/>
                  <a:pt x="753" y="1037"/>
                </a:cubicBezTo>
                <a:cubicBezTo>
                  <a:pt x="867" y="808"/>
                  <a:pt x="1198" y="853"/>
                  <a:pt x="1258" y="1093"/>
                </a:cubicBezTo>
                <a:cubicBezTo>
                  <a:pt x="1116" y="1093"/>
                  <a:pt x="1116" y="1093"/>
                  <a:pt x="1116" y="1093"/>
                </a:cubicBezTo>
                <a:cubicBezTo>
                  <a:pt x="1049" y="982"/>
                  <a:pt x="880" y="1031"/>
                  <a:pt x="880" y="1158"/>
                </a:cubicBezTo>
                <a:cubicBezTo>
                  <a:pt x="880" y="1286"/>
                  <a:pt x="1049" y="1334"/>
                  <a:pt x="1116" y="1223"/>
                </a:cubicBezTo>
                <a:cubicBezTo>
                  <a:pt x="1391" y="1223"/>
                  <a:pt x="1391" y="1223"/>
                  <a:pt x="1391" y="1223"/>
                </a:cubicBezTo>
                <a:cubicBezTo>
                  <a:pt x="1429" y="961"/>
                  <a:pt x="1228" y="757"/>
                  <a:pt x="997" y="757"/>
                </a:cubicBezTo>
                <a:cubicBezTo>
                  <a:pt x="626" y="757"/>
                  <a:pt x="462" y="1199"/>
                  <a:pt x="714" y="1445"/>
                </a:cubicBezTo>
                <a:cubicBezTo>
                  <a:pt x="869" y="1597"/>
                  <a:pt x="1116" y="1598"/>
                  <a:pt x="1272" y="1447"/>
                </a:cubicBezTo>
                <a:cubicBezTo>
                  <a:pt x="1431" y="1447"/>
                  <a:pt x="1431" y="1447"/>
                  <a:pt x="1431" y="1447"/>
                </a:cubicBezTo>
                <a:cubicBezTo>
                  <a:pt x="1148" y="1861"/>
                  <a:pt x="495" y="1662"/>
                  <a:pt x="495" y="1158"/>
                </a:cubicBezTo>
                <a:cubicBezTo>
                  <a:pt x="495" y="875"/>
                  <a:pt x="725" y="645"/>
                  <a:pt x="1008" y="645"/>
                </a:cubicBezTo>
                <a:cubicBezTo>
                  <a:pt x="1302" y="645"/>
                  <a:pt x="1538" y="892"/>
                  <a:pt x="1520" y="1189"/>
                </a:cubicBezTo>
                <a:cubicBezTo>
                  <a:pt x="1670" y="1189"/>
                  <a:pt x="1670" y="1189"/>
                  <a:pt x="1670" y="1189"/>
                </a:cubicBezTo>
                <a:cubicBezTo>
                  <a:pt x="1674" y="1099"/>
                  <a:pt x="1660" y="1008"/>
                  <a:pt x="1628" y="923"/>
                </a:cubicBezTo>
                <a:cubicBezTo>
                  <a:pt x="1771" y="850"/>
                  <a:pt x="1720" y="876"/>
                  <a:pt x="1891" y="789"/>
                </a:cubicBezTo>
                <a:cubicBezTo>
                  <a:pt x="1627" y="158"/>
                  <a:pt x="808" y="0"/>
                  <a:pt x="329" y="484"/>
                </a:cubicBezTo>
                <a:cubicBezTo>
                  <a:pt x="458" y="563"/>
                  <a:pt x="458" y="563"/>
                  <a:pt x="458" y="563"/>
                </a:cubicBezTo>
                <a:cubicBezTo>
                  <a:pt x="830" y="219"/>
                  <a:pt x="1421" y="298"/>
                  <a:pt x="1692" y="725"/>
                </a:cubicBezTo>
                <a:cubicBezTo>
                  <a:pt x="1692" y="725"/>
                  <a:pt x="1561" y="792"/>
                  <a:pt x="1560" y="793"/>
                </a:cubicBezTo>
                <a:cubicBezTo>
                  <a:pt x="1532" y="750"/>
                  <a:pt x="1500" y="712"/>
                  <a:pt x="1463" y="677"/>
                </a:cubicBezTo>
                <a:cubicBezTo>
                  <a:pt x="1463" y="677"/>
                  <a:pt x="1463" y="677"/>
                  <a:pt x="1463" y="677"/>
                </a:cubicBezTo>
                <a:cubicBezTo>
                  <a:pt x="1180" y="408"/>
                  <a:pt x="726" y="441"/>
                  <a:pt x="484" y="752"/>
                </a:cubicBezTo>
                <a:cubicBezTo>
                  <a:pt x="331" y="658"/>
                  <a:pt x="400" y="700"/>
                  <a:pt x="232" y="598"/>
                </a:cubicBezTo>
                <a:cubicBezTo>
                  <a:pt x="31" y="875"/>
                  <a:pt x="0" y="1229"/>
                  <a:pt x="125" y="1527"/>
                </a:cubicBezTo>
                <a:cubicBezTo>
                  <a:pt x="125" y="1527"/>
                  <a:pt x="125" y="1527"/>
                  <a:pt x="125" y="1527"/>
                </a:cubicBezTo>
                <a:cubicBezTo>
                  <a:pt x="144" y="1573"/>
                  <a:pt x="166" y="1616"/>
                  <a:pt x="192" y="1658"/>
                </a:cubicBezTo>
                <a:cubicBezTo>
                  <a:pt x="192" y="1658"/>
                  <a:pt x="192" y="1658"/>
                  <a:pt x="192" y="1658"/>
                </a:cubicBezTo>
                <a:cubicBezTo>
                  <a:pt x="323" y="1871"/>
                  <a:pt x="535" y="2029"/>
                  <a:pt x="785" y="2089"/>
                </a:cubicBezTo>
                <a:cubicBezTo>
                  <a:pt x="786" y="1937"/>
                  <a:pt x="786" y="1937"/>
                  <a:pt x="786" y="1937"/>
                </a:cubicBezTo>
                <a:cubicBezTo>
                  <a:pt x="592" y="1881"/>
                  <a:pt x="428" y="1755"/>
                  <a:pt x="324" y="1591"/>
                </a:cubicBezTo>
                <a:cubicBezTo>
                  <a:pt x="324" y="1591"/>
                  <a:pt x="324" y="1591"/>
                  <a:pt x="324" y="1591"/>
                </a:cubicBezTo>
                <a:cubicBezTo>
                  <a:pt x="168" y="1346"/>
                  <a:pt x="160" y="1045"/>
                  <a:pt x="281" y="800"/>
                </a:cubicBezTo>
                <a:cubicBezTo>
                  <a:pt x="282" y="801"/>
                  <a:pt x="407" y="877"/>
                  <a:pt x="408" y="878"/>
                </a:cubicBezTo>
                <a:cubicBezTo>
                  <a:pt x="387" y="923"/>
                  <a:pt x="371" y="971"/>
                  <a:pt x="360" y="1021"/>
                </a:cubicBezTo>
                <a:cubicBezTo>
                  <a:pt x="360" y="1021"/>
                  <a:pt x="360" y="1021"/>
                  <a:pt x="360" y="1021"/>
                </a:cubicBezTo>
                <a:cubicBezTo>
                  <a:pt x="334" y="1144"/>
                  <a:pt x="343" y="1273"/>
                  <a:pt x="388" y="1392"/>
                </a:cubicBezTo>
                <a:cubicBezTo>
                  <a:pt x="388" y="1392"/>
                  <a:pt x="388" y="1392"/>
                  <a:pt x="388" y="1392"/>
                </a:cubicBezTo>
                <a:cubicBezTo>
                  <a:pt x="475" y="1622"/>
                  <a:pt x="685" y="1788"/>
                  <a:pt x="933" y="1816"/>
                </a:cubicBezTo>
                <a:cubicBezTo>
                  <a:pt x="933" y="1998"/>
                  <a:pt x="933" y="1931"/>
                  <a:pt x="933" y="2112"/>
                </a:cubicBezTo>
                <a:cubicBezTo>
                  <a:pt x="1247" y="2139"/>
                  <a:pt x="1579" y="2001"/>
                  <a:pt x="1784" y="1718"/>
                </a:cubicBezTo>
                <a:cubicBezTo>
                  <a:pt x="1784" y="1718"/>
                  <a:pt x="1784" y="1718"/>
                  <a:pt x="1784" y="1718"/>
                </a:cubicBezTo>
                <a:cubicBezTo>
                  <a:pt x="1813" y="1678"/>
                  <a:pt x="1838" y="1636"/>
                  <a:pt x="1861" y="1592"/>
                </a:cubicBezTo>
                <a:cubicBezTo>
                  <a:pt x="1861" y="1592"/>
                  <a:pt x="1861" y="1592"/>
                  <a:pt x="1861" y="1592"/>
                </a:cubicBezTo>
                <a:cubicBezTo>
                  <a:pt x="1966" y="1387"/>
                  <a:pt x="1992" y="1151"/>
                  <a:pt x="1938" y="930"/>
                </a:cubicBezTo>
                <a:close/>
              </a:path>
            </a:pathLst>
          </a:custGeom>
          <a:ln/>
          <a:effectLst>
            <a:outerShdw blurRad="228600" dist="101600" dir="2700000" algn="tl" rotWithShape="0">
              <a:prstClr val="black">
                <a:alpha val="26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44" tIns="34272" rIns="68544" bIns="34272" numCol="1" anchor="t" anchorCtr="0" compatLnSpc="1">
            <a:prstTxWarp prst="textNoShape">
              <a:avLst/>
            </a:prstTxWarp>
          </a:bodyPr>
          <a:lstStyle/>
          <a:p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22851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15" grpId="0"/>
      <p:bldP spid="15" grpId="1"/>
      <p:bldP spid="16" grpId="0"/>
      <p:bldP spid="1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2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8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4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9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9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0C821-2F4F-48D6-9915-1C73041EAD58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DC4B3-9513-4209-B65E-B059C6CB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0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F7D57-D26F-408E-99EB-C55AABE9A4E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BD23-36B6-45F2-8DD3-4114355E6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8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3943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6" indent="-228486" algn="l" defTabSz="913943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457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3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29.gif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gif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11" Type="http://schemas.openxmlformats.org/officeDocument/2006/relationships/image" Target="../media/image47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22.jpe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30.jpeg"/><Relationship Id="rId5" Type="http://schemas.openxmlformats.org/officeDocument/2006/relationships/image" Target="../media/image17.png"/><Relationship Id="rId10" Type="http://schemas.openxmlformats.org/officeDocument/2006/relationships/image" Target="../media/image29.gif"/><Relationship Id="rId4" Type="http://schemas.openxmlformats.org/officeDocument/2006/relationships/image" Target="../media/image22.jpe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image" Target="../media/image56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--</a:t>
            </a:r>
            <a:br>
              <a:rPr lang="en-US" dirty="0"/>
            </a:br>
            <a:r>
              <a:rPr lang="en-US" dirty="0"/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570"/>
            <a:ext cx="9139240" cy="685443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8000"/>
                </a:schemeClr>
              </a:gs>
              <a:gs pos="46000">
                <a:schemeClr val="accent1">
                  <a:lumMod val="75000"/>
                  <a:alpha val="48000"/>
                </a:schemeClr>
              </a:gs>
              <a:gs pos="100000">
                <a:schemeClr val="accent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8647" r="49689" b="8721"/>
          <a:stretch/>
        </p:blipFill>
        <p:spPr>
          <a:xfrm>
            <a:off x="81135" y="437197"/>
            <a:ext cx="7462664" cy="43613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3274232"/>
            <a:ext cx="762000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outerShdw blurRad="660400" dist="2540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4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Transposition in a Nutshell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492" y="5027587"/>
            <a:ext cx="8044254" cy="830564"/>
          </a:xfrm>
          <a:prstGeom prst="rect">
            <a:avLst/>
          </a:prstGeom>
          <a:noFill/>
          <a:effectLst>
            <a:outerShdw blurRad="660400" dist="2540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2399" b="1" kern="0" dirty="0">
                <a:solidFill>
                  <a:srgbClr val="434A54"/>
                </a:solidFill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Mitigating Transmission Power Line Losses </a:t>
            </a:r>
          </a:p>
          <a:p>
            <a:pPr algn="ctr" defTabSz="913943"/>
            <a:r>
              <a:rPr lang="en-US" sz="2399" b="1" kern="0" dirty="0">
                <a:solidFill>
                  <a:srgbClr val="434A54"/>
                </a:solidFill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Breaking the Bank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046" y="5854924"/>
            <a:ext cx="4147145" cy="584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3198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Autumn Engh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389472"/>
            <a:ext cx="9139240" cy="39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1999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OIT BSREE/MSREE, Bonneville Power Administration</a:t>
            </a:r>
          </a:p>
        </p:txBody>
      </p:sp>
      <p:pic>
        <p:nvPicPr>
          <p:cNvPr id="14" name="Picture 2" descr="https://internal.bud.bpa.gov/Agency/logo/BPA-Logo-2015-Color-NO-Text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12961" r="7851" b="9906"/>
          <a:stretch/>
        </p:blipFill>
        <p:spPr bwMode="auto">
          <a:xfrm>
            <a:off x="43318" y="5665603"/>
            <a:ext cx="1521829" cy="11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mages.clipartpanda.com/field-clipart-a_paisaje_boce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81" y="858590"/>
            <a:ext cx="9139241" cy="51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3823859" y="2261807"/>
            <a:ext cx="3722779" cy="1516592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832" y="3797315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FF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5212" y="3029933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CC0099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7568" y="3736840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0000FF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02417" y="4373923"/>
            <a:ext cx="523781" cy="1065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8" name="Picture 4" descr="http://cdn.xl.thumbs.canstockphoto.com/canstock173625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3" b="7985"/>
          <a:stretch/>
        </p:blipFill>
        <p:spPr bwMode="auto">
          <a:xfrm>
            <a:off x="1756134" y="858589"/>
            <a:ext cx="765053" cy="12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21731" y="3769026"/>
            <a:ext cx="2307986" cy="279274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546638" y="2048397"/>
            <a:ext cx="3110360" cy="212855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8359520" y="2202857"/>
            <a:ext cx="2306102" cy="68303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934625" y="1803569"/>
            <a:ext cx="2730996" cy="13058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rgbClr val="FF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60060" y="1615433"/>
            <a:ext cx="2187888" cy="230304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16731" y="4588568"/>
            <a:ext cx="523781" cy="85036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64271" y="427370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pic>
        <p:nvPicPr>
          <p:cNvPr id="1026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8769523" y="4453712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578585" y="477979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62813" y="453915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92899" y="50483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11431" y="52582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83788" y="4660201"/>
            <a:ext cx="523781" cy="10650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98102" y="4659553"/>
            <a:ext cx="523781" cy="106566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45642" y="4559980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pic>
        <p:nvPicPr>
          <p:cNvPr id="40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2750894" y="4739991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559955" y="506607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44183" y="482543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4269" y="53346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92802" y="55445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7" name="Freeform 6"/>
          <p:cNvSpPr/>
          <p:nvPr/>
        </p:nvSpPr>
        <p:spPr>
          <a:xfrm>
            <a:off x="4276529" y="1921001"/>
            <a:ext cx="3685871" cy="153254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4369" y="3138881"/>
            <a:ext cx="2187888" cy="230304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1521732" y="3784285"/>
            <a:ext cx="3155528" cy="74340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21733" y="3465608"/>
            <a:ext cx="2697041" cy="433427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690175" y="2261807"/>
            <a:ext cx="3687985" cy="1516592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27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4747">
            <a:off x="2320764" y="2939101"/>
            <a:ext cx="288398" cy="11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5544">
            <a:off x="5501431" y="1384057"/>
            <a:ext cx="604783" cy="23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7342">
            <a:off x="9567311" y="883734"/>
            <a:ext cx="331060" cy="12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images.clipartpanda.com/wind-clip-art-RTG6keag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4569" y="2600158"/>
            <a:ext cx="1605993" cy="12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456014" y="1280442"/>
            <a:ext cx="1112815" cy="1678388"/>
            <a:chOff x="2574182" y="562764"/>
            <a:chExt cx="1484527" cy="2239016"/>
          </a:xfrm>
        </p:grpSpPr>
        <p:pic>
          <p:nvPicPr>
            <p:cNvPr id="45" name="Picture 2" descr="http://clipartfreefor.com/cliparts/files1/tinkerbell-clip-art-sept916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7690" flipH="1">
              <a:off x="2574182" y="562764"/>
              <a:ext cx="1484527" cy="223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4" descr="http://cdn.grid.fotosearch.com/FSD/FSD746/x75531728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7071">
              <a:off x="3465072" y="1128013"/>
              <a:ext cx="274209" cy="181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Straight Connector 46"/>
            <p:cNvCxnSpPr/>
            <p:nvPr/>
          </p:nvCxnSpPr>
          <p:spPr>
            <a:xfrm>
              <a:off x="3442063" y="1082376"/>
              <a:ext cx="93349" cy="54242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3" name="Title 1"/>
          <p:cNvSpPr txBox="1">
            <a:spLocks/>
          </p:cNvSpPr>
          <p:nvPr/>
        </p:nvSpPr>
        <p:spPr>
          <a:xfrm>
            <a:off x="4469224" y="887709"/>
            <a:ext cx="5423744" cy="918372"/>
          </a:xfrm>
          <a:prstGeom prst="rect">
            <a:avLst/>
          </a:prstGeom>
          <a:effectLst/>
        </p:spPr>
        <p:txBody>
          <a:bodyPr vert="horz" lIns="68544" tIns="34272" rIns="68544" bIns="34272" rtlCol="0" anchor="ctr">
            <a:normAutofit fontScale="850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6971"/>
            <a:r>
              <a:rPr lang="en-US" sz="2699" b="1" cap="none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YAY Transposition Fairy </a:t>
            </a:r>
          </a:p>
          <a:p>
            <a:pPr algn="ctr" defTabSz="456971"/>
            <a:r>
              <a:rPr lang="en-US" sz="2699" b="1" cap="none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(who looks suspiciously like, but is definitely </a:t>
            </a:r>
            <a:r>
              <a:rPr lang="en-US" sz="2699" b="1" u="sng" cap="none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2699" b="1" cap="none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copyrighted character)</a:t>
            </a:r>
          </a:p>
        </p:txBody>
      </p:sp>
    </p:spTree>
    <p:extLst>
      <p:ext uri="{BB962C8B-B14F-4D97-AF65-F5344CB8AC3E}">
        <p14:creationId xmlns:p14="http://schemas.microsoft.com/office/powerpoint/2010/main" val="42643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5395" y="858589"/>
            <a:ext cx="8563910" cy="11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6597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Transposition Standard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62274" y="5219311"/>
            <a:ext cx="7494454" cy="1"/>
          </a:xfrm>
          <a:prstGeom prst="straightConnector1">
            <a:avLst/>
          </a:prstGeom>
          <a:ln w="76200">
            <a:headEnd type="triangle"/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65395" y="5514917"/>
            <a:ext cx="8563910" cy="5075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943"/>
            <a:r>
              <a:rPr lang="en-US" sz="2699" b="1" kern="0" dirty="0">
                <a:ln/>
                <a:solidFill>
                  <a:schemeClr val="accent4"/>
                </a:solidFill>
              </a:rPr>
              <a:t>Length of Line (miles)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4601" y="5238580"/>
            <a:ext cx="784621" cy="4152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943"/>
            <a:r>
              <a:rPr lang="en-US" sz="2099" b="1" kern="0" dirty="0">
                <a:ln/>
                <a:solidFill>
                  <a:schemeClr val="accent4"/>
                </a:solidFill>
              </a:rPr>
              <a:t>300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0470" y="5238580"/>
            <a:ext cx="545051" cy="4152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943"/>
            <a:r>
              <a:rPr lang="en-US" sz="2099" b="1" kern="0" dirty="0">
                <a:ln/>
                <a:solidFill>
                  <a:schemeClr val="accent4"/>
                </a:solidFill>
              </a:rPr>
              <a:t>25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092716" y="2494302"/>
            <a:ext cx="8259" cy="2469246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17129" y="2494302"/>
            <a:ext cx="8259" cy="2469246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22995" y="3441524"/>
            <a:ext cx="5694133" cy="8536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943"/>
            <a:r>
              <a:rPr lang="en-US" sz="4948" b="1" kern="0" dirty="0">
                <a:ln/>
                <a:solidFill>
                  <a:schemeClr val="accent4"/>
                </a:solidFill>
              </a:rPr>
              <a:t>Ask an Engineer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4080" y="3279036"/>
            <a:ext cx="1596615" cy="9228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943"/>
            <a:r>
              <a:rPr lang="en-US" sz="2699" b="1" kern="0" dirty="0">
                <a:ln/>
                <a:solidFill>
                  <a:schemeClr val="accent4"/>
                </a:solidFill>
              </a:rPr>
              <a:t>Not Needed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39150" y="3279037"/>
            <a:ext cx="1823296" cy="9228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943"/>
            <a:r>
              <a:rPr lang="en-US" sz="2699" b="1" kern="0" dirty="0">
                <a:ln/>
                <a:solidFill>
                  <a:schemeClr val="accent4"/>
                </a:solidFill>
              </a:rPr>
              <a:t>Definitely Needed</a:t>
            </a:r>
          </a:p>
        </p:txBody>
      </p:sp>
    </p:spTree>
    <p:extLst>
      <p:ext uri="{BB962C8B-B14F-4D97-AF65-F5344CB8AC3E}">
        <p14:creationId xmlns:p14="http://schemas.microsoft.com/office/powerpoint/2010/main" val="38327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627473" y="214479"/>
            <a:ext cx="2264186" cy="461425"/>
          </a:xfrm>
          <a:prstGeom prst="rect">
            <a:avLst/>
          </a:prstGeom>
          <a:noFill/>
          <a:effectLst>
            <a:outerShdw blurRad="660400" dist="2540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defTabSz="913943"/>
            <a:r>
              <a:rPr lang="en-US" sz="2399" kern="0" dirty="0">
                <a:solidFill>
                  <a:srgbClr val="434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Method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077350" y="-46952"/>
            <a:ext cx="18651" cy="6903168"/>
          </a:xfrm>
          <a:prstGeom prst="line">
            <a:avLst/>
          </a:prstGeom>
          <a:ln w="12700">
            <a:solidFill>
              <a:srgbClr val="434A54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532434" y="213259"/>
            <a:ext cx="1762706" cy="461425"/>
          </a:xfrm>
          <a:prstGeom prst="rect">
            <a:avLst/>
          </a:prstGeom>
          <a:noFill/>
          <a:effectLst>
            <a:outerShdw blurRad="660400" dist="2540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defTabSz="913943"/>
            <a:r>
              <a:rPr lang="en-US" sz="2399" kern="0" dirty="0">
                <a:solidFill>
                  <a:srgbClr val="434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 Solution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67058" y="952043"/>
            <a:ext cx="4093457" cy="3568982"/>
            <a:chOff x="4980379" y="1401190"/>
            <a:chExt cx="4095589" cy="357084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379" y="1401190"/>
              <a:ext cx="4095589" cy="3570841"/>
            </a:xfrm>
            <a:prstGeom prst="rect">
              <a:avLst/>
            </a:prstGeom>
            <a:effectLst>
              <a:outerShdw blurRad="660400" dist="2540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9067" y="1535779"/>
              <a:ext cx="3798212" cy="2224458"/>
            </a:xfrm>
            <a:prstGeom prst="rect">
              <a:avLst/>
            </a:prstGeom>
          </p:spPr>
        </p:pic>
      </p:grpSp>
      <p:sp>
        <p:nvSpPr>
          <p:cNvPr id="33" name="Rounded Rectangle 24"/>
          <p:cNvSpPr/>
          <p:nvPr/>
        </p:nvSpPr>
        <p:spPr>
          <a:xfrm>
            <a:off x="7380420" y="4795955"/>
            <a:ext cx="1914720" cy="661300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943"/>
            <a:r>
              <a:rPr lang="en-US" sz="2799" b="1" kern="0" dirty="0">
                <a:solidFill>
                  <a:schemeClr val="bg1"/>
                </a:solidFill>
                <a:latin typeface="Source Sans Pro Black" panose="020B08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54416" y="603634"/>
            <a:ext cx="2611856" cy="338378"/>
          </a:xfrm>
          <a:prstGeom prst="rect">
            <a:avLst/>
          </a:prstGeom>
          <a:noFill/>
          <a:effectLst>
            <a:outerShdw blurRad="660400" dist="2540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defTabSz="913943"/>
            <a:r>
              <a:rPr lang="en-US" sz="1599" kern="0" dirty="0">
                <a:solidFill>
                  <a:srgbClr val="434A54"/>
                </a:solidFill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 Electrical Losses: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25193" y="4521023"/>
            <a:ext cx="2820137" cy="338378"/>
          </a:xfrm>
          <a:prstGeom prst="rect">
            <a:avLst/>
          </a:prstGeom>
          <a:noFill/>
          <a:effectLst>
            <a:outerShdw blurRad="660400" dist="2540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defTabSz="913943"/>
            <a:r>
              <a:rPr lang="en-US" sz="1599" kern="0" dirty="0">
                <a:solidFill>
                  <a:srgbClr val="434A54"/>
                </a:solidFill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 Construction Costs: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33861" y="5274164"/>
            <a:ext cx="2525339" cy="338378"/>
          </a:xfrm>
          <a:prstGeom prst="rect">
            <a:avLst/>
          </a:prstGeom>
          <a:noFill/>
          <a:effectLst>
            <a:outerShdw blurRad="660400" dist="2540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defTabSz="913943"/>
            <a:r>
              <a:rPr lang="en-US" sz="1599" kern="0" dirty="0">
                <a:solidFill>
                  <a:srgbClr val="434A54"/>
                </a:solidFill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of Money over Time: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1816" y="5691401"/>
            <a:ext cx="2089549" cy="338378"/>
          </a:xfrm>
          <a:prstGeom prst="rect">
            <a:avLst/>
          </a:prstGeom>
          <a:noFill/>
          <a:effectLst>
            <a:outerShdw blurRad="660400" dist="2540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defTabSz="913943"/>
            <a:r>
              <a:rPr lang="en-US" sz="1599" kern="0" dirty="0">
                <a:solidFill>
                  <a:srgbClr val="434A54"/>
                </a:solidFill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Equate and Compare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1956395" y="2369056"/>
                <a:ext cx="2397469" cy="2357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3943"/>
                <a:r>
                  <a:rPr lang="pt-BR" sz="1399" kern="0" dirty="0">
                    <a:solidFill>
                      <a:srgbClr val="002060"/>
                    </a:solidFill>
                  </a:rPr>
                  <a:t>P</a:t>
                </a:r>
                <a:r>
                  <a:rPr lang="pt-BR" sz="1399" kern="0" baseline="-25000" dirty="0">
                    <a:solidFill>
                      <a:srgbClr val="002060"/>
                    </a:solidFill>
                  </a:rPr>
                  <a:t>L</a:t>
                </a:r>
                <a14:m>
                  <m:oMath xmlns:m="http://schemas.openxmlformats.org/officeDocument/2006/math">
                    <m:r>
                      <a:rPr lang="en-US" sz="1399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1399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pt-BR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pt-BR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pt-BR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1399" i="1" kern="0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1399" i="1" kern="0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𝑝𝑞</m:t>
                            </m:r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1399" i="1" kern="0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nary>
                      </m:e>
                    </m:nary>
                  </m:oMath>
                </a14:m>
                <a:endParaRPr lang="en-US" sz="1399" kern="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395" y="2369056"/>
                <a:ext cx="2397469" cy="235711"/>
              </a:xfrm>
              <a:prstGeom prst="rect">
                <a:avLst/>
              </a:prstGeom>
              <a:blipFill>
                <a:blip r:embed="rId5"/>
                <a:stretch>
                  <a:fillRect l="-4580" t="-155263" b="-2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1457" y="2621572"/>
            <a:ext cx="2839973" cy="1179682"/>
          </a:xfrm>
          <a:prstGeom prst="rect">
            <a:avLst/>
          </a:prstGeom>
        </p:spPr>
      </p:pic>
      <p:sp>
        <p:nvSpPr>
          <p:cNvPr id="47" name="Arrow: Right 46"/>
          <p:cNvSpPr/>
          <p:nvPr/>
        </p:nvSpPr>
        <p:spPr>
          <a:xfrm>
            <a:off x="3764472" y="5806350"/>
            <a:ext cx="737464" cy="376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>
              <a:solidFill>
                <a:sysClr val="windowText" lastClr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51148" y="5556077"/>
            <a:ext cx="1247130" cy="1076657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943"/>
            <a:r>
              <a:rPr lang="en-US" sz="3198" b="1" kern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miles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/>
              <p:cNvSpPr txBox="1"/>
              <p:nvPr/>
            </p:nvSpPr>
            <p:spPr>
              <a:xfrm>
                <a:off x="2015421" y="3640353"/>
                <a:ext cx="3528272" cy="3471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3943"/>
                <a:r>
                  <a:rPr lang="pt-BR" sz="1399" kern="0" dirty="0">
                    <a:solidFill>
                      <a:srgbClr val="002060"/>
                    </a:solidFill>
                  </a:rPr>
                  <a:t>B</a:t>
                </a:r>
                <a:r>
                  <a:rPr lang="pt-BR" sz="1399" kern="0" baseline="-25000" dirty="0">
                    <a:solidFill>
                      <a:srgbClr val="002060"/>
                    </a:solidFill>
                  </a:rPr>
                  <a:t>pq</a:t>
                </a:r>
                <a14:m>
                  <m:oMath xmlns:m="http://schemas.openxmlformats.org/officeDocument/2006/math">
                    <m:r>
                      <a:rPr lang="en-US" sz="1399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1399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399" i="1" kern="0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399" i="1" kern="0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pt-BR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1399" i="1" kern="0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lang="pt-BR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1399" i="1" kern="0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  <m:r>
                          <a:rPr lang="en-US" sz="1399" i="1" kern="0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𝑐𝑜𝑠𝑙</m:t>
                        </m:r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;\∅</m:t>
                        </m:r>
                        <m:r>
                          <a:rPr lang="en-US" sz="1399" i="1" kern="0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pt-BR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/>
                      <m:e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399" i="1" kern="0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𝐾𝑝</m:t>
                        </m:r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399" i="1" kern="0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𝐾𝑞</m:t>
                        </m:r>
                        <m:r>
                          <a:rPr lang="en-US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1399" i="1" kern="0" baseline="-25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nary>
                  </m:oMath>
                </a14:m>
                <a:endParaRPr lang="en-US" sz="1399" kern="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421" y="3640353"/>
                <a:ext cx="3528272" cy="347158"/>
              </a:xfrm>
              <a:prstGeom prst="rect">
                <a:avLst/>
              </a:prstGeom>
              <a:blipFill>
                <a:blip r:embed="rId7"/>
                <a:stretch>
                  <a:fillRect l="-3114" t="-85965" b="-135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2015421" y="4072371"/>
                <a:ext cx="2066216" cy="3933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3943"/>
                <a:r>
                  <a:rPr lang="pt-BR" sz="1399" kern="0" dirty="0">
                    <a:solidFill>
                      <a:srgbClr val="002060"/>
                    </a:solidFill>
                  </a:rPr>
                  <a:t>I</a:t>
                </a:r>
                <a:r>
                  <a:rPr lang="pt-BR" sz="1399" kern="0" baseline="-25000" dirty="0">
                    <a:solidFill>
                      <a:srgbClr val="002060"/>
                    </a:solidFill>
                  </a:rPr>
                  <a:t>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99" kern="0" baseline="-25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pt-BR" sz="1399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BR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pt-BR" sz="1399" i="1" ker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399" i="1" ker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399" i="1" ker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𝑃𝐿𝑖</m:t>
                                </m:r>
                                <m:r>
                                  <a:rPr lang="en-US" sz="1399" i="1" kern="0" baseline="300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399" i="1" ker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399" i="1" ker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𝑄𝐿𝑖</m:t>
                                </m:r>
                                <m:r>
                                  <a:rPr lang="en-US" sz="1399" i="1" kern="0" baseline="300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pt-BR" sz="1399" i="1" ker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99" i="1" ker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sz="1399" i="1" kern="0" baseline="-250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den>
                        </m:f>
                      </m:e>
                    </m:d>
                    <m:d>
                      <m:dPr>
                        <m:begChr m:val="⌊"/>
                        <m:endChr m:val=""/>
                        <m:ctrlPr>
                          <a:rPr lang="pt-BR" sz="1399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ctrlPr>
                              <a:rPr lang="pt-BR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pt-BR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1399" i="1" kern="0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399" i="1" ker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−∅</m:t>
                            </m:r>
                            <m:r>
                              <a:rPr lang="en-US" sz="1399" i="1" kern="0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bar>
                      </m:e>
                    </m:d>
                  </m:oMath>
                </a14:m>
                <a:endParaRPr lang="en-US" sz="1399" kern="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421" y="4072371"/>
                <a:ext cx="2066216" cy="393364"/>
              </a:xfrm>
              <a:prstGeom prst="rect">
                <a:avLst/>
              </a:prstGeom>
              <a:blipFill>
                <a:blip r:embed="rId8"/>
                <a:stretch>
                  <a:fillRect l="-5310" t="-167692" b="-25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6507811" y="1086560"/>
            <a:ext cx="3804091" cy="2223300"/>
            <a:chOff x="4984026" y="1085340"/>
            <a:chExt cx="3806072" cy="2224458"/>
          </a:xfrm>
        </p:grpSpPr>
        <p:sp>
          <p:nvSpPr>
            <p:cNvPr id="54" name="Rectangle 53"/>
            <p:cNvSpPr/>
            <p:nvPr/>
          </p:nvSpPr>
          <p:spPr>
            <a:xfrm>
              <a:off x="4984026" y="1085340"/>
              <a:ext cx="3806072" cy="22244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003986" y="2014317"/>
              <a:ext cx="3786112" cy="584775"/>
            </a:xfrm>
            <a:prstGeom prst="rect">
              <a:avLst/>
            </a:prstGeom>
            <a:noFill/>
          </p:spPr>
          <p:txBody>
            <a:bodyPr wrap="square" lIns="91392" tIns="45696" rIns="91392" bIns="45696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913943"/>
              <a:r>
                <a:rPr lang="en-US" sz="3198" b="1" kern="0" dirty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65 miles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1956395" y="929372"/>
                <a:ext cx="1707591" cy="431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394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∯"/>
                          <m:ctrl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nary>
                      <m:f>
                        <m:fPr>
                          <m:ctrl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1199" i="1" kern="0" baseline="-250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den>
                      </m:f>
                      <m:nary>
                        <m:naryPr>
                          <m:chr m:val="∭"/>
                          <m:ctrl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l-GR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</m:nary>
                    </m:oMath>
                  </m:oMathPara>
                </a14:m>
                <a:endParaRPr lang="en-US" sz="1199" kern="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395" y="929372"/>
                <a:ext cx="1707591" cy="431240"/>
              </a:xfrm>
              <a:prstGeom prst="rect">
                <a:avLst/>
              </a:prstGeom>
              <a:blipFill>
                <a:blip r:embed="rId9"/>
                <a:stretch>
                  <a:fillRect l="-37500" t="-173239" r="-53571" b="-260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/>
              <p:cNvSpPr txBox="1"/>
              <p:nvPr/>
            </p:nvSpPr>
            <p:spPr>
              <a:xfrm>
                <a:off x="4445967" y="929372"/>
                <a:ext cx="1007123" cy="431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394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∯"/>
                          <m:ctrl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nary>
                      <m:r>
                        <a:rPr lang="en-US" sz="1199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199" kern="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967" y="929372"/>
                <a:ext cx="1007123" cy="431240"/>
              </a:xfrm>
              <a:prstGeom prst="rect">
                <a:avLst/>
              </a:prstGeom>
              <a:blipFill>
                <a:blip r:embed="rId10"/>
                <a:stretch>
                  <a:fillRect l="-62651" t="-173239" r="-33133" b="-260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1810206" y="1400720"/>
                <a:ext cx="1930250" cy="4537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394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sub>
                        <m:sup/>
                        <m:e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</m:nary>
                      <m:r>
                        <a:rPr lang="en-US" sz="1199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hr m:val="∬"/>
                          <m:ctrl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sub>
                        <m:sup/>
                        <m:e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nary>
                    </m:oMath>
                  </m:oMathPara>
                </a14:m>
                <a:endParaRPr lang="en-US" sz="1199" kern="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206" y="1400720"/>
                <a:ext cx="1930250" cy="453799"/>
              </a:xfrm>
              <a:prstGeom prst="rect">
                <a:avLst/>
              </a:prstGeom>
              <a:blipFill>
                <a:blip r:embed="rId11"/>
                <a:stretch>
                  <a:fillRect l="-25552" t="-167568" r="-23975" b="-244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/>
              <p:cNvSpPr txBox="1"/>
              <p:nvPr/>
            </p:nvSpPr>
            <p:spPr>
              <a:xfrm>
                <a:off x="1828153" y="1886442"/>
                <a:ext cx="2525479" cy="4537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394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sub>
                        <m:sup/>
                        <m:e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</m:nary>
                      <m:r>
                        <a:rPr lang="en-US" sz="1199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99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199" i="1" kern="0" baseline="-25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nary>
                        <m:naryPr>
                          <m:chr m:val="∬"/>
                          <m:ctrl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1199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99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199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199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sz="1199" i="1" kern="0" baseline="-250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  <m:f>
                                <m:fPr>
                                  <m:ctrlPr>
                                    <a:rPr lang="en-US" sz="1199" b="1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99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199" b="1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num>
                                <m:den>
                                  <m:r>
                                    <a:rPr lang="en-US" sz="1199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199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199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199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nary>
                    </m:oMath>
                  </m:oMathPara>
                </a14:m>
                <a:endParaRPr lang="en-US" sz="1199" kern="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153" y="1886442"/>
                <a:ext cx="2525479" cy="453799"/>
              </a:xfrm>
              <a:prstGeom prst="rect">
                <a:avLst/>
              </a:prstGeom>
              <a:blipFill>
                <a:blip r:embed="rId12"/>
                <a:stretch>
                  <a:fillRect l="-22464" t="-164000" b="-24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4081639" y="3810999"/>
            <a:ext cx="662016" cy="92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43"/>
            <a:r>
              <a:rPr lang="en-US" sz="5397" kern="0" dirty="0">
                <a:solidFill>
                  <a:srgbClr val="002060"/>
                </a:solidFill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/>
              <p:cNvSpPr txBox="1"/>
              <p:nvPr/>
            </p:nvSpPr>
            <p:spPr>
              <a:xfrm>
                <a:off x="2048818" y="4771106"/>
                <a:ext cx="3351055" cy="430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3943"/>
                <a:r>
                  <a:rPr lang="pt-BR" sz="1399" kern="0" dirty="0">
                    <a:solidFill>
                      <a:schemeClr val="accent3"/>
                    </a:solidFill>
                  </a:rPr>
                  <a:t>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99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nC</m:t>
                    </m:r>
                    <m:r>
                      <a:rPr lang="en-US" sz="1399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pt-BR" sz="1399" kern="0" dirty="0">
                    <a:solidFill>
                      <a:schemeClr val="accent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pt-BR" sz="1399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m:rPr>
                        <m:nor/>
                      </m:rPr>
                      <a:rPr lang="en-US" sz="1399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1399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m:rPr>
                        <m:nor/>
                      </m:rPr>
                      <a:rPr lang="en-US" sz="1399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1399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pt-BR" sz="1399" kern="0" dirty="0">
                    <a:solidFill>
                      <a:schemeClr val="accent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𝑙𝑛𝑋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𝑙𝑛𝑋</m:t>
                    </m:r>
                    <m:r>
                      <a:rPr lang="en-US" sz="1399" i="1" kern="0" baseline="-250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1399" kern="0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818" y="4771106"/>
                <a:ext cx="3351055" cy="430663"/>
              </a:xfrm>
              <a:prstGeom prst="rect">
                <a:avLst/>
              </a:prstGeom>
              <a:blipFill>
                <a:blip r:embed="rId13"/>
                <a:stretch>
                  <a:fillRect l="-3273" t="-1428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/>
              <p:cNvSpPr txBox="1"/>
              <p:nvPr/>
            </p:nvSpPr>
            <p:spPr>
              <a:xfrm>
                <a:off x="4096801" y="5372315"/>
                <a:ext cx="2397469" cy="2189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3943"/>
                <a:r>
                  <a:rPr lang="pt-BR" sz="1399" kern="0" dirty="0">
                    <a:solidFill>
                      <a:schemeClr val="accent3"/>
                    </a:solidFill>
                  </a:rPr>
                  <a:t>PV</a:t>
                </a:r>
                <a14:m>
                  <m:oMath xmlns:m="http://schemas.openxmlformats.org/officeDocument/2006/math">
                    <m:r>
                      <a:rPr lang="en-US" sz="1399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1399" i="1" ker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sz="1399" i="1" ker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399" i="1" ker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1399" i="1" ker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399" i="1" ker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sz="1399" i="1" ker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1399" i="1" kern="0" baseline="-2500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sSup>
                          <m:sSupPr>
                            <m:ctrlPr>
                              <a:rPr lang="en-US" sz="1399" i="1" ker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399" i="1" ker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99" i="1" ker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1399" i="1" ker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  <m:sup>
                            <m:r>
                              <a:rPr lang="en-US" sz="1399" i="1" ker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399" i="1" ker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endParaRPr lang="en-US" sz="1399" kern="0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801" y="5372315"/>
                <a:ext cx="2397469" cy="218985"/>
              </a:xfrm>
              <a:prstGeom prst="rect">
                <a:avLst/>
              </a:prstGeom>
              <a:blipFill>
                <a:blip r:embed="rId14"/>
                <a:stretch>
                  <a:fillRect l="-4580" t="-161111" b="-24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mage result for clic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06" y="3944308"/>
            <a:ext cx="3601509" cy="28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3" grpId="0" animBg="1"/>
      <p:bldP spid="34" grpId="0"/>
      <p:bldP spid="35" grpId="0"/>
      <p:bldP spid="36" grpId="0"/>
      <p:bldP spid="41" grpId="0"/>
      <p:bldP spid="45" grpId="0"/>
      <p:bldP spid="47" grpId="0" animBg="1"/>
      <p:bldP spid="48" grpId="0"/>
      <p:bldP spid="57" grpId="0"/>
      <p:bldP spid="59" grpId="0"/>
      <p:bldP spid="60" grpId="0"/>
      <p:bldP spid="64" grpId="0"/>
      <p:bldP spid="65" grpId="0"/>
      <p:bldP spid="66" grpId="0"/>
      <p:bldP spid="61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1966211" y="565023"/>
            <a:ext cx="8704301" cy="92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5397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TRANSPOSITION</a:t>
            </a:r>
          </a:p>
        </p:txBody>
      </p:sp>
      <p:pic>
        <p:nvPicPr>
          <p:cNvPr id="20" name="Picture 10" descr="http://www.clipartbest.com/cliparts/opT/5Gp/opT5Gpni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41" y="3959058"/>
            <a:ext cx="1750850" cy="179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lipartbest.com/cliparts/opT/5Gp/opT5Gpni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89" y="3959058"/>
            <a:ext cx="1750850" cy="179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orldartsme.com/images/twist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24" y="2881734"/>
            <a:ext cx="2129525" cy="15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orldartsme.com/images/twist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3408" y="2841145"/>
            <a:ext cx="2184007" cy="16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64638" y="4935725"/>
            <a:ext cx="862998" cy="834094"/>
            <a:chOff x="4965853" y="4748269"/>
            <a:chExt cx="1151263" cy="1112704"/>
          </a:xfrm>
        </p:grpSpPr>
        <p:sp>
          <p:nvSpPr>
            <p:cNvPr id="5" name="Chevron 4"/>
            <p:cNvSpPr/>
            <p:nvPr/>
          </p:nvSpPr>
          <p:spPr>
            <a:xfrm>
              <a:off x="5244030" y="4748269"/>
              <a:ext cx="594910" cy="567635"/>
            </a:xfrm>
            <a:prstGeom prst="chevron">
              <a:avLst>
                <a:gd name="adj" fmla="val 772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349" kern="0">
                <a:solidFill>
                  <a:schemeClr val="tx1"/>
                </a:solidFill>
              </a:endParaRPr>
            </a:p>
          </p:txBody>
        </p:sp>
        <p:sp>
          <p:nvSpPr>
            <p:cNvPr id="6" name="Minus 5"/>
            <p:cNvSpPr/>
            <p:nvPr/>
          </p:nvSpPr>
          <p:spPr>
            <a:xfrm>
              <a:off x="4965853" y="4946573"/>
              <a:ext cx="1151263" cy="914400"/>
            </a:xfrm>
            <a:prstGeom prst="mathMinus">
              <a:avLst>
                <a:gd name="adj1" fmla="val 66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349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521304" y="4653000"/>
            <a:ext cx="1637309" cy="58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1599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∑ Transposition Costs</a:t>
            </a:r>
          </a:p>
        </p:txBody>
      </p:sp>
      <p:pic>
        <p:nvPicPr>
          <p:cNvPr id="12" name="Picture 4" descr="http://worldartsme.com/images/twist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5866" y="2854428"/>
            <a:ext cx="2184007" cy="16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2060">
            <a:off x="3432272" y="2878823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93066" y="4898292"/>
            <a:ext cx="1643411" cy="3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3"/>
            <a:r>
              <a:rPr lang="en-US" sz="1799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∑ Profits ↓</a:t>
            </a:r>
          </a:p>
        </p:txBody>
      </p:sp>
      <p:pic>
        <p:nvPicPr>
          <p:cNvPr id="21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4047112" y="2562888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3464409" y="219478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3815">
            <a:off x="3174184" y="2859178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4466204" y="2624311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2975345" y="239996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2060">
            <a:off x="3546513" y="2993064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4161353" y="2677129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3578649" y="230902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3815">
            <a:off x="3288424" y="2973418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4580444" y="273855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3089586" y="251420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4161353" y="2677129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4580444" y="273855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3089586" y="251420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2060">
            <a:off x="3660753" y="3107304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3692890" y="2423263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3815">
            <a:off x="3402665" y="3087659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4694685" y="285279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3203826" y="2628443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8309366" y="230680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7726663" y="1938696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3815">
            <a:off x="7550678" y="271733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8842698" y="2482466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2060">
            <a:off x="7923008" y="2851218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3815">
            <a:off x="7664919" y="283157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7466080" y="2372356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7974758" y="239423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7392054" y="2026126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3815">
            <a:off x="7216070" y="2804762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8508091" y="2569895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2060">
            <a:off x="7588400" y="2938648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3815">
            <a:off x="7330310" y="2919003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7131472" y="2459787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8364074" y="1979200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7781370" y="1611094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3815">
            <a:off x="7605386" y="2389730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4462">
            <a:off x="8897406" y="2154864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2060">
            <a:off x="7977715" y="2523616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3815">
            <a:off x="7719626" y="2503971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https://jack35.files.wordpress.com/2011/08/doll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472">
            <a:off x="7520788" y="2044755"/>
            <a:ext cx="875686" cy="3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843985" y="5893217"/>
            <a:ext cx="8704301" cy="92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5397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TRANSPOSITION</a:t>
            </a:r>
          </a:p>
        </p:txBody>
      </p:sp>
      <p:grpSp>
        <p:nvGrpSpPr>
          <p:cNvPr id="66" name="Group 65"/>
          <p:cNvGrpSpPr/>
          <p:nvPr/>
        </p:nvGrpSpPr>
        <p:grpSpPr>
          <a:xfrm flipH="1">
            <a:off x="5774372" y="1864615"/>
            <a:ext cx="862998" cy="834094"/>
            <a:chOff x="4965853" y="4748269"/>
            <a:chExt cx="1151263" cy="1112704"/>
          </a:xfrm>
        </p:grpSpPr>
        <p:sp>
          <p:nvSpPr>
            <p:cNvPr id="67" name="Chevron 66"/>
            <p:cNvSpPr/>
            <p:nvPr/>
          </p:nvSpPr>
          <p:spPr>
            <a:xfrm>
              <a:off x="5244030" y="4748269"/>
              <a:ext cx="594910" cy="567635"/>
            </a:xfrm>
            <a:prstGeom prst="chevron">
              <a:avLst>
                <a:gd name="adj" fmla="val 772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349" kern="0">
                <a:solidFill>
                  <a:schemeClr val="tx1"/>
                </a:solidFill>
              </a:endParaRPr>
            </a:p>
          </p:txBody>
        </p:sp>
        <p:sp>
          <p:nvSpPr>
            <p:cNvPr id="68" name="Minus 67"/>
            <p:cNvSpPr/>
            <p:nvPr/>
          </p:nvSpPr>
          <p:spPr>
            <a:xfrm>
              <a:off x="4965853" y="4946573"/>
              <a:ext cx="1151263" cy="914400"/>
            </a:xfrm>
            <a:prstGeom prst="mathMinus">
              <a:avLst>
                <a:gd name="adj1" fmla="val 66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349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70" name="Picture 4" descr="http://worldartsme.com/images/twist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52" y="2871805"/>
            <a:ext cx="2129525" cy="15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http://worldartsme.com/images/twist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5865" y="2843971"/>
            <a:ext cx="2184007" cy="16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6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6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6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1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6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1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9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0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0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7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7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9500"/>
                            </p:stCondLst>
                            <p:childTnLst>
                              <p:par>
                                <p:cTn id="2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2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7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3500"/>
                            </p:stCondLst>
                            <p:childTnLst>
                              <p:par>
                                <p:cTn id="2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4000"/>
                            </p:stCondLst>
                            <p:childTnLst>
                              <p:par>
                                <p:cTn id="2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0" grpId="0"/>
      <p:bldP spid="3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mages.clipartpanda.com/field-clipart-a_paisaje_boce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81" y="858590"/>
            <a:ext cx="9139241" cy="51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3823859" y="2261807"/>
            <a:ext cx="3722779" cy="1516592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832" y="3797315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FF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5212" y="3029933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CC0099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7568" y="3736840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0000FF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02417" y="4373923"/>
            <a:ext cx="523781" cy="1065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8" name="Picture 4" descr="http://cdn.xl.thumbs.canstockphoto.com/canstock173625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3" b="7985"/>
          <a:stretch/>
        </p:blipFill>
        <p:spPr bwMode="auto">
          <a:xfrm>
            <a:off x="1756134" y="858589"/>
            <a:ext cx="765053" cy="12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21731" y="3769026"/>
            <a:ext cx="2307986" cy="279274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546638" y="2048397"/>
            <a:ext cx="3110360" cy="212855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8359520" y="2202857"/>
            <a:ext cx="2306102" cy="68303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934625" y="1803569"/>
            <a:ext cx="2730996" cy="13058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rgbClr val="FF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60060" y="1615433"/>
            <a:ext cx="2187888" cy="230304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16731" y="4588568"/>
            <a:ext cx="523781" cy="85036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64271" y="427370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78585" y="477979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62813" y="453915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92899" y="50483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11431" y="52582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83788" y="4660201"/>
            <a:ext cx="523781" cy="10650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98102" y="4659553"/>
            <a:ext cx="523781" cy="106566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45642" y="4559980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59955" y="506607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44183" y="482543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4269" y="53346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92802" y="55445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7" name="Freeform 6"/>
          <p:cNvSpPr/>
          <p:nvPr/>
        </p:nvSpPr>
        <p:spPr>
          <a:xfrm>
            <a:off x="4276529" y="1921001"/>
            <a:ext cx="3685871" cy="153254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4369" y="3138881"/>
            <a:ext cx="2187888" cy="230304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1521732" y="3784285"/>
            <a:ext cx="3155528" cy="74340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21733" y="3465608"/>
            <a:ext cx="2697041" cy="433427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690175" y="2261807"/>
            <a:ext cx="3687985" cy="1516592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27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4747">
            <a:off x="2320764" y="2939101"/>
            <a:ext cx="288398" cy="11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5544">
            <a:off x="5501431" y="1384057"/>
            <a:ext cx="604783" cy="23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7342">
            <a:off x="9567311" y="883734"/>
            <a:ext cx="331060" cy="12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images.clipartpanda.com/wind-clip-art-RTG6keag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69" y="2600158"/>
            <a:ext cx="1605993" cy="12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3094265" y="4644155"/>
            <a:ext cx="523781" cy="1065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40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2750894" y="4739991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9108158" y="4586918"/>
            <a:ext cx="523781" cy="8503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8769523" y="4453712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://cdn.xl.thumbs.canstockphoto.com/canstock173625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3" b="7985"/>
          <a:stretch/>
        </p:blipFill>
        <p:spPr bwMode="auto">
          <a:xfrm>
            <a:off x="1759018" y="855958"/>
            <a:ext cx="780555" cy="12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ttp://worldartsme.com/images/free-animations-sparkles-clipart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30" y="1263738"/>
            <a:ext cx="902206" cy="8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 flipH="1">
            <a:off x="2259138" y="1230310"/>
            <a:ext cx="1112815" cy="1678388"/>
            <a:chOff x="2574182" y="562764"/>
            <a:chExt cx="1484527" cy="2239016"/>
          </a:xfrm>
        </p:grpSpPr>
        <p:pic>
          <p:nvPicPr>
            <p:cNvPr id="45" name="Picture 2" descr="http://clipartfreefor.com/cliparts/files1/tinkerbell-clip-art-sept916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7690" flipH="1">
              <a:off x="2574182" y="562764"/>
              <a:ext cx="1484527" cy="223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4" descr="http://cdn.grid.fotosearch.com/FSD/FSD746/x75531728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7071">
              <a:off x="3465072" y="1128013"/>
              <a:ext cx="274209" cy="181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Straight Connector 46"/>
            <p:cNvCxnSpPr/>
            <p:nvPr/>
          </p:nvCxnSpPr>
          <p:spPr>
            <a:xfrm>
              <a:off x="3442063" y="1082376"/>
              <a:ext cx="93349" cy="54242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Title 1"/>
          <p:cNvSpPr txBox="1">
            <a:spLocks/>
          </p:cNvSpPr>
          <p:nvPr/>
        </p:nvSpPr>
        <p:spPr>
          <a:xfrm>
            <a:off x="4469224" y="887709"/>
            <a:ext cx="5423744" cy="918372"/>
          </a:xfrm>
          <a:prstGeom prst="rect">
            <a:avLst/>
          </a:prstGeom>
          <a:effectLst/>
        </p:spPr>
        <p:txBody>
          <a:bodyPr vert="horz" lIns="68544" tIns="34272" rIns="68544" bIns="34272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6971"/>
            <a:r>
              <a:rPr lang="en-US" sz="2699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first!</a:t>
            </a:r>
          </a:p>
        </p:txBody>
      </p:sp>
    </p:spTree>
    <p:extLst>
      <p:ext uri="{BB962C8B-B14F-4D97-AF65-F5344CB8AC3E}">
        <p14:creationId xmlns:p14="http://schemas.microsoft.com/office/powerpoint/2010/main" val="41349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mages.clipartpanda.com/field-clipart-a_paisaje_boce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81" y="858590"/>
            <a:ext cx="9139241" cy="51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3823859" y="2261807"/>
            <a:ext cx="3722779" cy="1516592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832" y="3797315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FF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5212" y="3029933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CC0099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7568" y="3736840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0000FF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02417" y="4373923"/>
            <a:ext cx="523781" cy="1065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8" name="Picture 4" descr="http://cdn.xl.thumbs.canstockphoto.com/canstock173625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3" b="7985"/>
          <a:stretch/>
        </p:blipFill>
        <p:spPr bwMode="auto">
          <a:xfrm>
            <a:off x="1775947" y="843650"/>
            <a:ext cx="765053" cy="12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21731" y="3769026"/>
            <a:ext cx="2307986" cy="279274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546638" y="2048397"/>
            <a:ext cx="3110360" cy="212855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8359520" y="2202857"/>
            <a:ext cx="2306102" cy="68303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934625" y="1803569"/>
            <a:ext cx="2730996" cy="13058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rgbClr val="FF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60060" y="1615433"/>
            <a:ext cx="2187888" cy="230304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16731" y="4588568"/>
            <a:ext cx="523781" cy="8503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64271" y="427370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pic>
        <p:nvPicPr>
          <p:cNvPr id="1026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8769523" y="4453712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578585" y="477979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62813" y="453915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92899" y="50483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11431" y="52582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83788" y="4660201"/>
            <a:ext cx="523781" cy="10650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98102" y="4659553"/>
            <a:ext cx="523781" cy="1065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45642" y="4559980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pic>
        <p:nvPicPr>
          <p:cNvPr id="40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2750894" y="4739991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559955" y="506607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44183" y="482543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4269" y="53346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92802" y="55445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7" name="Freeform 6"/>
          <p:cNvSpPr/>
          <p:nvPr/>
        </p:nvSpPr>
        <p:spPr>
          <a:xfrm>
            <a:off x="4276529" y="1921001"/>
            <a:ext cx="3685871" cy="153254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4369" y="3138881"/>
            <a:ext cx="2187888" cy="230304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1521732" y="3784285"/>
            <a:ext cx="3155528" cy="74340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21733" y="3465608"/>
            <a:ext cx="2697041" cy="433427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690175" y="2261807"/>
            <a:ext cx="3687985" cy="1516592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49" name="Picture 6" descr="http://worldartsme.com/images/free-animations-sparkles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00" y="2383729"/>
            <a:ext cx="1717603" cy="165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380" y="843649"/>
            <a:ext cx="9139240" cy="5148123"/>
          </a:xfrm>
          <a:prstGeom prst="rect">
            <a:avLst/>
          </a:prstGeom>
        </p:spPr>
      </p:pic>
      <p:pic>
        <p:nvPicPr>
          <p:cNvPr id="50" name="Picture 4" descr="http://images.clipartpanda.com/wind-clip-art-RTG6keag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21186" y="2616698"/>
            <a:ext cx="1605993" cy="12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456014" y="1280442"/>
            <a:ext cx="1112815" cy="1678388"/>
            <a:chOff x="2574182" y="562764"/>
            <a:chExt cx="1484527" cy="2239016"/>
          </a:xfrm>
        </p:grpSpPr>
        <p:pic>
          <p:nvPicPr>
            <p:cNvPr id="45" name="Picture 2" descr="http://clipartfreefor.com/cliparts/files1/tinkerbell-clip-art-sept916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7690" flipH="1">
              <a:off x="2574182" y="562764"/>
              <a:ext cx="1484527" cy="223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4" descr="http://cdn.grid.fotosearch.com/FSD/FSD746/x75531728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7071">
              <a:off x="3465072" y="1128013"/>
              <a:ext cx="274209" cy="181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Straight Connector 46"/>
            <p:cNvCxnSpPr/>
            <p:nvPr/>
          </p:nvCxnSpPr>
          <p:spPr>
            <a:xfrm>
              <a:off x="3442063" y="1082376"/>
              <a:ext cx="93349" cy="54242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9146029" y="4356612"/>
            <a:ext cx="523781" cy="1054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51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8783837" y="4437546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http://worldartsme.com/images/free-animations-sparkles-clipart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18" y="1318131"/>
            <a:ext cx="902206" cy="8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cdn.xl.thumbs.canstockphoto.com/canstock173625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3" b="7985"/>
          <a:stretch/>
        </p:blipFill>
        <p:spPr bwMode="auto">
          <a:xfrm>
            <a:off x="1775945" y="857681"/>
            <a:ext cx="780555" cy="12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3093354" y="4649896"/>
            <a:ext cx="523781" cy="1054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55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2752269" y="4732602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itle 1"/>
          <p:cNvSpPr txBox="1">
            <a:spLocks/>
          </p:cNvSpPr>
          <p:nvPr/>
        </p:nvSpPr>
        <p:spPr>
          <a:xfrm>
            <a:off x="4469224" y="887709"/>
            <a:ext cx="5423744" cy="918372"/>
          </a:xfrm>
          <a:prstGeom prst="rect">
            <a:avLst/>
          </a:prstGeom>
          <a:effectLst/>
        </p:spPr>
        <p:txBody>
          <a:bodyPr vert="horz" lIns="68544" tIns="34272" rIns="68544" bIns="34272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6971"/>
            <a:r>
              <a:rPr lang="en-US" sz="26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Transposition!!!</a:t>
            </a:r>
          </a:p>
        </p:txBody>
      </p:sp>
    </p:spTree>
    <p:extLst>
      <p:ext uri="{BB962C8B-B14F-4D97-AF65-F5344CB8AC3E}">
        <p14:creationId xmlns:p14="http://schemas.microsoft.com/office/powerpoint/2010/main" val="24583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6" grpId="0" animBg="1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mages.clipartpanda.com/field-clipart-a_paisaje_boce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59" y="858591"/>
            <a:ext cx="9139241" cy="51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9111983" y="4373273"/>
            <a:ext cx="523781" cy="10650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078226" y="4659723"/>
            <a:ext cx="523781" cy="10650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934625" y="1803569"/>
            <a:ext cx="2730996" cy="13058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rgbClr val="FF0066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535553" y="2034379"/>
            <a:ext cx="3121447" cy="230897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60060" y="1615433"/>
            <a:ext cx="2187888" cy="230304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4690175" y="2271158"/>
            <a:ext cx="2845376" cy="1507241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832" y="3797315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FF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5212" y="3029933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CC0099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7568" y="3736840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0000FF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02417" y="4373274"/>
            <a:ext cx="523781" cy="106566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21731" y="3769026"/>
            <a:ext cx="2307986" cy="279274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8351164" y="2171131"/>
            <a:ext cx="2314457" cy="62755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64271" y="427370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pic>
        <p:nvPicPr>
          <p:cNvPr id="1026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8769523" y="4453712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578585" y="477979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62813" y="453915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92899" y="50483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11431" y="52582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86848" y="4649270"/>
            <a:ext cx="523781" cy="106501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45642" y="4559980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pic>
        <p:nvPicPr>
          <p:cNvPr id="40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2750894" y="4739991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559955" y="506607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44183" y="482543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4269" y="53346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92802" y="55445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7" name="Freeform 6"/>
          <p:cNvSpPr/>
          <p:nvPr/>
        </p:nvSpPr>
        <p:spPr>
          <a:xfrm>
            <a:off x="4276529" y="1921001"/>
            <a:ext cx="3685871" cy="153254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rgbClr val="FF0066"/>
              </a:solidFill>
            </a:endParaRPr>
          </a:p>
        </p:txBody>
      </p:sp>
      <p:pic>
        <p:nvPicPr>
          <p:cNvPr id="48" name="Picture 4" descr="http://cdn.xl.thumbs.canstockphoto.com/canstock1736251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3" b="7985"/>
          <a:stretch/>
        </p:blipFill>
        <p:spPr bwMode="auto">
          <a:xfrm>
            <a:off x="1759018" y="855958"/>
            <a:ext cx="780555" cy="12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3823861" y="2237576"/>
            <a:ext cx="4535659" cy="1540824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4369" y="3138881"/>
            <a:ext cx="2187888" cy="230304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1521732" y="3784285"/>
            <a:ext cx="3155528" cy="74340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21733" y="3465608"/>
            <a:ext cx="2697041" cy="433427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pic>
        <p:nvPicPr>
          <p:cNvPr id="46" name="Picture 4" descr="http://images.clipartpanda.com/wind-clip-art-RTG6keag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40" y="2114600"/>
            <a:ext cx="1605993" cy="12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 flipH="1">
            <a:off x="2762627" y="810312"/>
            <a:ext cx="1112815" cy="1678388"/>
            <a:chOff x="2574182" y="562764"/>
            <a:chExt cx="1484527" cy="2239016"/>
          </a:xfrm>
        </p:grpSpPr>
        <p:pic>
          <p:nvPicPr>
            <p:cNvPr id="45" name="Picture 2" descr="http://clipartfreefor.com/cliparts/files1/tinkerbell-clip-art-sept916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7690" flipH="1">
              <a:off x="2574182" y="562764"/>
              <a:ext cx="1484527" cy="223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4" descr="http://cdn.grid.fotosearch.com/FSD/FSD746/x75531728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7071">
              <a:off x="3465072" y="1128013"/>
              <a:ext cx="274209" cy="181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Straight Connector 49"/>
            <p:cNvCxnSpPr/>
            <p:nvPr/>
          </p:nvCxnSpPr>
          <p:spPr>
            <a:xfrm>
              <a:off x="3442063" y="1082376"/>
              <a:ext cx="93349" cy="54242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2" name="Picture 4" descr="http://cdn.xl.thumbs.canstockphoto.com/canstock1736251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3" b="7985"/>
          <a:stretch/>
        </p:blipFill>
        <p:spPr bwMode="auto">
          <a:xfrm>
            <a:off x="1764866" y="855958"/>
            <a:ext cx="765053" cy="12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ttp://worldartsme.com/images/free-animations-sparkles-clipart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652" y="893242"/>
            <a:ext cx="902206" cy="8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4747">
            <a:off x="2320764" y="2939101"/>
            <a:ext cx="288398" cy="11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5544">
            <a:off x="5501431" y="1384057"/>
            <a:ext cx="604783" cy="23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7342">
            <a:off x="9567311" y="883734"/>
            <a:ext cx="331060" cy="12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itle 1"/>
          <p:cNvSpPr txBox="1">
            <a:spLocks/>
          </p:cNvSpPr>
          <p:nvPr/>
        </p:nvSpPr>
        <p:spPr>
          <a:xfrm>
            <a:off x="4469224" y="887709"/>
            <a:ext cx="5423744" cy="918372"/>
          </a:xfrm>
          <a:prstGeom prst="rect">
            <a:avLst/>
          </a:prstGeom>
          <a:effectLst/>
        </p:spPr>
        <p:txBody>
          <a:bodyPr vert="horz" lIns="68544" tIns="34272" rIns="68544" bIns="34272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6971"/>
            <a:r>
              <a:rPr lang="en-US" sz="26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UP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948161" y="3598266"/>
            <a:ext cx="1682371" cy="692137"/>
          </a:xfrm>
          <a:prstGeom prst="rect">
            <a:avLst/>
          </a:prstGeom>
          <a:noFill/>
          <a:effectLst>
            <a:glow>
              <a:schemeClr val="tx1">
                <a:alpha val="61000"/>
              </a:schemeClr>
            </a:glow>
            <a:innerShdw blurRad="63500" dist="50800" dir="13500000">
              <a:prstClr val="black">
                <a:alpha val="63000"/>
              </a:prstClr>
            </a:innerShdw>
            <a:softEdge rad="0"/>
          </a:effectLst>
        </p:spPr>
        <p:txBody>
          <a:bodyPr wrap="square" lIns="68544" tIns="34272" rIns="68544" bIns="34272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3943"/>
            <a:r>
              <a:rPr lang="en-US" sz="4048" b="1" kern="0" dirty="0">
                <a:ln/>
                <a:solidFill>
                  <a:sysClr val="windowText" lastClr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anose="020B0903060703020204" pitchFamily="34" charset="0"/>
              </a:rPr>
              <a:t>&gt;5% ↑</a:t>
            </a:r>
          </a:p>
        </p:txBody>
      </p:sp>
    </p:spTree>
    <p:extLst>
      <p:ext uri="{BB962C8B-B14F-4D97-AF65-F5344CB8AC3E}">
        <p14:creationId xmlns:p14="http://schemas.microsoft.com/office/powerpoint/2010/main" val="28664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7" grpId="0" animBg="1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7183" y="247572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505215" y="952974"/>
            <a:ext cx="5111377" cy="1059145"/>
          </a:xfrm>
          <a:prstGeom prst="rect">
            <a:avLst/>
          </a:prstGeom>
          <a:effectLst/>
        </p:spPr>
        <p:txBody>
          <a:bodyPr vert="horz" lIns="68544" tIns="34272" rIns="68544" bIns="34272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6971"/>
            <a:r>
              <a:rPr lang="en-US" sz="2699" b="1" cap="none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Conservative Estimate Using Transposition: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8484" y="224658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1660" y="272234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8258" y="2812465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4582" y="2438126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7379" y="226008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3227" y="291044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0742" y="273340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338" y="310750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2172" y="4561250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9494" y="2789800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8357" y="226008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3000" y="226717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1251" y="333301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2349" y="3615136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9551" y="347264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0620" y="3365365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0720" y="2978087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8501" y="278803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5952" y="3730505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6600" y="347264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7050" y="388064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700" y="419610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0742" y="4095645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0620" y="4292603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3334" y="409913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4212" y="249784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8202" y="4484535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2000" y="4309196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094" y="401353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980" y="325250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0244" y="478060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0720" y="497502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5481" y="487663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7050" y="5444787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1456" y="520699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6910" y="487663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4983" y="5381313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1486" y="497502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3016" y="5395216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9594" y="547487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3518" y="4658230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9220" y="478060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8341" y="5407540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0881" y="367540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6233" y="4116670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110" y="409392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5591" y="337088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6696" y="3174466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9433" y="333820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2153" y="3956500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1780" y="3338207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485" y="489484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8011" y="461587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0885" y="538131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467" y="4975023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9349" y="4393557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6685" y="385797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242" y="456037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2570" y="278715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1119" y="387977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3049" y="325163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659" y="3370017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079" y="461499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0754" y="385709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1621" y="452933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6811" y="290139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6397" y="3865425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7290" y="336587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3900" y="3484257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6319" y="4729240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4994" y="397133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0091" y="3615410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7087" y="460703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7966" y="300574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2972" y="528850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676" y="314591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0673" y="4137541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1551" y="253625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6558" y="4819014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5413" y="3770317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2410" y="476193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287" y="3160657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8294" y="544341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2414" y="351105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9410" y="4502682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0289" y="2901399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5295" y="5184155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2983" y="2822858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9980" y="3814480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0858" y="2213197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5866" y="4495953"/>
            <a:ext cx="541757" cy="365140"/>
          </a:xfrm>
          <a:prstGeom prst="rect">
            <a:avLst/>
          </a:prstGeom>
          <a:effectLst>
            <a:glow rad="139700">
              <a:srgbClr val="00CC00">
                <a:alpha val="77647"/>
              </a:srgbClr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1505216" y="2963716"/>
            <a:ext cx="9160406" cy="1799556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68544" tIns="34272" rIns="68544" bIns="34272">
            <a:spAutoFit/>
            <a:sp3d extrusionH="57150">
              <a:bevelT w="38100" h="38100"/>
            </a:sp3d>
          </a:bodyPr>
          <a:lstStyle/>
          <a:p>
            <a:pPr algn="ctr" defTabSz="913943"/>
            <a:r>
              <a:rPr lang="en-US" sz="11244" b="1" kern="0" spc="38" dirty="0">
                <a:ln w="0"/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+18,000 Homes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32333" y="548710"/>
            <a:ext cx="3845939" cy="1799556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3943"/>
            <a:r>
              <a:rPr lang="en-US" sz="11244" b="1" kern="0" dirty="0">
                <a:ln/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anose="020B0903060703020204" pitchFamily="34" charset="0"/>
              </a:rPr>
              <a:t>5% ↑</a:t>
            </a:r>
          </a:p>
        </p:txBody>
      </p:sp>
    </p:spTree>
    <p:extLst>
      <p:ext uri="{BB962C8B-B14F-4D97-AF65-F5344CB8AC3E}">
        <p14:creationId xmlns:p14="http://schemas.microsoft.com/office/powerpoint/2010/main" val="25610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000"/>
                            </p:stCondLst>
                            <p:childTnLst>
                              <p:par>
                                <p:cTn id="2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500"/>
                            </p:stCondLst>
                            <p:childTnLst>
                              <p:par>
                                <p:cTn id="2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000"/>
                            </p:stCondLst>
                            <p:childTnLst>
                              <p:par>
                                <p:cTn id="3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4500"/>
                            </p:stCondLst>
                            <p:childTnLst>
                              <p:par>
                                <p:cTn id="3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0"/>
                            </p:stCondLst>
                            <p:childTnLst>
                              <p:par>
                                <p:cTn id="4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6000"/>
                            </p:stCondLst>
                            <p:childTnLst>
                              <p:par>
                                <p:cTn id="4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585124" y="1785"/>
            <a:ext cx="7854272" cy="6854430"/>
          </a:xfrm>
          <a:prstGeom prst="parallelogram">
            <a:avLst>
              <a:gd name="adj" fmla="val 31288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</p:sp>
      <p:sp>
        <p:nvSpPr>
          <p:cNvPr id="18" name="TextBox 17"/>
          <p:cNvSpPr txBox="1"/>
          <p:nvPr/>
        </p:nvSpPr>
        <p:spPr>
          <a:xfrm>
            <a:off x="8268180" y="2482721"/>
            <a:ext cx="2018290" cy="964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3">
              <a:lnSpc>
                <a:spcPct val="90000"/>
              </a:lnSpc>
            </a:pPr>
            <a:r>
              <a:rPr lang="en-US" sz="2099" kern="0" dirty="0">
                <a:solidFill>
                  <a:srgbClr val="434A54"/>
                </a:solidFill>
                <a:latin typeface="Source Sans Pro" panose="020B0503030403020204" pitchFamily="34" charset="0"/>
              </a:rPr>
              <a:t>$310 billion in potential profits by 2040</a:t>
            </a:r>
          </a:p>
        </p:txBody>
      </p:sp>
      <p:sp>
        <p:nvSpPr>
          <p:cNvPr id="8" name="Rectangle 7"/>
          <p:cNvSpPr/>
          <p:nvPr/>
        </p:nvSpPr>
        <p:spPr>
          <a:xfrm>
            <a:off x="2330481" y="1303640"/>
            <a:ext cx="4530562" cy="3694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11" name="Group 117"/>
          <p:cNvGrpSpPr/>
          <p:nvPr/>
        </p:nvGrpSpPr>
        <p:grpSpPr>
          <a:xfrm>
            <a:off x="3134045" y="4602357"/>
            <a:ext cx="3385898" cy="275813"/>
            <a:chOff x="4747862" y="4004858"/>
            <a:chExt cx="3387661" cy="27595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800600" y="4004858"/>
              <a:ext cx="3261360" cy="1588"/>
            </a:xfrm>
            <a:prstGeom prst="line">
              <a:avLst/>
            </a:prstGeom>
            <a:ln w="12700">
              <a:solidFill>
                <a:srgbClr val="CCCCCA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Placeholder 3"/>
            <p:cNvSpPr txBox="1">
              <a:spLocks/>
            </p:cNvSpPr>
            <p:nvPr/>
          </p:nvSpPr>
          <p:spPr>
            <a:xfrm>
              <a:off x="4747862" y="4111538"/>
              <a:ext cx="502318" cy="16927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</a:p>
          </p:txBody>
        </p:sp>
        <p:sp>
          <p:nvSpPr>
            <p:cNvPr id="22" name="Text Placeholder 3"/>
            <p:cNvSpPr txBox="1">
              <a:spLocks/>
            </p:cNvSpPr>
            <p:nvPr/>
          </p:nvSpPr>
          <p:spPr>
            <a:xfrm>
              <a:off x="5324931" y="4111538"/>
              <a:ext cx="502318" cy="16927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2000</a:t>
              </a:r>
            </a:p>
          </p:txBody>
        </p:sp>
        <p:sp>
          <p:nvSpPr>
            <p:cNvPr id="23" name="Text Placeholder 3"/>
            <p:cNvSpPr txBox="1">
              <a:spLocks/>
            </p:cNvSpPr>
            <p:nvPr/>
          </p:nvSpPr>
          <p:spPr>
            <a:xfrm>
              <a:off x="5902000" y="4111538"/>
              <a:ext cx="502318" cy="16927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2012</a:t>
              </a:r>
            </a:p>
          </p:txBody>
        </p:sp>
        <p:sp>
          <p:nvSpPr>
            <p:cNvPr id="24" name="Text Placeholder 3"/>
            <p:cNvSpPr txBox="1">
              <a:spLocks/>
            </p:cNvSpPr>
            <p:nvPr/>
          </p:nvSpPr>
          <p:spPr>
            <a:xfrm>
              <a:off x="6479069" y="4111538"/>
              <a:ext cx="502318" cy="16927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</a:p>
          </p:txBody>
        </p:sp>
        <p:sp>
          <p:nvSpPr>
            <p:cNvPr id="25" name="Text Placeholder 3"/>
            <p:cNvSpPr txBox="1">
              <a:spLocks/>
            </p:cNvSpPr>
            <p:nvPr/>
          </p:nvSpPr>
          <p:spPr>
            <a:xfrm>
              <a:off x="7056138" y="4111538"/>
              <a:ext cx="502318" cy="16927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2030</a:t>
              </a:r>
            </a:p>
          </p:txBody>
        </p:sp>
        <p:sp>
          <p:nvSpPr>
            <p:cNvPr id="26" name="Text Placeholder 3"/>
            <p:cNvSpPr txBox="1">
              <a:spLocks/>
            </p:cNvSpPr>
            <p:nvPr/>
          </p:nvSpPr>
          <p:spPr>
            <a:xfrm>
              <a:off x="7633205" y="4111538"/>
              <a:ext cx="502318" cy="16927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2040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 flipV="1">
            <a:off x="3186755" y="1845257"/>
            <a:ext cx="1" cy="2757099"/>
          </a:xfrm>
          <a:prstGeom prst="line">
            <a:avLst/>
          </a:prstGeom>
          <a:ln w="12700">
            <a:solidFill>
              <a:srgbClr val="CCCCCA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117"/>
          <p:cNvGrpSpPr/>
          <p:nvPr/>
        </p:nvGrpSpPr>
        <p:grpSpPr>
          <a:xfrm rot="16200000">
            <a:off x="1616181" y="3045468"/>
            <a:ext cx="2639089" cy="502058"/>
            <a:chOff x="4914384" y="3945019"/>
            <a:chExt cx="3082989" cy="502319"/>
          </a:xfrm>
        </p:grpSpPr>
        <p:sp>
          <p:nvSpPr>
            <p:cNvPr id="32" name="Text Placeholder 3"/>
            <p:cNvSpPr txBox="1">
              <a:spLocks/>
            </p:cNvSpPr>
            <p:nvPr/>
          </p:nvSpPr>
          <p:spPr>
            <a:xfrm rot="5400000">
              <a:off x="4762049" y="4097355"/>
              <a:ext cx="502318" cy="19764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0</a:t>
              </a:r>
            </a:p>
          </p:txBody>
        </p:sp>
        <p:sp>
          <p:nvSpPr>
            <p:cNvPr id="33" name="Text Placeholder 3"/>
            <p:cNvSpPr txBox="1">
              <a:spLocks/>
            </p:cNvSpPr>
            <p:nvPr/>
          </p:nvSpPr>
          <p:spPr>
            <a:xfrm rot="5400000">
              <a:off x="5339118" y="4097355"/>
              <a:ext cx="502318" cy="19764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200</a:t>
              </a:r>
            </a:p>
          </p:txBody>
        </p:sp>
        <p:sp>
          <p:nvSpPr>
            <p:cNvPr id="34" name="Text Placeholder 3"/>
            <p:cNvSpPr txBox="1">
              <a:spLocks/>
            </p:cNvSpPr>
            <p:nvPr/>
          </p:nvSpPr>
          <p:spPr>
            <a:xfrm rot="5400000">
              <a:off x="5916187" y="4097355"/>
              <a:ext cx="502318" cy="19764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400</a:t>
              </a:r>
            </a:p>
          </p:txBody>
        </p:sp>
        <p:sp>
          <p:nvSpPr>
            <p:cNvPr id="35" name="Text Placeholder 3"/>
            <p:cNvSpPr txBox="1">
              <a:spLocks/>
            </p:cNvSpPr>
            <p:nvPr/>
          </p:nvSpPr>
          <p:spPr>
            <a:xfrm rot="5400000">
              <a:off x="6493255" y="4097355"/>
              <a:ext cx="502318" cy="19764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600</a:t>
              </a:r>
            </a:p>
          </p:txBody>
        </p:sp>
        <p:sp>
          <p:nvSpPr>
            <p:cNvPr id="36" name="Text Placeholder 3"/>
            <p:cNvSpPr txBox="1">
              <a:spLocks/>
            </p:cNvSpPr>
            <p:nvPr/>
          </p:nvSpPr>
          <p:spPr>
            <a:xfrm rot="5400000">
              <a:off x="7070324" y="4097355"/>
              <a:ext cx="502318" cy="19764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800</a:t>
              </a:r>
            </a:p>
          </p:txBody>
        </p:sp>
        <p:sp>
          <p:nvSpPr>
            <p:cNvPr id="37" name="Text Placeholder 3"/>
            <p:cNvSpPr txBox="1">
              <a:spLocks/>
            </p:cNvSpPr>
            <p:nvPr/>
          </p:nvSpPr>
          <p:spPr>
            <a:xfrm rot="5400000">
              <a:off x="7647391" y="4097354"/>
              <a:ext cx="502318" cy="19764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3921">
                <a:spcBef>
                  <a:spcPct val="20000"/>
                </a:spcBef>
                <a:defRPr/>
              </a:pPr>
              <a:r>
                <a:rPr lang="en-US" sz="1099" kern="0" dirty="0">
                  <a:solidFill>
                    <a:srgbClr val="656D78"/>
                  </a:solidFill>
                  <a:latin typeface="Source Sans Pro" panose="020B0503030403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1,000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>
          <a:xfrm flipH="1" flipV="1">
            <a:off x="4862613" y="1845256"/>
            <a:ext cx="1" cy="275709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Text Placeholder 3"/>
          <p:cNvSpPr txBox="1">
            <a:spLocks/>
          </p:cNvSpPr>
          <p:nvPr/>
        </p:nvSpPr>
        <p:spPr>
          <a:xfrm>
            <a:off x="4613321" y="1592620"/>
            <a:ext cx="658331" cy="1748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3921">
              <a:spcBef>
                <a:spcPct val="20000"/>
              </a:spcBef>
              <a:defRPr/>
            </a:pPr>
            <a:r>
              <a:rPr lang="en-US" sz="1099" kern="0" dirty="0">
                <a:solidFill>
                  <a:srgbClr val="656D78"/>
                </a:solidFill>
                <a:latin typeface="Source Sans Pro" panose="020B0503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Present</a:t>
            </a:r>
          </a:p>
        </p:txBody>
      </p:sp>
      <p:sp>
        <p:nvSpPr>
          <p:cNvPr id="43" name="Round Same Side Corner Rectangle 84"/>
          <p:cNvSpPr/>
          <p:nvPr/>
        </p:nvSpPr>
        <p:spPr>
          <a:xfrm>
            <a:off x="4914070" y="2932299"/>
            <a:ext cx="357582" cy="166351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55000">
                <a:schemeClr val="bg2"/>
              </a:gs>
            </a:gsLst>
            <a:lin ang="5400000" scaled="0"/>
          </a:gradFill>
          <a:ln>
            <a:solidFill>
              <a:schemeClr val="accent6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44" name="Round Same Side Corner Rectangle 87"/>
          <p:cNvSpPr/>
          <p:nvPr/>
        </p:nvSpPr>
        <p:spPr>
          <a:xfrm>
            <a:off x="5505073" y="2744533"/>
            <a:ext cx="357582" cy="18441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59000">
                <a:schemeClr val="bg2"/>
              </a:gs>
            </a:gsLst>
            <a:lin ang="5400000" scaled="0"/>
          </a:gradFill>
          <a:ln>
            <a:solidFill>
              <a:schemeClr val="accent6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45" name="Round Same Side Corner Rectangle 90"/>
          <p:cNvSpPr/>
          <p:nvPr/>
        </p:nvSpPr>
        <p:spPr>
          <a:xfrm>
            <a:off x="6096075" y="2329557"/>
            <a:ext cx="350342" cy="22662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65000">
                <a:schemeClr val="bg2"/>
              </a:gs>
            </a:gsLst>
            <a:lin ang="5400000" scaled="0"/>
          </a:gradFill>
          <a:ln>
            <a:solidFill>
              <a:schemeClr val="accent6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46" name="Round Same Side Corner Rectangle 75"/>
          <p:cNvSpPr/>
          <p:nvPr/>
        </p:nvSpPr>
        <p:spPr>
          <a:xfrm>
            <a:off x="3218089" y="3628078"/>
            <a:ext cx="342354" cy="9566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">
                <a:schemeClr val="accent6"/>
              </a:gs>
              <a:gs pos="51000">
                <a:schemeClr val="bg2"/>
              </a:gs>
            </a:gsLst>
            <a:lin ang="5400000" scaled="0"/>
            <a:tileRect/>
          </a:gradFill>
          <a:ln>
            <a:solidFill>
              <a:schemeClr val="accent6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47" name="Round Same Side Corner Rectangle 78"/>
          <p:cNvSpPr/>
          <p:nvPr/>
        </p:nvSpPr>
        <p:spPr>
          <a:xfrm>
            <a:off x="3793863" y="3477821"/>
            <a:ext cx="349308" cy="1106879"/>
          </a:xfrm>
          <a:prstGeom prst="roundRect">
            <a:avLst>
              <a:gd name="adj" fmla="val 50000"/>
            </a:avLst>
          </a:prstGeom>
          <a:gradFill>
            <a:gsLst>
              <a:gs pos="3000">
                <a:schemeClr val="accent6"/>
              </a:gs>
              <a:gs pos="45000">
                <a:schemeClr val="bg2"/>
              </a:gs>
            </a:gsLst>
            <a:lin ang="5400000" scaled="0"/>
          </a:gradFill>
          <a:ln>
            <a:solidFill>
              <a:schemeClr val="accent6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48" name="Round Same Side Corner Rectangle 81"/>
          <p:cNvSpPr/>
          <p:nvPr/>
        </p:nvSpPr>
        <p:spPr>
          <a:xfrm>
            <a:off x="4369637" y="3134100"/>
            <a:ext cx="368931" cy="145059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53000">
                <a:schemeClr val="bg2"/>
              </a:gs>
            </a:gsLst>
            <a:lin ang="5400000" scaled="0"/>
          </a:gradFill>
          <a:ln>
            <a:solidFill>
              <a:schemeClr val="accent6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55" name="Round Same Side Corner Rectangle 75"/>
          <p:cNvSpPr/>
          <p:nvPr/>
        </p:nvSpPr>
        <p:spPr>
          <a:xfrm>
            <a:off x="8162811" y="1754121"/>
            <a:ext cx="356918" cy="3604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6"/>
              </a:gs>
              <a:gs pos="0">
                <a:schemeClr val="bg2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6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56" name="Round Same Side Corner Rectangle 75"/>
          <p:cNvSpPr/>
          <p:nvPr/>
        </p:nvSpPr>
        <p:spPr>
          <a:xfrm>
            <a:off x="8163212" y="4339575"/>
            <a:ext cx="356918" cy="3604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1000">
                <a:schemeClr val="accent6"/>
              </a:gs>
              <a:gs pos="0">
                <a:schemeClr val="bg2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6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8629647" y="4451156"/>
            <a:ext cx="852961" cy="16918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3921">
              <a:spcBef>
                <a:spcPct val="20000"/>
              </a:spcBef>
              <a:defRPr/>
            </a:pPr>
            <a:r>
              <a:rPr lang="en-US" sz="1099" kern="0" dirty="0">
                <a:solidFill>
                  <a:srgbClr val="656D78"/>
                </a:solidFill>
                <a:latin typeface="Source Sans Pro" panose="020B0503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NON-OECD</a:t>
            </a:r>
          </a:p>
        </p:txBody>
      </p:sp>
      <p:sp>
        <p:nvSpPr>
          <p:cNvPr id="58" name="Text Placeholder 3"/>
          <p:cNvSpPr txBox="1">
            <a:spLocks/>
          </p:cNvSpPr>
          <p:nvPr/>
        </p:nvSpPr>
        <p:spPr>
          <a:xfrm>
            <a:off x="8774341" y="1872567"/>
            <a:ext cx="502057" cy="16918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3921">
              <a:spcBef>
                <a:spcPct val="20000"/>
              </a:spcBef>
              <a:defRPr/>
            </a:pPr>
            <a:r>
              <a:rPr lang="en-US" sz="1099" kern="0" dirty="0">
                <a:solidFill>
                  <a:srgbClr val="656D78"/>
                </a:solidFill>
                <a:latin typeface="Source Sans Pro" panose="020B0503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OECD</a:t>
            </a:r>
          </a:p>
        </p:txBody>
      </p:sp>
      <p:sp>
        <p:nvSpPr>
          <p:cNvPr id="59" name="Text Placeholder 3"/>
          <p:cNvSpPr txBox="1">
            <a:spLocks/>
          </p:cNvSpPr>
          <p:nvPr/>
        </p:nvSpPr>
        <p:spPr>
          <a:xfrm>
            <a:off x="4059022" y="946624"/>
            <a:ext cx="1803633" cy="21533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3921">
              <a:spcBef>
                <a:spcPct val="20000"/>
              </a:spcBef>
              <a:defRPr/>
            </a:pPr>
            <a:r>
              <a:rPr lang="en-US" sz="1399" kern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quadrillion BTU’s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833996" y="318738"/>
            <a:ext cx="7069056" cy="645995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defTabSz="913943"/>
            <a:r>
              <a:rPr lang="en-US" sz="3598" kern="0" dirty="0">
                <a:ln w="0"/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71000">
                      <a:schemeClr val="bg2"/>
                    </a:gs>
                    <a:gs pos="85000">
                      <a:schemeClr val="bg1"/>
                    </a:gs>
                  </a:gsLst>
                  <a:lin ang="5400000" scaled="1"/>
                  <a:tileRect/>
                </a:gradFill>
              </a:rPr>
              <a:t>Energy Consumption Forecast</a:t>
            </a:r>
          </a:p>
        </p:txBody>
      </p:sp>
      <p:sp>
        <p:nvSpPr>
          <p:cNvPr id="61" name="Text Placeholder 3"/>
          <p:cNvSpPr txBox="1">
            <a:spLocks/>
          </p:cNvSpPr>
          <p:nvPr/>
        </p:nvSpPr>
        <p:spPr>
          <a:xfrm>
            <a:off x="5075475" y="5034615"/>
            <a:ext cx="1803633" cy="21533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3921">
              <a:spcBef>
                <a:spcPct val="20000"/>
              </a:spcBef>
              <a:defRPr/>
            </a:pPr>
            <a:r>
              <a:rPr lang="en-US" sz="1399" kern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courtesy of EIA.gov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267254" y="5034615"/>
            <a:ext cx="2018290" cy="964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3">
              <a:lnSpc>
                <a:spcPct val="90000"/>
              </a:lnSpc>
            </a:pPr>
            <a:r>
              <a:rPr lang="en-US" sz="2099" kern="0" dirty="0">
                <a:solidFill>
                  <a:srgbClr val="434A54"/>
                </a:solidFill>
                <a:latin typeface="Source Sans Pro" panose="020B0503030403020204" pitchFamily="34" charset="0"/>
              </a:rPr>
              <a:t>$1.7 trillion in potential profits by 2040</a:t>
            </a:r>
          </a:p>
        </p:txBody>
      </p:sp>
    </p:spTree>
    <p:extLst>
      <p:ext uri="{BB962C8B-B14F-4D97-AF65-F5344CB8AC3E}">
        <p14:creationId xmlns:p14="http://schemas.microsoft.com/office/powerpoint/2010/main" val="4128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5" grpId="0" animBg="1"/>
      <p:bldP spid="56" grpId="0" animBg="1"/>
      <p:bldP spid="57" grpId="0"/>
      <p:bldP spid="58" grpId="0"/>
      <p:bldP spid="60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371188" y="504083"/>
            <a:ext cx="9714415" cy="1059145"/>
          </a:xfrm>
          <a:prstGeom prst="rect">
            <a:avLst/>
          </a:prstGeom>
          <a:effectLst/>
        </p:spPr>
        <p:txBody>
          <a:bodyPr vert="horz" lIns="68544" tIns="34272" rIns="68544" bIns="34272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6971"/>
            <a:r>
              <a:rPr lang="en-US" sz="4498" b="1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Who would you rather be?</a:t>
            </a:r>
          </a:p>
        </p:txBody>
      </p:sp>
      <p:pic>
        <p:nvPicPr>
          <p:cNvPr id="3074" name="Picture 2" descr="http://png.clipart.me/previews/e08/engineer-3-4330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88" y="1629236"/>
            <a:ext cx="3746901" cy="35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lipartfreebee.com/images/joomgallery/originals/career_7/software_engineer_clipart_image_-_career_clipart_images_20131123_1961520439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5450" r="19296" b="23664"/>
          <a:stretch/>
        </p:blipFill>
        <p:spPr bwMode="auto">
          <a:xfrm>
            <a:off x="7072751" y="2034085"/>
            <a:ext cx="3248922" cy="251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upload.wikimedia.org/wikipedia/commons/thumb/6/69/Sport_records_icon_OR.svg/180px-Sport_records_icon_OR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91" y="3225247"/>
            <a:ext cx="1285206" cy="9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8665" y="1787"/>
            <a:ext cx="9139240" cy="4575102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kern="0" dirty="0">
              <a:solidFill>
                <a:sysClr val="windowText" lastClr="0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0" y="858591"/>
            <a:ext cx="4310793" cy="5997625"/>
          </a:xfrm>
          <a:prstGeom prst="rect">
            <a:avLst/>
          </a:prstGeom>
          <a:effectLst>
            <a:outerShdw blurRad="266700" dist="5715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28" y="17824"/>
            <a:ext cx="5140822" cy="6854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613927" y="3004309"/>
            <a:ext cx="4290928" cy="2583977"/>
          </a:xfrm>
          <a:prstGeom prst="rect">
            <a:avLst/>
          </a:prstGeom>
          <a:noFill/>
          <a:effectLst>
            <a:outerShdw blurRad="660400" dist="2540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defTabSz="913943"/>
            <a:r>
              <a:rPr lang="en-US" sz="5397" b="1" kern="0" dirty="0">
                <a:ln w="0">
                  <a:solidFill>
                    <a:schemeClr val="accent6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Does </a:t>
            </a:r>
          </a:p>
          <a:p>
            <a:pPr algn="ctr" defTabSz="913943"/>
            <a:r>
              <a:rPr lang="en-US" sz="5397" b="1" kern="0" dirty="0">
                <a:ln w="0">
                  <a:solidFill>
                    <a:schemeClr val="accent6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Electricity </a:t>
            </a:r>
          </a:p>
          <a:p>
            <a:pPr algn="ctr" defTabSz="913943"/>
            <a:r>
              <a:rPr lang="en-US" sz="5397" b="1" kern="0" dirty="0">
                <a:ln w="0">
                  <a:solidFill>
                    <a:schemeClr val="accent6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 to You?</a:t>
            </a:r>
          </a:p>
        </p:txBody>
      </p:sp>
    </p:spTree>
    <p:extLst>
      <p:ext uri="{BB962C8B-B14F-4D97-AF65-F5344CB8AC3E}">
        <p14:creationId xmlns:p14="http://schemas.microsoft.com/office/powerpoint/2010/main" val="34384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466028" y="34838"/>
            <a:ext cx="9714415" cy="1059145"/>
          </a:xfrm>
          <a:prstGeom prst="rect">
            <a:avLst/>
          </a:prstGeom>
          <a:effectLst/>
        </p:spPr>
        <p:txBody>
          <a:bodyPr vert="horz" lIns="68544" tIns="34272" rIns="68544" bIns="34272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6971"/>
            <a:r>
              <a:rPr lang="en-US" sz="4498" b="1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would you rather spend?</a:t>
            </a:r>
          </a:p>
        </p:txBody>
      </p:sp>
      <p:pic>
        <p:nvPicPr>
          <p:cNvPr id="3074" name="Picture 2" descr="http://png.clipart.me/previews/e08/engineer-3-4330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88" y="1629236"/>
            <a:ext cx="3746901" cy="35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ashland.k12.or.us/SIB/images/Food%20Services/dollar_sign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433">
            <a:off x="1807200" y="759661"/>
            <a:ext cx="3818914" cy="52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lipartfreebee.com/images/joomgallery/originals/career_7/software_engineer_clipart_image_-_career_clipart_images_20131123_1961520439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5450" r="19296" b="23664"/>
          <a:stretch/>
        </p:blipFill>
        <p:spPr bwMode="auto">
          <a:xfrm>
            <a:off x="7072751" y="2034085"/>
            <a:ext cx="3248922" cy="251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upload.wikimedia.org/wikipedia/commons/thumb/6/69/Sport_records_icon_OR.svg/180px-Sport_records_icon_OR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91" y="3225247"/>
            <a:ext cx="1285206" cy="9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ashland.k12.or.us/SIB/images/Food%20Services/dollar_sign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818">
            <a:off x="8216144" y="2636010"/>
            <a:ext cx="1211587" cy="167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6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s-media-cache-ak0.pinimg.com/736x/62/a3/45/62a345c368be372a8c461a65fe3999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82" y="858591"/>
            <a:ext cx="9188435" cy="514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orldartsme.com/images/free-animations-sparkles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98" y="2487182"/>
            <a:ext cx="1484988" cy="12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ages.clipartpanda.com/wind-clip-art-RTG6keag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6016" flipH="1">
            <a:off x="2354841" y="3601162"/>
            <a:ext cx="2747967" cy="21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8200" y="5139262"/>
            <a:ext cx="1640813" cy="692137"/>
          </a:xfrm>
          <a:prstGeom prst="rect">
            <a:avLst/>
          </a:prstGeom>
          <a:noFill/>
        </p:spPr>
        <p:txBody>
          <a:bodyPr wrap="none" lIns="68544" tIns="34272" rIns="68544" bIns="34272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3943"/>
            <a:r>
              <a:rPr lang="en-US" sz="4048" b="1" kern="0" dirty="0">
                <a:ln/>
                <a:solidFill>
                  <a:schemeClr val="accent3"/>
                </a:solidFill>
                <a:latin typeface="Brush Script MT" panose="03060802040406070304" pitchFamily="66" charset="0"/>
              </a:rPr>
              <a:t>The End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722644" y="1987659"/>
            <a:ext cx="2637542" cy="3978035"/>
            <a:chOff x="2929877" y="1506209"/>
            <a:chExt cx="3518555" cy="5306809"/>
          </a:xfrm>
        </p:grpSpPr>
        <p:pic>
          <p:nvPicPr>
            <p:cNvPr id="9" name="Picture 2" descr="http://clipartfreefor.com/cliparts/files1/tinkerbell-clip-art-sept916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7690" flipH="1">
              <a:off x="2929877" y="1506209"/>
              <a:ext cx="3518555" cy="5306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http://cdn.grid.fotosearch.com/FSD/FSD746/x75531728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7071">
              <a:off x="5008826" y="2888118"/>
              <a:ext cx="711731" cy="430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956208" y="2733956"/>
              <a:ext cx="239954" cy="172712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Picture 10" descr="http://owencraig.ca/marvelMovieMaker/images/questionMark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64" y="3468203"/>
            <a:ext cx="2022933" cy="2363195"/>
          </a:xfrm>
          <a:prstGeom prst="rect">
            <a:avLst/>
          </a:prstGeom>
          <a:noFill/>
          <a:effectLst>
            <a:innerShdw blurRad="63500" dist="508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585124" y="1785"/>
            <a:ext cx="7854272" cy="6854430"/>
          </a:xfrm>
          <a:prstGeom prst="parallelogram">
            <a:avLst>
              <a:gd name="adj" fmla="val 31288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</p:sp>
      <p:sp>
        <p:nvSpPr>
          <p:cNvPr id="60" name="Rectangle 59"/>
          <p:cNvSpPr/>
          <p:nvPr/>
        </p:nvSpPr>
        <p:spPr>
          <a:xfrm>
            <a:off x="1570840" y="704505"/>
            <a:ext cx="7069056" cy="1199704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defTabSz="913943"/>
            <a:r>
              <a:rPr lang="en-US" sz="3598" b="1" kern="0" dirty="0">
                <a:solidFill>
                  <a:srgbClr val="2105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WILL BOW </a:t>
            </a:r>
            <a:br>
              <a:rPr lang="en-US" sz="3598" b="1" kern="0" dirty="0">
                <a:solidFill>
                  <a:srgbClr val="2105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598" b="1" kern="0" dirty="0">
                <a:solidFill>
                  <a:srgbClr val="2105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YOUR EFFICIENCY</a:t>
            </a:r>
            <a:endParaRPr lang="en-US" sz="3598" b="1" kern="0" dirty="0">
              <a:ln w="0"/>
              <a:solidFill>
                <a:srgbClr val="2105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43" y="2525775"/>
            <a:ext cx="4991805" cy="3763053"/>
          </a:xfrm>
          <a:prstGeom prst="rect">
            <a:avLst/>
          </a:prstGeom>
        </p:spPr>
      </p:pic>
      <p:pic>
        <p:nvPicPr>
          <p:cNvPr id="41" name="S6At_Skeletor laugh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3215" y="5590049"/>
            <a:ext cx="609283" cy="6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56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16501" r="16501"/>
          <a:stretch>
            <a:fillRect/>
          </a:stretch>
        </p:blipFill>
        <p:spPr>
          <a:xfrm>
            <a:off x="1519812" y="4224"/>
            <a:ext cx="3111006" cy="3063930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l="21655" r="21655"/>
          <a:stretch>
            <a:fillRect/>
          </a:stretch>
        </p:blipFill>
        <p:spPr>
          <a:xfrm>
            <a:off x="7670374" y="3800509"/>
            <a:ext cx="3009572" cy="3055706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79" name="Shape 587"/>
          <p:cNvSpPr/>
          <p:nvPr/>
        </p:nvSpPr>
        <p:spPr>
          <a:xfrm>
            <a:off x="4639117" y="1744483"/>
            <a:ext cx="3038750" cy="3195156"/>
          </a:xfrm>
          <a:prstGeom prst="rect">
            <a:avLst/>
          </a:prstGeom>
          <a:gradFill flip="none"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9036" tIns="19036" rIns="19036" bIns="19036" anchor="ctr"/>
          <a:lstStyle/>
          <a:p>
            <a:pPr defTabSz="17133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49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36802" y="2892628"/>
            <a:ext cx="2847827" cy="7687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3943"/>
            <a:r>
              <a:rPr lang="en-US" sz="43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In America</a:t>
            </a:r>
          </a:p>
        </p:txBody>
      </p:sp>
      <p:sp>
        <p:nvSpPr>
          <p:cNvPr id="86" name="Shape 591"/>
          <p:cNvSpPr/>
          <p:nvPr/>
        </p:nvSpPr>
        <p:spPr>
          <a:xfrm rot="10800000">
            <a:off x="7677867" y="1783"/>
            <a:ext cx="3002078" cy="3790305"/>
          </a:xfrm>
          <a:prstGeom prst="rect">
            <a:avLst/>
          </a:prstGeom>
          <a:gradFill flip="none"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 w="12700">
            <a:solidFill>
              <a:schemeClr val="accent6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9036" tIns="19036" rIns="19036" bIns="19036" anchor="ctr"/>
          <a:lstStyle/>
          <a:p>
            <a:pPr defTabSz="17133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49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00" name="Shape 585"/>
          <p:cNvSpPr/>
          <p:nvPr/>
        </p:nvSpPr>
        <p:spPr>
          <a:xfrm rot="10800000">
            <a:off x="1526378" y="3068154"/>
            <a:ext cx="3101155" cy="3788061"/>
          </a:xfrm>
          <a:prstGeom prst="rect">
            <a:avLst/>
          </a:prstGeom>
          <a:gradFill flip="none"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 w="12700">
            <a:solidFill>
              <a:schemeClr val="accent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9036" tIns="19036" rIns="19036" bIns="19036" anchor="ctr"/>
          <a:lstStyle/>
          <a:p>
            <a:pPr defTabSz="17133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49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076"/>
          <a:stretch/>
        </p:blipFill>
        <p:spPr>
          <a:xfrm>
            <a:off x="4638314" y="1787"/>
            <a:ext cx="3032062" cy="1742699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6381"/>
          <a:stretch/>
        </p:blipFill>
        <p:spPr>
          <a:xfrm>
            <a:off x="4638314" y="4948059"/>
            <a:ext cx="3032062" cy="1908156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7953477" y="1043994"/>
            <a:ext cx="2594231" cy="156884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3943"/>
            <a:r>
              <a:rPr lang="en-US" sz="31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100% </a:t>
            </a:r>
          </a:p>
          <a:p>
            <a:pPr algn="ctr" defTabSz="913943"/>
            <a:r>
              <a:rPr lang="en-US" sz="31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have access </a:t>
            </a:r>
          </a:p>
          <a:p>
            <a:pPr algn="ctr" defTabSz="913943"/>
            <a:r>
              <a:rPr lang="en-US" sz="31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to Electricity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26381" y="3781356"/>
            <a:ext cx="3101153" cy="15688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3943"/>
            <a:r>
              <a:rPr lang="en-US" sz="31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20% </a:t>
            </a:r>
          </a:p>
          <a:p>
            <a:pPr algn="ctr" defTabSz="913943"/>
            <a:r>
              <a:rPr lang="en-US" sz="31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Electrical </a:t>
            </a:r>
          </a:p>
          <a:p>
            <a:pPr algn="ctr" defTabSz="913943"/>
            <a:r>
              <a:rPr lang="en-US" sz="31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losses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23096" y="5899950"/>
            <a:ext cx="3104437" cy="5844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3943"/>
            <a:r>
              <a:rPr lang="en-US" sz="31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on average</a:t>
            </a:r>
          </a:p>
        </p:txBody>
      </p:sp>
    </p:spTree>
    <p:extLst>
      <p:ext uri="{BB962C8B-B14F-4D97-AF65-F5344CB8AC3E}">
        <p14:creationId xmlns:p14="http://schemas.microsoft.com/office/powerpoint/2010/main" val="39943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3" grpId="0"/>
      <p:bldP spid="86" grpId="0" animBg="1"/>
      <p:bldP spid="100" grpId="0" animBg="1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587"/>
          <p:cNvSpPr/>
          <p:nvPr/>
        </p:nvSpPr>
        <p:spPr>
          <a:xfrm>
            <a:off x="4630820" y="2278485"/>
            <a:ext cx="3009701" cy="2519867"/>
          </a:xfrm>
          <a:prstGeom prst="rect">
            <a:avLst/>
          </a:prstGeom>
          <a:gradFill flip="none"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9036" tIns="19036" rIns="19036" bIns="19036" anchor="ctr"/>
          <a:lstStyle/>
          <a:p>
            <a:pPr defTabSz="17133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49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86" name="Shape 591"/>
          <p:cNvSpPr/>
          <p:nvPr/>
        </p:nvSpPr>
        <p:spPr>
          <a:xfrm rot="10800000">
            <a:off x="7640522" y="3109034"/>
            <a:ext cx="3025099" cy="3753458"/>
          </a:xfrm>
          <a:prstGeom prst="rect">
            <a:avLst/>
          </a:prstGeom>
          <a:gradFill flip="none"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 w="12700">
            <a:solidFill>
              <a:schemeClr val="accent6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9036" tIns="19036" rIns="19036" bIns="19036" anchor="ctr"/>
          <a:lstStyle/>
          <a:p>
            <a:pPr defTabSz="17133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49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00" name="Shape 585"/>
          <p:cNvSpPr/>
          <p:nvPr/>
        </p:nvSpPr>
        <p:spPr>
          <a:xfrm rot="10800000">
            <a:off x="1526381" y="1785"/>
            <a:ext cx="3104438" cy="3966016"/>
          </a:xfrm>
          <a:prstGeom prst="rect">
            <a:avLst/>
          </a:prstGeom>
          <a:gradFill flip="none"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 w="12700">
            <a:solidFill>
              <a:schemeClr val="accent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9036" tIns="19036" rIns="19036" bIns="19036" anchor="ctr"/>
          <a:lstStyle/>
          <a:p>
            <a:pPr defTabSz="17133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49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r="33856" b="14776"/>
          <a:stretch/>
        </p:blipFill>
        <p:spPr>
          <a:xfrm>
            <a:off x="1526378" y="3963872"/>
            <a:ext cx="3104439" cy="2892345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9214" r="10737"/>
          <a:stretch/>
        </p:blipFill>
        <p:spPr>
          <a:xfrm>
            <a:off x="4630817" y="4789811"/>
            <a:ext cx="3024031" cy="2086570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29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817" y="-579"/>
            <a:ext cx="3024031" cy="2279063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1573749" y="691067"/>
            <a:ext cx="3104436" cy="21225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3943"/>
            <a:r>
              <a:rPr lang="en-US" sz="43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80% Electrical</a:t>
            </a:r>
          </a:p>
          <a:p>
            <a:pPr algn="ctr" defTabSz="913943"/>
            <a:r>
              <a:rPr lang="en-US" sz="43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losses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31021" y="3156253"/>
            <a:ext cx="3009499" cy="7690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3943"/>
            <a:r>
              <a:rPr lang="en-US" sz="43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Globally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7943" r="15389" b="8184"/>
          <a:stretch/>
        </p:blipFill>
        <p:spPr>
          <a:xfrm>
            <a:off x="7640520" y="-580"/>
            <a:ext cx="3025100" cy="3118252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7640520" y="3538416"/>
            <a:ext cx="3025100" cy="21225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3943"/>
            <a:r>
              <a:rPr lang="en-US" sz="43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1 in 6 </a:t>
            </a:r>
          </a:p>
          <a:p>
            <a:pPr algn="ctr" defTabSz="913943"/>
            <a:r>
              <a:rPr lang="en-US" sz="43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don’t have Electricity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33547" y="2882061"/>
            <a:ext cx="3104436" cy="7690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3943"/>
            <a:r>
              <a:rPr lang="en-US" sz="4398" b="1" kern="0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at best</a:t>
            </a:r>
          </a:p>
        </p:txBody>
      </p:sp>
    </p:spTree>
    <p:extLst>
      <p:ext uri="{BB962C8B-B14F-4D97-AF65-F5344CB8AC3E}">
        <p14:creationId xmlns:p14="http://schemas.microsoft.com/office/powerpoint/2010/main" val="214799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6" grpId="0" animBg="1"/>
      <p:bldP spid="100" grpId="0" animBg="1"/>
      <p:bldP spid="31" grpId="0"/>
      <p:bldP spid="32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5627" y="1422609"/>
            <a:ext cx="4998022" cy="3748517"/>
          </a:xfrm>
          <a:prstGeom prst="rect">
            <a:avLst/>
          </a:prstGeom>
          <a:effectLst>
            <a:glow rad="635000">
              <a:schemeClr val="accent1">
                <a:alpha val="40000"/>
              </a:schemeClr>
            </a:glow>
            <a:softEdge rad="152400"/>
          </a:effectLst>
        </p:spPr>
      </p:pic>
      <p:sp>
        <p:nvSpPr>
          <p:cNvPr id="3" name="TextBox 2"/>
          <p:cNvSpPr txBox="1"/>
          <p:nvPr/>
        </p:nvSpPr>
        <p:spPr>
          <a:xfrm>
            <a:off x="1831940" y="1601130"/>
            <a:ext cx="3051919" cy="3168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4998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Portland’s Current Electrical Grid</a:t>
            </a:r>
          </a:p>
        </p:txBody>
      </p:sp>
    </p:spTree>
    <p:extLst>
      <p:ext uri="{BB962C8B-B14F-4D97-AF65-F5344CB8AC3E}">
        <p14:creationId xmlns:p14="http://schemas.microsoft.com/office/powerpoint/2010/main" val="6002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mages.clipartpanda.com/field-clipart-a_paisaje_boce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81" y="858590"/>
            <a:ext cx="9139241" cy="51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3823859" y="2261807"/>
            <a:ext cx="3722779" cy="1516592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832" y="3797315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FF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5212" y="3029933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CC0099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7568" y="3736840"/>
            <a:ext cx="604559" cy="415154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2099" b="1" kern="0" dirty="0">
                <a:solidFill>
                  <a:srgbClr val="0000FF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02417" y="4373923"/>
            <a:ext cx="523781" cy="1065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21731" y="3769026"/>
            <a:ext cx="2307986" cy="279274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546638" y="2048397"/>
            <a:ext cx="3110360" cy="212855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8359520" y="2202857"/>
            <a:ext cx="2306102" cy="68303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934625" y="1803569"/>
            <a:ext cx="2730996" cy="13058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rgbClr val="FF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60060" y="1615433"/>
            <a:ext cx="2187888" cy="230304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16731" y="4588568"/>
            <a:ext cx="523781" cy="85036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64271" y="427370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pic>
        <p:nvPicPr>
          <p:cNvPr id="1026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8769523" y="4453712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578585" y="477979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62813" y="4539156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92899" y="50483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11431" y="5258232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83788" y="4660201"/>
            <a:ext cx="523781" cy="10650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79040" y="4659553"/>
            <a:ext cx="523781" cy="106566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45642" y="4559980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pic>
        <p:nvPicPr>
          <p:cNvPr id="40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2750894" y="4739991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559955" y="506607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44183" y="4825435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4269" y="53346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92802" y="5544511"/>
            <a:ext cx="829334" cy="322997"/>
          </a:xfrm>
          <a:prstGeom prst="rect">
            <a:avLst/>
          </a:prstGeom>
          <a:noFill/>
          <a:effectLst>
            <a:glow>
              <a:schemeClr val="tx1"/>
            </a:glow>
            <a:outerShdw blurRad="50800" dist="50800" dir="5400000" sx="34000" sy="34000" algn="ctr" rotWithShape="0">
              <a:schemeClr val="tx1">
                <a:lumMod val="95000"/>
              </a:schemeClr>
            </a:outerShdw>
            <a:softEdge rad="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5400" h="38100"/>
            </a:sp3d>
          </a:bodyPr>
          <a:lstStyle/>
          <a:p>
            <a:pPr defTabSz="913943"/>
            <a:r>
              <a:rPr lang="en-US" sz="1499" b="1" kern="0" dirty="0">
                <a:solidFill>
                  <a:sysClr val="windowText" lastClr="000000"/>
                </a:solidFill>
                <a:effectLst>
                  <a:glow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</p:txBody>
      </p:sp>
      <p:sp>
        <p:nvSpPr>
          <p:cNvPr id="7" name="Freeform 6"/>
          <p:cNvSpPr/>
          <p:nvPr/>
        </p:nvSpPr>
        <p:spPr>
          <a:xfrm>
            <a:off x="4276529" y="1921001"/>
            <a:ext cx="3685871" cy="153254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4369" y="3138881"/>
            <a:ext cx="2187888" cy="230304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1521732" y="3784285"/>
            <a:ext cx="3155528" cy="743408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21733" y="3465608"/>
            <a:ext cx="2697041" cy="433427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690175" y="2261807"/>
            <a:ext cx="3687985" cy="1516592"/>
          </a:xfrm>
          <a:custGeom>
            <a:avLst/>
            <a:gdLst>
              <a:gd name="connsiteX0" fmla="*/ 0 w 1315844"/>
              <a:gd name="connsiteY0" fmla="*/ 1349298 h 1349298"/>
              <a:gd name="connsiteX1" fmla="*/ 1315844 w 1315844"/>
              <a:gd name="connsiteY1" fmla="*/ 0 h 1349298"/>
              <a:gd name="connsiteX2" fmla="*/ 1315844 w 1315844"/>
              <a:gd name="connsiteY2" fmla="*/ 0 h 1349298"/>
              <a:gd name="connsiteX0" fmla="*/ 0 w 1315844"/>
              <a:gd name="connsiteY0" fmla="*/ 1349298 h 1349298"/>
              <a:gd name="connsiteX1" fmla="*/ 847493 w 1315844"/>
              <a:gd name="connsiteY1" fmla="*/ 635620 h 1349298"/>
              <a:gd name="connsiteX2" fmla="*/ 1315844 w 1315844"/>
              <a:gd name="connsiteY2" fmla="*/ 0 h 1349298"/>
              <a:gd name="connsiteX3" fmla="*/ 1315844 w 1315844"/>
              <a:gd name="connsiteY3" fmla="*/ 0 h 134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844" h="1349298">
                <a:moveTo>
                  <a:pt x="0" y="1349298"/>
                </a:moveTo>
                <a:cubicBezTo>
                  <a:pt x="208156" y="1129991"/>
                  <a:pt x="639337" y="854927"/>
                  <a:pt x="847493" y="635620"/>
                </a:cubicBezTo>
                <a:lnTo>
                  <a:pt x="1315844" y="0"/>
                </a:lnTo>
                <a:lnTo>
                  <a:pt x="1315844" y="0"/>
                </a:lnTo>
              </a:path>
            </a:pathLst>
          </a:cu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349" kern="0" dirty="0">
              <a:solidFill>
                <a:sysClr val="windowText" lastClr="000000"/>
              </a:solidFill>
            </a:endParaRPr>
          </a:p>
        </p:txBody>
      </p:sp>
      <p:pic>
        <p:nvPicPr>
          <p:cNvPr id="27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4747">
            <a:off x="2320764" y="2939101"/>
            <a:ext cx="288398" cy="11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5544">
            <a:off x="5501431" y="1384057"/>
            <a:ext cx="604783" cy="23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images.clipshrine.com/download/downloadpnglarge/Yellow-Lightning-Electricity-Bolt-Thunder-Lightning-3795-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7342">
            <a:off x="9567311" y="883734"/>
            <a:ext cx="331060" cy="12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s://d30y9cdsu7xlg0.cloudfront.net/png/7301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7976">
            <a:off x="8783837" y="4437546"/>
            <a:ext cx="907372" cy="9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cdn.xl.thumbs.canstockphoto.com/canstock1736251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3" b="7985"/>
          <a:stretch/>
        </p:blipFill>
        <p:spPr bwMode="auto">
          <a:xfrm>
            <a:off x="1759795" y="867453"/>
            <a:ext cx="780555" cy="12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xl.thumbs.canstockphoto.com/canstock1736251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3" b="7985"/>
          <a:stretch/>
        </p:blipFill>
        <p:spPr bwMode="auto">
          <a:xfrm>
            <a:off x="1776439" y="867453"/>
            <a:ext cx="765053" cy="12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cdn.grid.fotosearch.com/CSP/CSP888/k22871984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8" b="22675"/>
          <a:stretch/>
        </p:blipFill>
        <p:spPr bwMode="auto">
          <a:xfrm>
            <a:off x="9473645" y="3363831"/>
            <a:ext cx="884679" cy="41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clker.com/cliparts/3/a/4/9/11949855912003738015arrow-down-red_benji_par_01.svg.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507" y="3824681"/>
            <a:ext cx="257846" cy="5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1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4836" y="237275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505215" y="952974"/>
            <a:ext cx="5111377" cy="1059145"/>
          </a:xfrm>
          <a:prstGeom prst="rect">
            <a:avLst/>
          </a:prstGeom>
          <a:effectLst/>
        </p:spPr>
        <p:txBody>
          <a:bodyPr vert="horz" lIns="68544" tIns="34272" rIns="68544" bIns="34272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6971"/>
            <a:r>
              <a:rPr lang="en-US" sz="2699" b="1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Possible Electrical Losses:</a:t>
            </a:r>
          </a:p>
        </p:txBody>
      </p:sp>
      <p:pic>
        <p:nvPicPr>
          <p:cNvPr id="1026" name="Picture 2" descr="http://cdn.grid.fotosearch.com/CSP/CSP888/k22871984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8" b="22675"/>
          <a:stretch/>
        </p:blipFill>
        <p:spPr bwMode="auto">
          <a:xfrm>
            <a:off x="6963897" y="952972"/>
            <a:ext cx="2500891" cy="117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8484" y="224658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1660" y="2722342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8258" y="2812465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4582" y="2438126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7379" y="226008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3227" y="2910442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0742" y="273340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338" y="310750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2172" y="4561250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9494" y="2789800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8357" y="226008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3000" y="226717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1251" y="333301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2349" y="3615136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9551" y="347264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0620" y="3365365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0720" y="2978087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8501" y="278803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5952" y="3730505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6600" y="347264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7050" y="388064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700" y="419610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0742" y="4095645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0620" y="4292603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3334" y="409913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4212" y="249784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8202" y="4484535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2000" y="4309196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094" y="401353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980" y="325250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0244" y="478060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0720" y="497502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5481" y="487663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7050" y="5444787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1456" y="5206992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6910" y="487663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4983" y="5381313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1486" y="497502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3016" y="5395216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9594" y="547487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3518" y="4658230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9220" y="478060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8341" y="5407540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0881" y="3675402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6233" y="4116670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110" y="409392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5591" y="337088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6696" y="3174466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9433" y="333820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2153" y="3956500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1780" y="3338207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485" y="489484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8011" y="4615872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0885" y="5381312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467" y="4975023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9349" y="4393557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6685" y="385797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242" y="456037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2570" y="278715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1119" y="387977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3049" y="325163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659" y="3370017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079" y="461499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0754" y="385709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1621" y="452933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6811" y="290139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6397" y="3865425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7290" y="3365872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3900" y="3484257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6319" y="4729240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4994" y="397133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0091" y="3615410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7087" y="460703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7966" y="300574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2972" y="528850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676" y="314591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0673" y="4137541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1551" y="253625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6558" y="4819014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5413" y="3770317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2410" y="476193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287" y="3160657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8294" y="5443412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2414" y="351105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9410" y="4502682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0289" y="2901399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5295" y="5184155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2983" y="2822858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9980" y="3814480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0858" y="2213197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5866" y="4495953"/>
            <a:ext cx="541757" cy="365140"/>
          </a:xfrm>
          <a:prstGeom prst="rect">
            <a:avLst/>
          </a:prstGeom>
          <a:effectLst>
            <a:glow rad="139700">
              <a:srgbClr val="C00000">
                <a:alpha val="78000"/>
              </a:srgbClr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1505216" y="3053278"/>
            <a:ext cx="9160406" cy="1799556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68544" tIns="34272" rIns="68544" bIns="34272">
            <a:spAutoFit/>
            <a:sp3d extrusionH="57150">
              <a:bevelT w="38100" h="38100"/>
            </a:sp3d>
          </a:bodyPr>
          <a:lstStyle/>
          <a:p>
            <a:pPr algn="ctr" defTabSz="913943"/>
            <a:r>
              <a:rPr lang="en-US" sz="11244" b="1" kern="0" spc="38" dirty="0">
                <a:ln w="0"/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50,000 Homes</a:t>
            </a:r>
          </a:p>
        </p:txBody>
      </p:sp>
    </p:spTree>
    <p:extLst>
      <p:ext uri="{BB962C8B-B14F-4D97-AF65-F5344CB8AC3E}">
        <p14:creationId xmlns:p14="http://schemas.microsoft.com/office/powerpoint/2010/main" val="12457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5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0"/>
                            </p:stCondLst>
                            <p:childTnLst>
                              <p:par>
                                <p:cTn id="2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500"/>
                            </p:stCondLst>
                            <p:childTnLst>
                              <p:par>
                                <p:cTn id="3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7000"/>
                            </p:stCondLst>
                            <p:childTnLst>
                              <p:par>
                                <p:cTn id="4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8000"/>
                            </p:stCondLst>
                            <p:childTnLst>
                              <p:par>
                                <p:cTn id="4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2162274" y="5219310"/>
            <a:ext cx="6581905" cy="7273"/>
          </a:xfrm>
          <a:prstGeom prst="straightConnector1">
            <a:avLst/>
          </a:prstGeom>
          <a:ln w="76200">
            <a:headEnd type="triangle"/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60869" y="5203513"/>
            <a:ext cx="2227798" cy="50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2699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Consumers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33296" y="5203513"/>
            <a:ext cx="2135040" cy="50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2699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Generation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6380" y="973944"/>
            <a:ext cx="9139240" cy="8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4873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Electricity to Meet Demand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25377" y="2540686"/>
            <a:ext cx="6212343" cy="2614562"/>
            <a:chOff x="1065882" y="2243964"/>
            <a:chExt cx="9562640" cy="3487898"/>
          </a:xfrm>
          <a:gradFill>
            <a:gsLst>
              <a:gs pos="0">
                <a:schemeClr val="bg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alpha val="88000"/>
                  <a:lumMod val="0"/>
                </a:schemeClr>
              </a:gs>
              <a:gs pos="99000">
                <a:schemeClr val="accent2"/>
              </a:gs>
            </a:gsLst>
            <a:path path="rect">
              <a:fillToRect l="100000" t="100000"/>
            </a:path>
          </a:gradFill>
        </p:grpSpPr>
        <p:sp>
          <p:nvSpPr>
            <p:cNvPr id="7" name="Right Triangle 6"/>
            <p:cNvSpPr/>
            <p:nvPr/>
          </p:nvSpPr>
          <p:spPr>
            <a:xfrm flipH="1">
              <a:off x="1065882" y="2243964"/>
              <a:ext cx="9562640" cy="914400"/>
            </a:xfrm>
            <a:prstGeom prst="rtTriangle">
              <a:avLst/>
            </a:prstGeom>
            <a:pattFill prst="wdDnDiag">
              <a:fgClr>
                <a:schemeClr val="bg2">
                  <a:lumMod val="20000"/>
                  <a:lumOff val="80000"/>
                </a:schemeClr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34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65882" y="3158364"/>
              <a:ext cx="9562640" cy="25734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349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45252" y="2664479"/>
            <a:ext cx="2042565" cy="50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2699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Demand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815422" y="3226129"/>
            <a:ext cx="7110439" cy="0"/>
          </a:xfrm>
          <a:prstGeom prst="line">
            <a:avLst/>
          </a:prstGeom>
          <a:ln w="57150">
            <a:solidFill>
              <a:schemeClr val="bg2"/>
            </a:solidFill>
            <a:prstDash val="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/>
          <p:cNvSpPr/>
          <p:nvPr/>
        </p:nvSpPr>
        <p:spPr>
          <a:xfrm>
            <a:off x="8659530" y="2524095"/>
            <a:ext cx="532663" cy="647949"/>
          </a:xfrm>
          <a:prstGeom prst="rightBrace">
            <a:avLst>
              <a:gd name="adj1" fmla="val 21892"/>
              <a:gd name="adj2" fmla="val 4872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3943"/>
            <a:endParaRPr lang="en-US" sz="1349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25861" y="1911121"/>
            <a:ext cx="2022187" cy="50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943"/>
            <a:r>
              <a:rPr lang="en-US" sz="2699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↑ Electricity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47670" y="3403954"/>
            <a:ext cx="1519537" cy="92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2699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 ↑ Profits</a:t>
            </a:r>
          </a:p>
        </p:txBody>
      </p:sp>
      <p:pic>
        <p:nvPicPr>
          <p:cNvPr id="30" name="Picture 2" descr="http://cdn.grid.fotosearch.com/CSP/CSP888/k22871984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8" b="22675"/>
          <a:stretch/>
        </p:blipFill>
        <p:spPr bwMode="auto">
          <a:xfrm>
            <a:off x="9294903" y="1959873"/>
            <a:ext cx="884679" cy="41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7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6380" y="1871475"/>
            <a:ext cx="7473184" cy="3421492"/>
            <a:chOff x="922459" y="1196982"/>
            <a:chExt cx="9969434" cy="4564365"/>
          </a:xfrm>
        </p:grpSpPr>
        <p:pic>
          <p:nvPicPr>
            <p:cNvPr id="2050" name="Picture 2" descr="http://static.aiwan.sdo.com/upload/2014/08/13/14079241891659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893" y="1196982"/>
              <a:ext cx="5715000" cy="2714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922459" y="2842352"/>
              <a:ext cx="7420323" cy="2918995"/>
              <a:chOff x="922459" y="2842352"/>
              <a:chExt cx="7420323" cy="2918995"/>
            </a:xfrm>
          </p:grpSpPr>
          <p:pic>
            <p:nvPicPr>
              <p:cNvPr id="2052" name="Picture 4" descr="http://sr.photos1.fotosearch.com/bthumb/CSP/CSP992/k12940419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291"/>
              <a:stretch/>
            </p:blipFill>
            <p:spPr bwMode="auto">
              <a:xfrm>
                <a:off x="922459" y="2842352"/>
                <a:ext cx="7420323" cy="2918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498995" y="4202697"/>
                <a:ext cx="1489110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943"/>
                <a:r>
                  <a:rPr lang="en-US" sz="1799" b="1" kern="0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Electric Co.</a:t>
                </a: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526380" y="973944"/>
            <a:ext cx="9139240" cy="8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3"/>
            <a:r>
              <a:rPr lang="en-US" sz="4873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Like Working for Free</a:t>
            </a:r>
          </a:p>
        </p:txBody>
      </p:sp>
    </p:spTree>
    <p:extLst>
      <p:ext uri="{BB962C8B-B14F-4D97-AF65-F5344CB8AC3E}">
        <p14:creationId xmlns:p14="http://schemas.microsoft.com/office/powerpoint/2010/main" val="22510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PC - Color Teal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26A69A"/>
      </a:accent1>
      <a:accent2>
        <a:srgbClr val="009688"/>
      </a:accent2>
      <a:accent3>
        <a:srgbClr val="00897B"/>
      </a:accent3>
      <a:accent4>
        <a:srgbClr val="00796B"/>
      </a:accent4>
      <a:accent5>
        <a:srgbClr val="00695C"/>
      </a:accent5>
      <a:accent6>
        <a:srgbClr val="004D4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Microsoft Office PowerPoint</Application>
  <PresentationFormat>Widescreen</PresentationFormat>
  <Paragraphs>184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Bernard MT Condensed</vt:lpstr>
      <vt:lpstr>Britannic Bold</vt:lpstr>
      <vt:lpstr>Brush Script MT</vt:lpstr>
      <vt:lpstr>Calibri</vt:lpstr>
      <vt:lpstr>Calibri Light</vt:lpstr>
      <vt:lpstr>Cambria Math</vt:lpstr>
      <vt:lpstr>Open Sans</vt:lpstr>
      <vt:lpstr>Roboto</vt:lpstr>
      <vt:lpstr>Source Sans Pro</vt:lpstr>
      <vt:lpstr>Source Sans Pro Black</vt:lpstr>
      <vt:lpstr>Source Sans Pro Light</vt:lpstr>
      <vt:lpstr>Office Theme</vt:lpstr>
      <vt:lpstr>2_Office Theme</vt:lpstr>
      <vt:lpstr>-- 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-- +</dc:title>
  <dc:creator>Christopher Crockett</dc:creator>
  <cp:lastModifiedBy>Christopher Crockett</cp:lastModifiedBy>
  <cp:revision>1</cp:revision>
  <dcterms:created xsi:type="dcterms:W3CDTF">2017-05-14T03:15:17Z</dcterms:created>
  <dcterms:modified xsi:type="dcterms:W3CDTF">2017-05-14T03:15:34Z</dcterms:modified>
</cp:coreProperties>
</file>